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70" r:id="rId5"/>
    <p:sldId id="371" r:id="rId6"/>
    <p:sldId id="374" r:id="rId7"/>
    <p:sldId id="376" r:id="rId8"/>
    <p:sldId id="377" r:id="rId9"/>
    <p:sldId id="378" r:id="rId10"/>
    <p:sldId id="379" r:id="rId11"/>
    <p:sldId id="380" r:id="rId12"/>
    <p:sldId id="384" r:id="rId13"/>
    <p:sldId id="386" r:id="rId14"/>
    <p:sldId id="387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6" name="yt_shape_14166"/>
          <p:cNvSpPr txBox="1"/>
          <p:nvPr/>
        </p:nvSpPr>
        <p:spPr>
          <a:xfrm>
            <a:off x="540000" y="900000"/>
            <a:ext cx="2564805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00" b="0" i="0" u="none" spc="200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0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8706989c-d31e-4ac3-a2ef-d7e7fec3ff3d.png&quot;}"/>
            </a:endParaRPr>
          </a:p>
        </p:txBody>
      </p:sp>
      <p:sp>
        <p:nvSpPr>
          <p:cNvPr id="14167" name="yt_shape_14167"/>
          <p:cNvSpPr txBox="1"/>
          <p:nvPr/>
        </p:nvSpPr>
        <p:spPr>
          <a:xfrm>
            <a:off x="540000" y="1617189"/>
            <a:ext cx="407803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勾股定理及其应用</a:t>
            </a:r>
          </a:p>
        </p:txBody>
      </p:sp>
      <p:sp>
        <p:nvSpPr>
          <p:cNvPr id="14168" name="yt_shape_14168"/>
          <p:cNvSpPr txBox="1"/>
          <p:nvPr/>
        </p:nvSpPr>
        <p:spPr>
          <a:xfrm>
            <a:off x="540000" y="2116754"/>
            <a:ext cx="6378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如图中不能用来证明勾股定理的是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169" name="yt_image_1416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564" y="3068960"/>
            <a:ext cx="6062883" cy="1832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261882">
            <a:extLst>
              <a:ext uri="{FF2B5EF4-FFF2-40B4-BE49-F238E27FC236}">
                <a16:creationId xmlns:a16="http://schemas.microsoft.com/office/drawing/2014/main" id="{5027945A-7A1A-AC89-9528-5CA7B13BB63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321"/>
            <a:ext cx="2413064" cy="607315"/>
          </a:xfrm>
          <a:prstGeom prst="rect">
            <a:avLst/>
          </a:prstGeom>
        </p:spPr>
      </p:pic>
      <p:pic>
        <p:nvPicPr>
          <p:cNvPr id="5" name="yt_shape_1685211261899">
            <a:extLst>
              <a:ext uri="{FF2B5EF4-FFF2-40B4-BE49-F238E27FC236}">
                <a16:creationId xmlns:a16="http://schemas.microsoft.com/office/drawing/2014/main" id="{42044339-713D-9AA4-F58A-3577B482497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58311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5C8346-6254-993A-27FC-7ED50C86418F}"/>
              </a:ext>
            </a:extLst>
          </p:cNvPr>
          <p:cNvSpPr txBox="1"/>
          <p:nvPr/>
        </p:nvSpPr>
        <p:spPr>
          <a:xfrm>
            <a:off x="5936389" y="20699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16" name="yt_shape_14216"/>
              <p:cNvSpPr txBox="1"/>
              <p:nvPr/>
            </p:nvSpPr>
            <p:spPr>
              <a:xfrm>
                <a:off x="540119" y="908720"/>
                <a:ext cx="11111999" cy="191629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某县辖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三镇在一条直线上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相互两镇间的公路里程如图所示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由于大山阻隔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原来从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两镇去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镇都需绕道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镇前往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为了发展经济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缩短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两镇直达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镇的路程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现决定开凿隧道修通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两镇直达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镇的公路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请问公路修通后从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镇去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镇比原来的路程缩短了多少千米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数据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1024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2176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供选用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216" name="yt_shape_142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1916294"/>
              </a:xfrm>
              <a:prstGeom prst="rect">
                <a:avLst/>
              </a:prstGeom>
              <a:blipFill>
                <a:blip r:embed="rId2"/>
                <a:stretch>
                  <a:fillRect l="-1701" t="-5732" r="-1701" b="-9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18" name="yt_image_1421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3005672"/>
            <a:ext cx="3041523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220">
                <a:extLst>
                  <a:ext uri="{FF2B5EF4-FFF2-40B4-BE49-F238E27FC236}">
                    <a16:creationId xmlns:a16="http://schemas.microsoft.com/office/drawing/2014/main" id="{4957194D-E134-4FA7-BBD5-4894185A8C8D}"/>
                  </a:ext>
                </a:extLst>
              </p:cNvPr>
              <p:cNvSpPr txBox="1"/>
              <p:nvPr/>
            </p:nvSpPr>
            <p:spPr>
              <a:xfrm>
                <a:off x="539882" y="2940622"/>
                <a:ext cx="6990696" cy="30523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676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676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220">
                <a:extLst>
                  <a:ext uri="{FF2B5EF4-FFF2-40B4-BE49-F238E27FC236}">
                    <a16:creationId xmlns:a16="http://schemas.microsoft.com/office/drawing/2014/main" id="{4957194D-E134-4FA7-BBD5-4894185A8C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940622"/>
                <a:ext cx="6990696" cy="3052374"/>
              </a:xfrm>
              <a:prstGeom prst="rect">
                <a:avLst/>
              </a:prstGeom>
              <a:blipFill>
                <a:blip r:embed="rId4"/>
                <a:stretch>
                  <a:fillRect l="-2705" t="-3593" r="-1920" b="-5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4222">
            <a:extLst>
              <a:ext uri="{FF2B5EF4-FFF2-40B4-BE49-F238E27FC236}">
                <a16:creationId xmlns:a16="http://schemas.microsoft.com/office/drawing/2014/main" id="{6B513913-2489-447F-99E7-664F324AA012}"/>
              </a:ext>
            </a:extLst>
          </p:cNvPr>
          <p:cNvSpPr txBox="1"/>
          <p:nvPr/>
        </p:nvSpPr>
        <p:spPr>
          <a:xfrm>
            <a:off x="539882" y="6011996"/>
            <a:ext cx="711252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公路修通后从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镇去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镇比原来的路程缩短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32km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3" name="yt_shape_14223"/>
          <p:cNvSpPr txBox="1"/>
          <p:nvPr/>
        </p:nvSpPr>
        <p:spPr>
          <a:xfrm>
            <a:off x="540000" y="900000"/>
            <a:ext cx="256480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20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20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5f8b9ba-d740-4db3-bf3b-7773b9302623.png&quot;}"/>
            </a:endParaRPr>
          </a:p>
        </p:txBody>
      </p:sp>
      <p:sp>
        <p:nvSpPr>
          <p:cNvPr id="14224" name="yt_shape_14224"/>
          <p:cNvSpPr txBox="1"/>
          <p:nvPr/>
        </p:nvSpPr>
        <p:spPr>
          <a:xfrm>
            <a:off x="540119" y="1677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一个三角形三边的平方分别为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此三角形是直角三角形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225" name="yt_shape_14225"/>
          <p:cNvSpPr txBox="1"/>
          <p:nvPr/>
        </p:nvSpPr>
        <p:spPr>
          <a:xfrm>
            <a:off x="540119" y="26369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用反证法证明命题钝角三角形中必有一个内角小于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首先应假设这个三角形中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每个内角都大于或等于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262037">
            <a:extLst>
              <a:ext uri="{FF2B5EF4-FFF2-40B4-BE49-F238E27FC236}">
                <a16:creationId xmlns:a16="http://schemas.microsoft.com/office/drawing/2014/main" id="{05066825-AE69-1E38-80BF-1F2EA1DA4AC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855"/>
            <a:ext cx="2413064" cy="6398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9FE979-A74B-6F77-7C2C-6B2E5A66F2A5}"/>
              </a:ext>
            </a:extLst>
          </p:cNvPr>
          <p:cNvSpPr txBox="1"/>
          <p:nvPr/>
        </p:nvSpPr>
        <p:spPr>
          <a:xfrm>
            <a:off x="7425582" y="160635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7B58BF-EAFE-014B-ECD1-F04266A3845A}"/>
              </a:ext>
            </a:extLst>
          </p:cNvPr>
          <p:cNvSpPr txBox="1"/>
          <p:nvPr/>
        </p:nvSpPr>
        <p:spPr>
          <a:xfrm>
            <a:off x="1669308" y="3041277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每个内角都大于或等于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6" name="yt_shape_14226"/>
          <p:cNvSpPr txBox="1"/>
          <p:nvPr/>
        </p:nvSpPr>
        <p:spPr>
          <a:xfrm>
            <a:off x="540000" y="764704"/>
            <a:ext cx="2551981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199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199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e05dd48-de2c-4286-b77e-0d494919e5da.png&quot;}"/>
            </a:endParaRPr>
          </a:p>
        </p:txBody>
      </p:sp>
      <p:sp>
        <p:nvSpPr>
          <p:cNvPr id="14227" name="yt_shape_14227"/>
          <p:cNvSpPr txBox="1"/>
          <p:nvPr/>
        </p:nvSpPr>
        <p:spPr>
          <a:xfrm>
            <a:off x="540119" y="15178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228" name="yt_image_1422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046962"/>
            <a:ext cx="2441448" cy="211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30" name="yt_image_1423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3502" y="4363584"/>
            <a:ext cx="1951101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262059">
            <a:extLst>
              <a:ext uri="{FF2B5EF4-FFF2-40B4-BE49-F238E27FC236}">
                <a16:creationId xmlns:a16="http://schemas.microsoft.com/office/drawing/2014/main" id="{5D77973D-0FED-25A5-8716-9E19C7201EB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1720"/>
            <a:ext cx="2400364" cy="64154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232">
                <a:extLst>
                  <a:ext uri="{FF2B5EF4-FFF2-40B4-BE49-F238E27FC236}">
                    <a16:creationId xmlns:a16="http://schemas.microsoft.com/office/drawing/2014/main" id="{65FEBF87-CC10-4C0B-9A49-0F1D2147A819}"/>
                  </a:ext>
                </a:extLst>
              </p:cNvPr>
              <p:cNvSpPr txBox="1"/>
              <p:nvPr/>
            </p:nvSpPr>
            <p:spPr>
              <a:xfrm>
                <a:off x="540000" y="2564904"/>
                <a:ext cx="8922314" cy="38300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4232">
                <a:extLst>
                  <a:ext uri="{FF2B5EF4-FFF2-40B4-BE49-F238E27FC236}">
                    <a16:creationId xmlns:a16="http://schemas.microsoft.com/office/drawing/2014/main" id="{65FEBF87-CC10-4C0B-9A49-0F1D2147A8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4904"/>
                <a:ext cx="8922314" cy="3830087"/>
              </a:xfrm>
              <a:prstGeom prst="rect">
                <a:avLst/>
              </a:prstGeom>
              <a:blipFill>
                <a:blip r:embed="rId5"/>
                <a:stretch>
                  <a:fillRect l="-2119" t="-1433" r="-1299" b="-3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" name="yt_shape_14234"/>
          <p:cNvSpPr txBox="1"/>
          <p:nvPr/>
        </p:nvSpPr>
        <p:spPr>
          <a:xfrm>
            <a:off x="540119" y="8442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经过多少秒时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与腰垂直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pic>
        <p:nvPicPr>
          <p:cNvPr id="14235" name="yt_image_1423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3695" y="1956049"/>
            <a:ext cx="4864608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37" name="yt_shape_14237"/>
          <p:cNvSpPr txBox="1"/>
          <p:nvPr/>
        </p:nvSpPr>
        <p:spPr>
          <a:xfrm>
            <a:off x="540000" y="3119873"/>
            <a:ext cx="63274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238" name="yt_shape_14238"/>
          <p:cNvSpPr txBox="1"/>
          <p:nvPr/>
        </p:nvSpPr>
        <p:spPr>
          <a:xfrm>
            <a:off x="6816080" y="3089336"/>
            <a:ext cx="41533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239" name="yt_shape_14239"/>
          <p:cNvSpPr txBox="1"/>
          <p:nvPr/>
        </p:nvSpPr>
        <p:spPr>
          <a:xfrm>
            <a:off x="614893" y="3511581"/>
            <a:ext cx="18097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240" name="yt_shape_14240"/>
          <p:cNvSpPr txBox="1"/>
          <p:nvPr/>
        </p:nvSpPr>
        <p:spPr>
          <a:xfrm>
            <a:off x="2424684" y="3511581"/>
            <a:ext cx="5519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241" name="yt_shape_14241"/>
          <p:cNvSpPr txBox="1"/>
          <p:nvPr/>
        </p:nvSpPr>
        <p:spPr>
          <a:xfrm>
            <a:off x="618389" y="3903289"/>
            <a:ext cx="43409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242">
                <a:extLst>
                  <a:ext uri="{FF2B5EF4-FFF2-40B4-BE49-F238E27FC236}">
                    <a16:creationId xmlns:a16="http://schemas.microsoft.com/office/drawing/2014/main" id="{6D766848-0FBD-43F0-868C-11F2083C7B6D}"/>
                  </a:ext>
                </a:extLst>
              </p:cNvPr>
              <p:cNvSpPr txBox="1"/>
              <p:nvPr/>
            </p:nvSpPr>
            <p:spPr>
              <a:xfrm>
                <a:off x="614893" y="4245934"/>
                <a:ext cx="380873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4242">
                <a:extLst>
                  <a:ext uri="{FF2B5EF4-FFF2-40B4-BE49-F238E27FC236}">
                    <a16:creationId xmlns:a16="http://schemas.microsoft.com/office/drawing/2014/main" id="{6D766848-0FBD-43F0-868C-11F2083C7B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893" y="4245934"/>
                <a:ext cx="3808735" cy="638893"/>
              </a:xfrm>
              <a:prstGeom prst="rect">
                <a:avLst/>
              </a:prstGeom>
              <a:blipFill>
                <a:blip r:embed="rId3"/>
                <a:stretch>
                  <a:fillRect l="-4960" r="-368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4244">
                <a:extLst>
                  <a:ext uri="{FF2B5EF4-FFF2-40B4-BE49-F238E27FC236}">
                    <a16:creationId xmlns:a16="http://schemas.microsoft.com/office/drawing/2014/main" id="{81E4BA9A-3609-43BB-8705-22EB23ACEC68}"/>
                  </a:ext>
                </a:extLst>
              </p:cNvPr>
              <p:cNvSpPr txBox="1"/>
              <p:nvPr/>
            </p:nvSpPr>
            <p:spPr>
              <a:xfrm>
                <a:off x="614893" y="4884827"/>
                <a:ext cx="7788248" cy="14244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同理可得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故经过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与腰垂直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4244">
                <a:extLst>
                  <a:ext uri="{FF2B5EF4-FFF2-40B4-BE49-F238E27FC236}">
                    <a16:creationId xmlns:a16="http://schemas.microsoft.com/office/drawing/2014/main" id="{81E4BA9A-3609-43BB-8705-22EB23ACEC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893" y="4884827"/>
                <a:ext cx="7788248" cy="1424493"/>
              </a:xfrm>
              <a:prstGeom prst="rect">
                <a:avLst/>
              </a:prstGeom>
              <a:blipFill>
                <a:blip r:embed="rId4"/>
                <a:stretch>
                  <a:fillRect l="-2428" t="-2564" r="-235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7" grpId="0" build="allAtOnce"/>
      <p:bldP spid="14238" grpId="0" build="allAtOnce"/>
      <p:bldP spid="14239" grpId="0" build="allAtOnce"/>
      <p:bldP spid="14240" grpId="0" build="allAtOnce"/>
      <p:bldP spid="14241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46" name="yt_shape_14246"/>
              <p:cNvSpPr txBox="1"/>
              <p:nvPr/>
            </p:nvSpPr>
            <p:spPr>
              <a:xfrm>
                <a:off x="540119" y="645072"/>
                <a:ext cx="11111999" cy="7746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246" name="yt_shape_142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45072"/>
                <a:ext cx="11111999" cy="774636"/>
              </a:xfrm>
              <a:prstGeom prst="rect">
                <a:avLst/>
              </a:prstGeom>
              <a:blipFill>
                <a:blip r:embed="rId2"/>
                <a:stretch>
                  <a:fillRect l="-1701" t="-11024" r="-1701" b="-236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48" name="yt_image_1424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9881" y="1229856"/>
            <a:ext cx="3017520" cy="233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50" name="yt_image_1425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78808" y="3768637"/>
            <a:ext cx="1899666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252">
                <a:extLst>
                  <a:ext uri="{FF2B5EF4-FFF2-40B4-BE49-F238E27FC236}">
                    <a16:creationId xmlns:a16="http://schemas.microsoft.com/office/drawing/2014/main" id="{1B741464-9BE2-4541-AA29-71F75FB5219E}"/>
                  </a:ext>
                </a:extLst>
              </p:cNvPr>
              <p:cNvSpPr txBox="1"/>
              <p:nvPr/>
            </p:nvSpPr>
            <p:spPr>
              <a:xfrm>
                <a:off x="554599" y="1435732"/>
                <a:ext cx="7317709" cy="45390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延长线于点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是等腰直角三角形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𝑀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𝐶𝐷𝑀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5" name="yt_shape_14252">
                <a:extLst>
                  <a:ext uri="{FF2B5EF4-FFF2-40B4-BE49-F238E27FC236}">
                    <a16:creationId xmlns:a16="http://schemas.microsoft.com/office/drawing/2014/main" id="{1B741464-9BE2-4541-AA29-71F75FB521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599" y="1435732"/>
                <a:ext cx="7317709" cy="4539063"/>
              </a:xfrm>
              <a:prstGeom prst="rect">
                <a:avLst/>
              </a:prstGeom>
              <a:blipFill>
                <a:blip r:embed="rId5"/>
                <a:stretch>
                  <a:fillRect l="-2583" t="-2554" r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2">
                <a:extLst>
                  <a:ext uri="{FF2B5EF4-FFF2-40B4-BE49-F238E27FC236}">
                    <a16:creationId xmlns:a16="http://schemas.microsoft.com/office/drawing/2014/main" id="{CDF0A260-28B0-4A7F-A58A-29A72573CDD3}"/>
                  </a:ext>
                </a:extLst>
              </p:cNvPr>
              <p:cNvSpPr txBox="1"/>
              <p:nvPr/>
            </p:nvSpPr>
            <p:spPr>
              <a:xfrm>
                <a:off x="554599" y="5973664"/>
                <a:ext cx="11028608" cy="786306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rtlCol="0">
                <a:spAutoFit/>
              </a:bodyPr>
              <a:lstStyle/>
              <a:p>
                <a:pPr lvl="0" hangingPunct="0"/>
                <a:r>
                  <a:rPr lang="en-US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i="1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CMD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/>
                <a:r>
                  <a:rPr lang="en-US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BDM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 spc="-1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pc="-1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 spc="-1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i="1" spc="-1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 spc="-1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spc="-1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spc="-1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i="1" spc="-1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i="1" spc="-1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 spc="-1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spc="-1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pc="-1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i="1" spc="-1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spc="-1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zh-CN" sz="2400" spc="-1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spc="-1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i="1" spc="-1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spc="-1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spc="-1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pc="-1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pc="-1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65</m:t>
                        </m:r>
                      </m:e>
                    </m:rad>
                  </m:oMath>
                </a14:m>
                <a:r>
                  <a:rPr lang="en-US" altLang="zh-CN" sz="2400" spc="-1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spc="-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yt_shape_2">
                <a:extLst>
                  <a:ext uri="{FF2B5EF4-FFF2-40B4-BE49-F238E27FC236}">
                    <a16:creationId xmlns:a16="http://schemas.microsoft.com/office/drawing/2014/main" id="{CDF0A260-28B0-4A7F-A58A-29A72573CD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599" y="5973664"/>
                <a:ext cx="11028608" cy="786306"/>
              </a:xfrm>
              <a:prstGeom prst="rect">
                <a:avLst/>
              </a:prstGeom>
              <a:blipFill>
                <a:blip r:embed="rId6"/>
                <a:stretch>
                  <a:fillRect l="-1714" t="-14729" r="-995" b="-22481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1" name="yt_shape_1417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两弧相交于点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75" name="yt_table_14175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9931620"/>
                  </p:ext>
                </p:extLst>
              </p:nvPr>
            </p:nvGraphicFramePr>
            <p:xfrm>
              <a:off x="540000" y="1859435"/>
              <a:ext cx="7873493" cy="4610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70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871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872"/>
                        </a:ext>
                      </a:extLst>
                    </a:gridCol>
                    <a:gridCol w="1262063">
                      <a:extLst>
                        <a:ext uri="{9D8B030D-6E8A-4147-A177-3AD203B41FA5}">
                          <a16:colId xmlns:a16="http://schemas.microsoft.com/office/drawing/2014/main" val="108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175" name="yt_table_14175_skip" descr="{&quot;rangeId&quot;:3,&quot;type&quot;:&quot;Option&quot;,&quot;drawing&quot;:[&quot;yt_shape_14172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9931620"/>
                  </p:ext>
                </p:extLst>
              </p:nvPr>
            </p:nvGraphicFramePr>
            <p:xfrm>
              <a:off x="540000" y="1859435"/>
              <a:ext cx="7873493" cy="4610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70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871"/>
                        </a:ext>
                      </a:extLst>
                    </a:gridCol>
                    <a:gridCol w="2392807">
                      <a:extLst>
                        <a:ext uri="{9D8B030D-6E8A-4147-A177-3AD203B41FA5}">
                          <a16:colId xmlns:a16="http://schemas.microsoft.com/office/drawing/2014/main" val="10872"/>
                        </a:ext>
                      </a:extLst>
                    </a:gridCol>
                    <a:gridCol w="1262063">
                      <a:extLst>
                        <a:ext uri="{9D8B030D-6E8A-4147-A177-3AD203B41FA5}">
                          <a16:colId xmlns:a16="http://schemas.microsoft.com/office/drawing/2014/main" val="1087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6336" t="-6579" r="-52672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172" name="yt_shape_14172_skip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3059" y="1872851"/>
            <a:ext cx="1556766" cy="1844181"/>
            <a:chOff x="0" y="0"/>
            <a:chExt cx="1556766" cy="1844181"/>
          </a:xfrm>
        </p:grpSpPr>
        <p:pic>
          <p:nvPicPr>
            <p:cNvPr id="2" name="yt_image_14172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6766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74" name="yt_shape_14174"/>
            <p:cNvSpPr txBox="1"/>
            <p:nvPr/>
          </p:nvSpPr>
          <p:spPr>
            <a:xfrm>
              <a:off x="245102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EB54E14-8622-D206-32D7-82E780DA7081}"/>
              </a:ext>
            </a:extLst>
          </p:cNvPr>
          <p:cNvSpPr txBox="1"/>
          <p:nvPr/>
        </p:nvSpPr>
        <p:spPr>
          <a:xfrm>
            <a:off x="1037198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176">
            <a:extLst>
              <a:ext uri="{FF2B5EF4-FFF2-40B4-BE49-F238E27FC236}">
                <a16:creationId xmlns:a16="http://schemas.microsoft.com/office/drawing/2014/main" id="{54753924-0AF2-45EE-9010-13A88F9F84F8}"/>
              </a:ext>
            </a:extLst>
          </p:cNvPr>
          <p:cNvSpPr txBox="1"/>
          <p:nvPr/>
        </p:nvSpPr>
        <p:spPr>
          <a:xfrm>
            <a:off x="545903" y="38020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9" name="yt_shape_14180">
            <a:extLst>
              <a:ext uri="{FF2B5EF4-FFF2-40B4-BE49-F238E27FC236}">
                <a16:creationId xmlns:a16="http://schemas.microsoft.com/office/drawing/2014/main" id="{8EA8BC23-4E28-4E43-8FB1-81849A360291}"/>
              </a:ext>
            </a:extLst>
          </p:cNvPr>
          <p:cNvSpPr txBox="1"/>
          <p:nvPr/>
        </p:nvSpPr>
        <p:spPr>
          <a:xfrm>
            <a:off x="545784" y="64187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4177" title="H_114.5211">
            <a:extLst>
              <a:ext uri="{FF2B5EF4-FFF2-40B4-BE49-F238E27FC236}">
                <a16:creationId xmlns:a16="http://schemas.microsoft.com/office/drawing/2014/main" id="{B57DCF07-1AF1-4FF4-B839-7D420549A108}"/>
              </a:ext>
            </a:extLst>
          </p:cNvPr>
          <p:cNvGrpSpPr/>
          <p:nvPr/>
        </p:nvGrpSpPr>
        <p:grpSpPr>
          <a:xfrm>
            <a:off x="5337117" y="4489705"/>
            <a:ext cx="1529334" cy="1454418"/>
            <a:chOff x="0" y="0"/>
            <a:chExt cx="1529334" cy="1454418"/>
          </a:xfrm>
        </p:grpSpPr>
        <p:pic>
          <p:nvPicPr>
            <p:cNvPr id="11" name="yt_image_14177">
              <a:extLst>
                <a:ext uri="{FF2B5EF4-FFF2-40B4-BE49-F238E27FC236}">
                  <a16:creationId xmlns:a16="http://schemas.microsoft.com/office/drawing/2014/main" id="{B0318F55-8AD7-4854-834E-E94504F58DE4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29334" cy="1058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4179">
              <a:extLst>
                <a:ext uri="{FF2B5EF4-FFF2-40B4-BE49-F238E27FC236}">
                  <a16:creationId xmlns:a16="http://schemas.microsoft.com/office/drawing/2014/main" id="{5BAC05FB-4443-4A9E-9DD2-65DAB68C8556}"/>
                </a:ext>
              </a:extLst>
            </p:cNvPr>
            <p:cNvSpPr txBox="1"/>
            <p:nvPr/>
          </p:nvSpPr>
          <p:spPr>
            <a:xfrm>
              <a:off x="231386" y="10944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780133A-AA40-4315-B322-DFB6E59389CC}"/>
              </a:ext>
            </a:extLst>
          </p:cNvPr>
          <p:cNvSpPr txBox="1"/>
          <p:nvPr/>
        </p:nvSpPr>
        <p:spPr>
          <a:xfrm>
            <a:off x="1065492" y="423071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1" name="yt_shape_14181"/>
          <p:cNvSpPr txBox="1"/>
          <p:nvPr/>
        </p:nvSpPr>
        <p:spPr>
          <a:xfrm>
            <a:off x="540000" y="900000"/>
            <a:ext cx="500136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勾股定理逆定理及其应用</a:t>
            </a:r>
          </a:p>
        </p:txBody>
      </p:sp>
      <p:sp>
        <p:nvSpPr>
          <p:cNvPr id="14182" name="yt_shape_14182"/>
          <p:cNvSpPr txBox="1"/>
          <p:nvPr/>
        </p:nvSpPr>
        <p:spPr>
          <a:xfrm>
            <a:off x="540000" y="1399565"/>
            <a:ext cx="8822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是勾股数的一组是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83" name="yt_table_14183" title="H_83.5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0355820"/>
                  </p:ext>
                </p:extLst>
              </p:nvPr>
            </p:nvGraphicFramePr>
            <p:xfrm>
              <a:off x="540000" y="2031232"/>
              <a:ext cx="5894706" cy="1060895"/>
            </p:xfrm>
            <a:graphic>
              <a:graphicData uri="http://schemas.openxmlformats.org/drawingml/2006/table">
                <a:tbl>
                  <a:tblPr/>
                  <a:tblGrid>
                    <a:gridCol w="3870643">
                      <a:extLst>
                        <a:ext uri="{9D8B030D-6E8A-4147-A177-3AD203B41FA5}">
                          <a16:colId xmlns:a16="http://schemas.microsoft.com/office/drawing/2014/main" val="10874"/>
                        </a:ext>
                      </a:extLst>
                    </a:gridCol>
                    <a:gridCol w="2024063">
                      <a:extLst>
                        <a:ext uri="{9D8B030D-6E8A-4147-A177-3AD203B41FA5}">
                          <a16:colId xmlns:a16="http://schemas.microsoft.com/office/drawing/2014/main" val="108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183" name="yt_table_14183" descr="{&quot;rangeId&quot;:6,&quot;type&quot;:&quot;Option&quot;}" title="H_83.5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0355820"/>
                  </p:ext>
                </p:extLst>
              </p:nvPr>
            </p:nvGraphicFramePr>
            <p:xfrm>
              <a:off x="540000" y="2031232"/>
              <a:ext cx="5894706" cy="1060895"/>
            </p:xfrm>
            <a:graphic>
              <a:graphicData uri="http://schemas.openxmlformats.org/drawingml/2006/table">
                <a:tbl>
                  <a:tblPr/>
                  <a:tblGrid>
                    <a:gridCol w="3870643">
                      <a:extLst>
                        <a:ext uri="{9D8B030D-6E8A-4147-A177-3AD203B41FA5}">
                          <a16:colId xmlns:a16="http://schemas.microsoft.com/office/drawing/2014/main" val="10874"/>
                        </a:ext>
                      </a:extLst>
                    </a:gridCol>
                    <a:gridCol w="2024063">
                      <a:extLst>
                        <a:ext uri="{9D8B030D-6E8A-4147-A177-3AD203B41FA5}">
                          <a16:colId xmlns:a16="http://schemas.microsoft.com/office/drawing/2014/main" val="10875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1566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1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184" name="yt_shape_14184"/>
          <p:cNvSpPr txBox="1"/>
          <p:nvPr/>
        </p:nvSpPr>
        <p:spPr>
          <a:xfrm>
            <a:off x="540119" y="31426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有六根细木棒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它们的长度分别为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从中取出三根首尾顺次连结搭成一个直角三角形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则这三根木棒的长度分别为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85" name="yt_table_1418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625566"/>
              </p:ext>
            </p:extLst>
          </p:nvPr>
        </p:nvGraphicFramePr>
        <p:xfrm>
          <a:off x="540000" y="4254480"/>
          <a:ext cx="6199506" cy="848742"/>
        </p:xfrm>
        <a:graphic>
          <a:graphicData uri="http://schemas.openxmlformats.org/drawingml/2006/table">
            <a:tbl>
              <a:tblPr/>
              <a:tblGrid>
                <a:gridCol w="3870643">
                  <a:extLst>
                    <a:ext uri="{9D8B030D-6E8A-4147-A177-3AD203B41FA5}">
                      <a16:colId xmlns:a16="http://schemas.microsoft.com/office/drawing/2014/main" val="10876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08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8"/>
                  </a:ext>
                </a:extLst>
              </a:tr>
            </a:tbl>
          </a:graphicData>
        </a:graphic>
      </p:graphicFrame>
      <p:pic>
        <p:nvPicPr>
          <p:cNvPr id="3" name="yt_shape_1685211261935">
            <a:extLst>
              <a:ext uri="{FF2B5EF4-FFF2-40B4-BE49-F238E27FC236}">
                <a16:creationId xmlns:a16="http://schemas.microsoft.com/office/drawing/2014/main" id="{855D2782-C8BA-33F1-C32D-85920D54040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1122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587845-8DD6-408C-A88B-5B8AD6D8C0B8}"/>
              </a:ext>
            </a:extLst>
          </p:cNvPr>
          <p:cNvSpPr txBox="1"/>
          <p:nvPr/>
        </p:nvSpPr>
        <p:spPr>
          <a:xfrm>
            <a:off x="8374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7C2E3B-43DF-1D46-E2AB-15873B3CB462}"/>
              </a:ext>
            </a:extLst>
          </p:cNvPr>
          <p:cNvSpPr txBox="1"/>
          <p:nvPr/>
        </p:nvSpPr>
        <p:spPr>
          <a:xfrm>
            <a:off x="10203707" y="35713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7" name="yt_shape_14187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襄阳市中考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勾股定理最早出现在商高的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周髀算经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勾广三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股修四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径隅五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观察下列勾股数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这类勾股数的特点是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勾为奇数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弦与股相差为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柏拉图研究了勾为偶数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弦与股相差为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的一类勾股数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若此类勾股数的勾为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则其弦是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BBF3C6-A4FC-632D-0024-8CFE6455931D}"/>
              </a:ext>
            </a:extLst>
          </p:cNvPr>
          <p:cNvSpPr txBox="1"/>
          <p:nvPr/>
        </p:nvSpPr>
        <p:spPr>
          <a:xfrm>
            <a:off x="3498108" y="2755146"/>
            <a:ext cx="1264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8" name="yt_shape_14188"/>
          <p:cNvSpPr txBox="1"/>
          <p:nvPr/>
        </p:nvSpPr>
        <p:spPr>
          <a:xfrm>
            <a:off x="494315" y="900000"/>
            <a:ext cx="263052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反证法</a:t>
            </a:r>
          </a:p>
        </p:txBody>
      </p:sp>
      <p:sp>
        <p:nvSpPr>
          <p:cNvPr id="14189" name="yt_shape_14189"/>
          <p:cNvSpPr txBox="1"/>
          <p:nvPr/>
        </p:nvSpPr>
        <p:spPr>
          <a:xfrm>
            <a:off x="540000" y="1399565"/>
            <a:ext cx="92669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否定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自然数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中恰有一个偶数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时的正确反设为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90" name="yt_table_14190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145557"/>
              </p:ext>
            </p:extLst>
          </p:nvPr>
        </p:nvGraphicFramePr>
        <p:xfrm>
          <a:off x="540000" y="2031232"/>
          <a:ext cx="5646738" cy="1697484"/>
        </p:xfrm>
        <a:graphic>
          <a:graphicData uri="http://schemas.openxmlformats.org/drawingml/2006/table">
            <a:tbl>
              <a:tblPr/>
              <a:tblGrid>
                <a:gridCol w="5646738">
                  <a:extLst>
                    <a:ext uri="{9D8B030D-6E8A-4147-A177-3AD203B41FA5}">
                      <a16:colId xmlns:a16="http://schemas.microsoft.com/office/drawing/2014/main" val="10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都是奇数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都是奇数或至少有两个偶数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都是偶数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中至少有两个偶数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2"/>
                  </a:ext>
                </a:extLst>
              </a:tr>
            </a:tbl>
          </a:graphicData>
        </a:graphic>
      </p:graphicFrame>
      <p:sp>
        <p:nvSpPr>
          <p:cNvPr id="14192" name="yt_shape_14192"/>
          <p:cNvSpPr txBox="1"/>
          <p:nvPr/>
        </p:nvSpPr>
        <p:spPr>
          <a:xfrm>
            <a:off x="540119" y="377912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等腰三角形两底角相等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的逆命题是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有两个角相等的三角形是等腰三角形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真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选填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一个三角形中不能有两个角是直角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第一步应假设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一个三角形中有两个角是直角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1261964">
            <a:extLst>
              <a:ext uri="{FF2B5EF4-FFF2-40B4-BE49-F238E27FC236}">
                <a16:creationId xmlns:a16="http://schemas.microsoft.com/office/drawing/2014/main" id="{52BC8885-17F6-679D-443B-6E68856CEA8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1122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2959FD-1A8E-C6FA-4239-FFA6570F00FF}"/>
              </a:ext>
            </a:extLst>
          </p:cNvPr>
          <p:cNvSpPr txBox="1"/>
          <p:nvPr/>
        </p:nvSpPr>
        <p:spPr>
          <a:xfrm>
            <a:off x="8814526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27C364-314C-E67A-6895-0AE0FADE44FE}"/>
              </a:ext>
            </a:extLst>
          </p:cNvPr>
          <p:cNvSpPr txBox="1"/>
          <p:nvPr/>
        </p:nvSpPr>
        <p:spPr>
          <a:xfrm>
            <a:off x="6960538" y="3711804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有两个角相等的三角形是等腰三角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F1C458-D552-89BE-2003-EB7CB5B998F1}"/>
              </a:ext>
            </a:extLst>
          </p:cNvPr>
          <p:cNvSpPr txBox="1"/>
          <p:nvPr/>
        </p:nvSpPr>
        <p:spPr>
          <a:xfrm>
            <a:off x="450108" y="419561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B266F9-743D-3F18-5F5D-744584EF8399}"/>
              </a:ext>
            </a:extLst>
          </p:cNvPr>
          <p:cNvSpPr txBox="1"/>
          <p:nvPr/>
        </p:nvSpPr>
        <p:spPr>
          <a:xfrm>
            <a:off x="2278908" y="419561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真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7C5FB-C93F-2D5A-6495-1381E2CCDC5A}"/>
              </a:ext>
            </a:extLst>
          </p:cNvPr>
          <p:cNvSpPr txBox="1"/>
          <p:nvPr/>
        </p:nvSpPr>
        <p:spPr>
          <a:xfrm>
            <a:off x="5936508" y="4658915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一个三角形中有两个角是直角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3" name="yt_shape_14193"/>
          <p:cNvSpPr txBox="1"/>
          <p:nvPr/>
        </p:nvSpPr>
        <p:spPr>
          <a:xfrm>
            <a:off x="494314" y="900000"/>
            <a:ext cx="44771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勾股定理的综合应用</a:t>
            </a:r>
          </a:p>
        </p:txBody>
      </p:sp>
      <p:sp>
        <p:nvSpPr>
          <p:cNvPr id="14194" name="yt_shape_14194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圆柱的底面直径为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一只蚂蚁在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沿圆柱的侧面爬到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现将圆柱侧面沿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剪开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在侧面展开图上画出蚂蚁爬行的最近路线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195" name="yt_image_141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2211" y="2991495"/>
            <a:ext cx="1187577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97" name="yt_image_1419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7983" y="4515663"/>
            <a:ext cx="4836033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1261991">
            <a:extLst>
              <a:ext uri="{FF2B5EF4-FFF2-40B4-BE49-F238E27FC236}">
                <a16:creationId xmlns:a16="http://schemas.microsoft.com/office/drawing/2014/main" id="{8BE0A5C2-C104-B4FB-E75F-ABE5B0E6DC4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1122"/>
            <a:ext cx="1168464" cy="3621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96B154-55A9-D753-2431-94A651A4B99A}"/>
              </a:ext>
            </a:extLst>
          </p:cNvPr>
          <p:cNvSpPr txBox="1"/>
          <p:nvPr/>
        </p:nvSpPr>
        <p:spPr>
          <a:xfrm>
            <a:off x="3498108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99" name="yt_shape_14199"/>
              <p:cNvSpPr txBox="1"/>
              <p:nvPr/>
            </p:nvSpPr>
            <p:spPr>
              <a:xfrm>
                <a:off x="540119" y="900000"/>
                <a:ext cx="11111999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如图所示的象棋中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各个小正方形的边长均为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从图中的位置出发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不走重复路线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马走日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的规则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走两步后的落点与出发点间的最短距离为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199" name="yt_shape_141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26929"/>
              </a:xfrm>
              <a:prstGeom prst="rect">
                <a:avLst/>
              </a:prstGeom>
              <a:blipFill>
                <a:blip r:embed="rId2"/>
                <a:stretch>
                  <a:fillRect l="-1701" t="-5128" r="-1701" b="-8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01" name="yt_image_1420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1869" y="2530081"/>
            <a:ext cx="2088261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397921-1727-A7BC-833A-3D610D780796}"/>
                  </a:ext>
                </a:extLst>
              </p:cNvPr>
              <p:cNvSpPr txBox="1"/>
              <p:nvPr/>
            </p:nvSpPr>
            <p:spPr>
              <a:xfrm>
                <a:off x="2567608" y="1828167"/>
                <a:ext cx="8533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397921-1727-A7BC-833A-3D610D7807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7608" y="1828167"/>
                <a:ext cx="853314" cy="5207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3" name="yt_shape_14203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准备建一个蔬菜大棚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棚高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棚宽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棚长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棚的斜面用塑料膜遮盖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不计墙的厚度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请计算阳光透过的最大面积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204" name="yt_image_1420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7212" y="1995319"/>
            <a:ext cx="3457575" cy="88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06" name="yt_shape_14206"/>
              <p:cNvSpPr txBox="1"/>
              <p:nvPr/>
            </p:nvSpPr>
            <p:spPr>
              <a:xfrm>
                <a:off x="540000" y="2934022"/>
                <a:ext cx="5491888" cy="24729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矩形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06" name="yt_shape_14206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34022"/>
                <a:ext cx="5491888" cy="2472921"/>
              </a:xfrm>
              <a:prstGeom prst="rect">
                <a:avLst/>
              </a:prstGeom>
              <a:blipFill>
                <a:blip r:embed="rId3"/>
                <a:stretch>
                  <a:fillRect l="-3444" t="-1970" r="-2333" b="-6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08" name="yt_shape_14208"/>
          <p:cNvSpPr txBox="1"/>
          <p:nvPr/>
        </p:nvSpPr>
        <p:spPr>
          <a:xfrm>
            <a:off x="540000" y="5457731"/>
            <a:ext cx="46503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阳光透过的最大面积为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06" grpId="0" build="allAtOnce"/>
      <p:bldP spid="1420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9" name="yt_shape_14209"/>
          <p:cNvSpPr txBox="1"/>
          <p:nvPr/>
        </p:nvSpPr>
        <p:spPr>
          <a:xfrm>
            <a:off x="540119" y="764704"/>
            <a:ext cx="11111999" cy="2332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在甲村至乙村的公路旁有一块山地正在开发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处需要爆破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与公路上的停靠站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与公路上的另一停靠站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为了安全起见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爆破点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周围半径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米范围内不得进入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则在进行爆破时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段是否有危险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是否需要暂时封锁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请用你学过的知识加以解答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210" name="yt_image_1421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73757" y="2692578"/>
            <a:ext cx="3278124" cy="204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4212">
            <a:extLst>
              <a:ext uri="{FF2B5EF4-FFF2-40B4-BE49-F238E27FC236}">
                <a16:creationId xmlns:a16="http://schemas.microsoft.com/office/drawing/2014/main" id="{72D0FDE1-49A0-4C1F-BDF5-1D617063B41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4733864"/>
            <a:ext cx="2425446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214">
                <a:extLst>
                  <a:ext uri="{FF2B5EF4-FFF2-40B4-BE49-F238E27FC236}">
                    <a16:creationId xmlns:a16="http://schemas.microsoft.com/office/drawing/2014/main" id="{12495E2B-B561-4018-8321-EDBCEC17ED91}"/>
                  </a:ext>
                </a:extLst>
              </p:cNvPr>
              <p:cNvSpPr txBox="1"/>
              <p:nvPr/>
            </p:nvSpPr>
            <p:spPr>
              <a:xfrm>
                <a:off x="539882" y="3097266"/>
                <a:ext cx="5982407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根据勾股定理得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故有危险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段公路需要暂时封锁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4214">
                <a:extLst>
                  <a:ext uri="{FF2B5EF4-FFF2-40B4-BE49-F238E27FC236}">
                    <a16:creationId xmlns:a16="http://schemas.microsoft.com/office/drawing/2014/main" id="{12495E2B-B561-4018-8321-EDBCEC17ED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3097266"/>
                <a:ext cx="5982407" cy="3507179"/>
              </a:xfrm>
              <a:prstGeom prst="rect">
                <a:avLst/>
              </a:prstGeom>
              <a:blipFill>
                <a:blip r:embed="rId4"/>
                <a:stretch>
                  <a:fillRect l="-3160" t="-1391" r="-2243" b="-4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1876</Words>
  <Application>Microsoft Office PowerPoint</Application>
  <PresentationFormat>宽屏</PresentationFormat>
  <Paragraphs>109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2023-05-05T05:33:00Z</dcterms:created>
  <dcterms:modified xsi:type="dcterms:W3CDTF">2023-05-29T09:39:06Z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