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4" r:id="rId5"/>
    <p:sldId id="377" r:id="rId6"/>
    <p:sldId id="380" r:id="rId7"/>
    <p:sldId id="381" r:id="rId8"/>
    <p:sldId id="383" r:id="rId9"/>
    <p:sldId id="391" r:id="rId10"/>
    <p:sldId id="394" r:id="rId11"/>
    <p:sldId id="398" r:id="rId12"/>
    <p:sldId id="399" r:id="rId13"/>
    <p:sldId id="400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6" name="yt_shape_1183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a4c9e77-00c7-4a06-acca-d136d0093943.png&quot;}"/>
            </a:endParaRPr>
          </a:p>
        </p:txBody>
      </p:sp>
      <p:sp>
        <p:nvSpPr>
          <p:cNvPr id="11837" name="yt_shape_11837"/>
          <p:cNvSpPr txBox="1"/>
          <p:nvPr/>
        </p:nvSpPr>
        <p:spPr>
          <a:xfrm>
            <a:off x="540000" y="1665352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判断某一件事情的语句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命题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838" name="yt_shape_11838"/>
          <p:cNvSpPr txBox="1"/>
          <p:nvPr/>
        </p:nvSpPr>
        <p:spPr>
          <a:xfrm>
            <a:off x="540119" y="21446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命题是由条件和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两部分组成的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条件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是已知事项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结论是由已知事项推出的事项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839" name="yt_shape_11839"/>
          <p:cNvSpPr txBox="1"/>
          <p:nvPr/>
        </p:nvSpPr>
        <p:spPr>
          <a:xfrm>
            <a:off x="540119" y="31040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条件成立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结论一定成立的命题称为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真命题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条件成立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结论不成立的命题称为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假命题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86737">
            <a:extLst>
              <a:ext uri="{FF2B5EF4-FFF2-40B4-BE49-F238E27FC236}">
                <a16:creationId xmlns:a16="http://schemas.microsoft.com/office/drawing/2014/main" id="{6B9C3F77-4A3D-96FE-01E3-ABB7EFEE8EA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5057B7-DDC3-B797-385D-826EA527E486}"/>
              </a:ext>
            </a:extLst>
          </p:cNvPr>
          <p:cNvSpPr txBox="1"/>
          <p:nvPr/>
        </p:nvSpPr>
        <p:spPr>
          <a:xfrm>
            <a:off x="5021989" y="160635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命题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B2D995-8676-3ACE-C713-5640ED320B4F}"/>
              </a:ext>
            </a:extLst>
          </p:cNvPr>
          <p:cNvSpPr txBox="1"/>
          <p:nvPr/>
        </p:nvSpPr>
        <p:spPr>
          <a:xfrm>
            <a:off x="3193308" y="208565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4E36A0-BC29-2A75-83EF-4508B7AD9799}"/>
              </a:ext>
            </a:extLst>
          </p:cNvPr>
          <p:cNvSpPr txBox="1"/>
          <p:nvPr/>
        </p:nvSpPr>
        <p:spPr>
          <a:xfrm>
            <a:off x="6546107" y="208565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条件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9E20FF-68E3-6ACB-D8E8-FAEA9182DBC0}"/>
              </a:ext>
            </a:extLst>
          </p:cNvPr>
          <p:cNvSpPr txBox="1"/>
          <p:nvPr/>
        </p:nvSpPr>
        <p:spPr>
          <a:xfrm>
            <a:off x="5936508" y="304509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真命题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8E3BF6-7711-709F-013E-6BFBD81CBBEC}"/>
              </a:ext>
            </a:extLst>
          </p:cNvPr>
          <p:cNvSpPr txBox="1"/>
          <p:nvPr/>
        </p:nvSpPr>
        <p:spPr>
          <a:xfrm>
            <a:off x="1364508" y="352058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假命题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81" name="yt_shape_11881"/>
              <p:cNvSpPr txBox="1"/>
              <p:nvPr/>
            </p:nvSpPr>
            <p:spPr>
              <a:xfrm>
                <a:off x="540119" y="900000"/>
                <a:ext cx="11111999" cy="946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已知命题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带根号的数都是无理数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可以作为判断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命题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是假命题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的反例有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个反例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1" name="yt_shape_11881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156"/>
              </a:xfrm>
              <a:prstGeom prst="rect">
                <a:avLst/>
              </a:prstGeom>
              <a:blipFill>
                <a:blip r:embed="rId2"/>
                <a:stretch>
                  <a:fillRect l="-1701" t="-7742" r="-1098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83" name="yt_shape_11883"/>
          <p:cNvSpPr txBox="1"/>
          <p:nvPr/>
        </p:nvSpPr>
        <p:spPr>
          <a:xfrm>
            <a:off x="540000" y="1896944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改写命题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84" name="yt_shape_11884"/>
          <p:cNvSpPr txBox="1"/>
          <p:nvPr/>
        </p:nvSpPr>
        <p:spPr>
          <a:xfrm>
            <a:off x="540000" y="2376247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同角的补角相等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885" name="yt_shape_11885"/>
          <p:cNvSpPr txBox="1"/>
          <p:nvPr/>
        </p:nvSpPr>
        <p:spPr>
          <a:xfrm>
            <a:off x="540000" y="2855550"/>
            <a:ext cx="754052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如果两个角是同一个角的补角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那么这两个角相等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86" name="yt_shape_11886"/>
          <p:cNvSpPr txBox="1"/>
          <p:nvPr/>
        </p:nvSpPr>
        <p:spPr>
          <a:xfrm>
            <a:off x="540000" y="331837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两个无理数的积仍是无理数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887" name="yt_shape_11887"/>
          <p:cNvSpPr txBox="1"/>
          <p:nvPr/>
        </p:nvSpPr>
        <p:spPr>
          <a:xfrm>
            <a:off x="540000" y="3797677"/>
            <a:ext cx="784830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如果两个数是无理数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那么这两个数的积仍是无理数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88" name="yt_shape_11888"/>
          <p:cNvSpPr txBox="1"/>
          <p:nvPr/>
        </p:nvSpPr>
        <p:spPr>
          <a:xfrm>
            <a:off x="540000" y="4260501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垂直于同一条直线的两条直线互相平行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89" name="yt_shape_11889"/>
          <p:cNvSpPr txBox="1"/>
          <p:nvPr/>
        </p:nvSpPr>
        <p:spPr>
          <a:xfrm>
            <a:off x="540119" y="473980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在同一平面内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如果两条直线都垂直于一条已知直线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那么这两条直线互相平行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8EF968-7999-2D94-5BCE-80446D6BE8BE}"/>
                  </a:ext>
                </a:extLst>
              </p:cNvPr>
              <p:cNvSpPr txBox="1"/>
              <p:nvPr/>
            </p:nvSpPr>
            <p:spPr>
              <a:xfrm>
                <a:off x="1745508" y="1349130"/>
                <a:ext cx="1526541" cy="520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8EF968-7999-2D94-5BCE-80446D6BE8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5508" y="1349130"/>
                <a:ext cx="1526541" cy="520078"/>
              </a:xfrm>
              <a:prstGeom prst="rect">
                <a:avLst/>
              </a:prstGeom>
              <a:blipFill>
                <a:blip r:embed="rId3"/>
                <a:stretch>
                  <a:fillRect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5" grpId="0" build="allAtOnce"/>
      <p:bldP spid="11887" grpId="0" build="allAtOnce"/>
      <p:bldP spid="11889" grpId="0" build="allAtOnce"/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0" name="yt_shape_11890"/>
          <p:cNvSpPr txBox="1"/>
          <p:nvPr/>
        </p:nvSpPr>
        <p:spPr>
          <a:xfrm>
            <a:off x="540000" y="90000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试用举反例的方法说明下列命题是假命题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91" name="yt_shape_11891"/>
          <p:cNvSpPr txBox="1"/>
          <p:nvPr/>
        </p:nvSpPr>
        <p:spPr>
          <a:xfrm>
            <a:off x="540000" y="137930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892" name="yt_shape_11892"/>
          <p:cNvSpPr txBox="1"/>
          <p:nvPr/>
        </p:nvSpPr>
        <p:spPr>
          <a:xfrm>
            <a:off x="540119" y="185860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反例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命题是假命题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93" name="yt_shape_11893"/>
          <p:cNvSpPr txBox="1"/>
          <p:nvPr/>
        </p:nvSpPr>
        <p:spPr>
          <a:xfrm>
            <a:off x="540000" y="2801561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都是无理数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也是无理数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94" name="yt_shape_11894"/>
              <p:cNvSpPr txBox="1"/>
              <p:nvPr/>
            </p:nvSpPr>
            <p:spPr>
              <a:xfrm>
                <a:off x="540119" y="3280864"/>
                <a:ext cx="11111999" cy="9389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反例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为有理数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命题是假命题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94" name="yt_shape_11894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80864"/>
                <a:ext cx="11111999" cy="938911"/>
              </a:xfrm>
              <a:prstGeom prst="rect">
                <a:avLst/>
              </a:prstGeom>
              <a:blipFill>
                <a:blip r:embed="rId2"/>
                <a:stretch>
                  <a:fillRect l="-1701" t="-1948" r="-549" b="-18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92" grpId="0" build="allAtOnce"/>
      <p:bldP spid="1189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6" name="yt_shape_11896"/>
          <p:cNvSpPr txBox="1"/>
          <p:nvPr/>
        </p:nvSpPr>
        <p:spPr>
          <a:xfrm>
            <a:off x="540119" y="9243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三项中选择两个作为条件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一个作为结论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写一个命题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合理即可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1897" name="yt_image_1189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2143" y="2491930"/>
            <a:ext cx="2267712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9" name="yt_shape_11899"/>
          <p:cNvSpPr txBox="1"/>
          <p:nvPr/>
        </p:nvSpPr>
        <p:spPr>
          <a:xfrm>
            <a:off x="540000" y="3918586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请说明你写的命题是真命题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00" name="yt_shape_11900"/>
          <p:cNvSpPr txBox="1"/>
          <p:nvPr/>
        </p:nvSpPr>
        <p:spPr>
          <a:xfrm>
            <a:off x="540000" y="4397889"/>
            <a:ext cx="406842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1FD542-7547-4E31-EC18-186C22FF5874}"/>
              </a:ext>
            </a:extLst>
          </p:cNvPr>
          <p:cNvSpPr txBox="1"/>
          <p:nvPr/>
        </p:nvSpPr>
        <p:spPr>
          <a:xfrm>
            <a:off x="6567358" y="1328682"/>
            <a:ext cx="158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EB8F30-2AFB-F337-9131-2BD40C0E693E}"/>
              </a:ext>
            </a:extLst>
          </p:cNvPr>
          <p:cNvSpPr txBox="1"/>
          <p:nvPr/>
        </p:nvSpPr>
        <p:spPr>
          <a:xfrm>
            <a:off x="9174728" y="1328682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710FE9-DDA6-0A51-F5D6-A911733FC2C4}"/>
              </a:ext>
            </a:extLst>
          </p:cNvPr>
          <p:cNvSpPr txBox="1"/>
          <p:nvPr/>
        </p:nvSpPr>
        <p:spPr>
          <a:xfrm>
            <a:off x="1059708" y="1804170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合理即可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00" grpId="0" build="allAtOnce"/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1" name="yt_shape_1190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b6b5f13-1ca8-47df-8abd-008b195e837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02" name="yt_shape_11902"/>
              <p:cNvSpPr txBox="1"/>
              <p:nvPr/>
            </p:nvSpPr>
            <p:spPr>
              <a:xfrm>
                <a:off x="540119" y="1653160"/>
                <a:ext cx="11111999" cy="15728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抽象能力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命题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请判断这个命题的真假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若是真命题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若是假命题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请举一个反例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并适当修改命题的题设使其成为一个真命题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2" name="yt_shape_11902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572803"/>
              </a:xfrm>
              <a:prstGeom prst="rect">
                <a:avLst/>
              </a:prstGeom>
              <a:blipFill>
                <a:blip r:embed="rId2"/>
                <a:stretch>
                  <a:fillRect l="-1701" r="-1647" b="-10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04" name="yt_shape_11904"/>
              <p:cNvSpPr txBox="1"/>
              <p:nvPr/>
            </p:nvSpPr>
            <p:spPr>
              <a:xfrm>
                <a:off x="540000" y="3276751"/>
                <a:ext cx="5981061" cy="11215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假命题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符合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但不满足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4" name="yt_shape_11904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6751"/>
                <a:ext cx="5981061" cy="1121525"/>
              </a:xfrm>
              <a:prstGeom prst="rect">
                <a:avLst/>
              </a:prstGeom>
              <a:blipFill>
                <a:blip r:embed="rId3"/>
                <a:stretch>
                  <a:fillRect l="-3160" t="-4891" r="-214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06" name="yt_shape_11906"/>
              <p:cNvSpPr txBox="1"/>
              <p:nvPr/>
            </p:nvSpPr>
            <p:spPr>
              <a:xfrm>
                <a:off x="540000" y="4449064"/>
                <a:ext cx="5673284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改成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6" name="yt_shape_11906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9064"/>
                <a:ext cx="5673284" cy="641394"/>
              </a:xfrm>
              <a:prstGeom prst="rect">
                <a:avLst/>
              </a:prstGeom>
              <a:blipFill>
                <a:blip r:embed="rId4"/>
                <a:stretch>
                  <a:fillRect l="-3333" r="-236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886954">
            <a:extLst>
              <a:ext uri="{FF2B5EF4-FFF2-40B4-BE49-F238E27FC236}">
                <a16:creationId xmlns:a16="http://schemas.microsoft.com/office/drawing/2014/main" id="{B51F5717-CFF9-EB8C-BECA-2CD1B7D3637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04" grpId="0" build="allAtOnce"/>
      <p:bldP spid="1190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0" name="yt_shape_11840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2f3fc24-9c3c-4b0a-9682-979a109c09de.png&quot;}"/>
            </a:endParaRPr>
          </a:p>
        </p:txBody>
      </p:sp>
      <p:sp>
        <p:nvSpPr>
          <p:cNvPr id="11841" name="yt_shape_11841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命题的概念和组成</a:t>
            </a:r>
          </a:p>
        </p:txBody>
      </p:sp>
      <p:sp>
        <p:nvSpPr>
          <p:cNvPr id="11842" name="yt_shape_11842"/>
          <p:cNvSpPr txBox="1"/>
          <p:nvPr/>
        </p:nvSpPr>
        <p:spPr>
          <a:xfrm>
            <a:off x="540000" y="2161766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下列语句是命题的是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43" name="yt_table_1184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102267"/>
              </p:ext>
            </p:extLst>
          </p:nvPr>
        </p:nvGraphicFramePr>
        <p:xfrm>
          <a:off x="540000" y="2793433"/>
          <a:ext cx="3716338" cy="1697484"/>
        </p:xfrm>
        <a:graphic>
          <a:graphicData uri="http://schemas.openxmlformats.org/drawingml/2006/table">
            <a:tbl>
              <a:tblPr/>
              <a:tblGrid>
                <a:gridCol w="3716338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延长线段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作直线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的垂线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pic>
        <p:nvPicPr>
          <p:cNvPr id="3" name="yt_shape_1685210886760">
            <a:extLst>
              <a:ext uri="{FF2B5EF4-FFF2-40B4-BE49-F238E27FC236}">
                <a16:creationId xmlns:a16="http://schemas.microsoft.com/office/drawing/2014/main" id="{8E98F369-C8CB-8AF8-F481-6CA4B8DBF67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886776">
            <a:extLst>
              <a:ext uri="{FF2B5EF4-FFF2-40B4-BE49-F238E27FC236}">
                <a16:creationId xmlns:a16="http://schemas.microsoft.com/office/drawing/2014/main" id="{F372279E-2931-4692-CD98-30E9D16CFA5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7BF730-C8E7-536C-A720-F7F5805256D3}"/>
              </a:ext>
            </a:extLst>
          </p:cNvPr>
          <p:cNvSpPr txBox="1"/>
          <p:nvPr/>
        </p:nvSpPr>
        <p:spPr>
          <a:xfrm>
            <a:off x="41075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5" name="yt_shape_11845"/>
          <p:cNvSpPr txBox="1"/>
          <p:nvPr/>
        </p:nvSpPr>
        <p:spPr>
          <a:xfrm>
            <a:off x="540000" y="900000"/>
            <a:ext cx="94561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垂直于同一条直线的两条直线互相平行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46" name="yt_table_1184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643068"/>
              </p:ext>
            </p:extLst>
          </p:nvPr>
        </p:nvGraphicFramePr>
        <p:xfrm>
          <a:off x="540000" y="1531667"/>
          <a:ext cx="4614863" cy="1697484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两条直线互相平行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两条直线垂直于同一条直线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sp>
        <p:nvSpPr>
          <p:cNvPr id="11848" name="yt_shape_11848"/>
          <p:cNvSpPr txBox="1"/>
          <p:nvPr/>
        </p:nvSpPr>
        <p:spPr>
          <a:xfrm>
            <a:off x="540000" y="3279564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对顶角相等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的条件是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两个角是对顶角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这两个角相等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849" name="yt_shape_11849"/>
          <p:cNvSpPr txBox="1"/>
          <p:nvPr/>
        </p:nvSpPr>
        <p:spPr>
          <a:xfrm>
            <a:off x="540119" y="37588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的两个角互为补角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如果两个角的和为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那么这两个角互为补角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ED86B9-66E7-9840-880C-10F871452A86}"/>
              </a:ext>
            </a:extLst>
          </p:cNvPr>
          <p:cNvSpPr txBox="1"/>
          <p:nvPr/>
        </p:nvSpPr>
        <p:spPr>
          <a:xfrm>
            <a:off x="8984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A6C01E-F6E4-C135-609E-14DF0A39521E}"/>
              </a:ext>
            </a:extLst>
          </p:cNvPr>
          <p:cNvSpPr txBox="1"/>
          <p:nvPr/>
        </p:nvSpPr>
        <p:spPr>
          <a:xfrm>
            <a:off x="5021989" y="3208374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两个角是对顶角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1D739D-A01E-1B8E-871E-2422F5B76067}"/>
              </a:ext>
            </a:extLst>
          </p:cNvPr>
          <p:cNvSpPr txBox="1"/>
          <p:nvPr/>
        </p:nvSpPr>
        <p:spPr>
          <a:xfrm>
            <a:off x="8984389" y="3208374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这两个角相等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2BB77D-9507-EEDA-144A-2336C369E81E}"/>
              </a:ext>
            </a:extLst>
          </p:cNvPr>
          <p:cNvSpPr txBox="1"/>
          <p:nvPr/>
        </p:nvSpPr>
        <p:spPr>
          <a:xfrm>
            <a:off x="1059708" y="4163165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如果两个角的和为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那么这两个角互为补角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0" name="yt_shape_11850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命题的真假判断</a:t>
            </a:r>
          </a:p>
        </p:txBody>
      </p:sp>
      <p:sp>
        <p:nvSpPr>
          <p:cNvPr id="11851" name="yt_shape_11851"/>
          <p:cNvSpPr txBox="1"/>
          <p:nvPr/>
        </p:nvSpPr>
        <p:spPr>
          <a:xfrm>
            <a:off x="540000" y="1399565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下列四个命题中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真命题是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52" name="yt_table_1185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298631"/>
              </p:ext>
            </p:extLst>
          </p:nvPr>
        </p:nvGraphicFramePr>
        <p:xfrm>
          <a:off x="540000" y="2031232"/>
          <a:ext cx="8120064" cy="1697484"/>
        </p:xfrm>
        <a:graphic>
          <a:graphicData uri="http://schemas.openxmlformats.org/drawingml/2006/table">
            <a:tbl>
              <a:tblPr/>
              <a:tblGrid>
                <a:gridCol w="8120064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如果一个角有补角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则这个角必是钝角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如果一个角有余角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则这个角必是锐角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互补的两个角是邻补角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sp>
        <p:nvSpPr>
          <p:cNvPr id="11854" name="yt_shape_11854"/>
          <p:cNvSpPr txBox="1"/>
          <p:nvPr/>
        </p:nvSpPr>
        <p:spPr>
          <a:xfrm>
            <a:off x="540000" y="3779129"/>
            <a:ext cx="89495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86807">
            <a:extLst>
              <a:ext uri="{FF2B5EF4-FFF2-40B4-BE49-F238E27FC236}">
                <a16:creationId xmlns:a16="http://schemas.microsoft.com/office/drawing/2014/main" id="{CA0F00FA-1057-6CD6-FBF9-457D6DE304C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713D57-651F-6AFD-BD0C-ECE996D507BC}"/>
              </a:ext>
            </a:extLst>
          </p:cNvPr>
          <p:cNvSpPr txBox="1"/>
          <p:nvPr/>
        </p:nvSpPr>
        <p:spPr>
          <a:xfrm>
            <a:off x="5021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4A69AA-8FB2-3BB6-B979-86EC169AC65A}"/>
              </a:ext>
            </a:extLst>
          </p:cNvPr>
          <p:cNvSpPr txBox="1"/>
          <p:nvPr/>
        </p:nvSpPr>
        <p:spPr>
          <a:xfrm>
            <a:off x="4817202" y="371703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5" name="yt_shape_11855"/>
          <p:cNvSpPr txBox="1"/>
          <p:nvPr/>
        </p:nvSpPr>
        <p:spPr>
          <a:xfrm>
            <a:off x="540000" y="900000"/>
            <a:ext cx="27186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举反例</a:t>
            </a:r>
          </a:p>
        </p:txBody>
      </p:sp>
      <p:sp>
        <p:nvSpPr>
          <p:cNvPr id="11856" name="yt_shape_1185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下面各数中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可以用来证明命题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任何偶数都是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是假命题的反例是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57" name="yt_table_1185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514944"/>
              </p:ext>
            </p:extLst>
          </p:nvPr>
        </p:nvGraphicFramePr>
        <p:xfrm>
          <a:off x="540000" y="2511364"/>
          <a:ext cx="9081454" cy="424371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533968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11859" name="yt_shape_11859"/>
          <p:cNvSpPr txBox="1"/>
          <p:nvPr/>
        </p:nvSpPr>
        <p:spPr>
          <a:xfrm>
            <a:off x="540119" y="29864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能说明命题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对于任何实数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｜＞－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是假命题的一个反例可以是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60" name="yt_table_11860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5377322"/>
                  </p:ext>
                </p:extLst>
              </p:nvPr>
            </p:nvGraphicFramePr>
            <p:xfrm>
              <a:off x="540000" y="4098228"/>
              <a:ext cx="9678481" cy="635000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  <a:gridCol w="2533968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860" name="yt_table_11860" descr="{&quot;rangeId&quot;:1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5377322"/>
                  </p:ext>
                </p:extLst>
              </p:nvPr>
            </p:nvGraphicFramePr>
            <p:xfrm>
              <a:off x="540000" y="4098228"/>
              <a:ext cx="9678481" cy="635000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  <a:gridCol w="2533968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0577" r="-1713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098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886834">
            <a:extLst>
              <a:ext uri="{FF2B5EF4-FFF2-40B4-BE49-F238E27FC236}">
                <a16:creationId xmlns:a16="http://schemas.microsoft.com/office/drawing/2014/main" id="{C6C34125-A45B-C178-6622-7CC6D7FCFDB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B35E30-E0D7-6AA1-9378-9F786C9B22E5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995EE2-B946-06E1-2EAB-C7D937F29925}"/>
              </a:ext>
            </a:extLst>
          </p:cNvPr>
          <p:cNvSpPr txBox="1"/>
          <p:nvPr/>
        </p:nvSpPr>
        <p:spPr>
          <a:xfrm>
            <a:off x="1059708" y="34151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1" name="yt_shape_11861"/>
          <p:cNvSpPr txBox="1"/>
          <p:nvPr/>
        </p:nvSpPr>
        <p:spPr>
          <a:xfrm>
            <a:off x="540000" y="900000"/>
            <a:ext cx="94464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的和是锐角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是假命题的例证图是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862" name="yt_image_118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8836" y="1531667"/>
            <a:ext cx="489432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791BB9-9D29-9371-5619-E8F9A75783FA}"/>
              </a:ext>
            </a:extLst>
          </p:cNvPr>
          <p:cNvSpPr txBox="1"/>
          <p:nvPr/>
        </p:nvSpPr>
        <p:spPr>
          <a:xfrm>
            <a:off x="899232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4" name="yt_shape_11864"/>
          <p:cNvSpPr txBox="1"/>
          <p:nvPr/>
        </p:nvSpPr>
        <p:spPr>
          <a:xfrm>
            <a:off x="540000" y="900000"/>
            <a:ext cx="85664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改写命题时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没能保证语句通顺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意义完整而出错</a:t>
            </a:r>
          </a:p>
        </p:txBody>
      </p:sp>
      <p:sp>
        <p:nvSpPr>
          <p:cNvPr id="11865" name="yt_shape_11865"/>
          <p:cNvSpPr txBox="1"/>
          <p:nvPr/>
        </p:nvSpPr>
        <p:spPr>
          <a:xfrm>
            <a:off x="540119" y="14239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两点确定一条直线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改写成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如果已知两点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那么过这两点的直线有且只有一条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	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</a:p>
        </p:txBody>
      </p:sp>
      <p:sp>
        <p:nvSpPr>
          <p:cNvPr id="11866" name="yt_shape_11866"/>
          <p:cNvSpPr txBox="1"/>
          <p:nvPr/>
        </p:nvSpPr>
        <p:spPr>
          <a:xfrm>
            <a:off x="540000" y="2359000"/>
            <a:ext cx="15388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86867">
            <a:extLst>
              <a:ext uri="{FF2B5EF4-FFF2-40B4-BE49-F238E27FC236}">
                <a16:creationId xmlns:a16="http://schemas.microsoft.com/office/drawing/2014/main" id="{106D1DD2-F729-960F-F9CC-A025F9E979B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017BE0-3A75-2E77-DAC7-ADB3BCCDA20F}"/>
              </a:ext>
            </a:extLst>
          </p:cNvPr>
          <p:cNvSpPr txBox="1"/>
          <p:nvPr/>
        </p:nvSpPr>
        <p:spPr>
          <a:xfrm>
            <a:off x="10356107" y="13527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如果已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A82EFA-58AB-624B-FF7D-4A510E52DD02}"/>
              </a:ext>
            </a:extLst>
          </p:cNvPr>
          <p:cNvSpPr txBox="1"/>
          <p:nvPr/>
        </p:nvSpPr>
        <p:spPr>
          <a:xfrm>
            <a:off x="450108" y="1828247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知两点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那么过这两点的直线有且只有一条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7" name="yt_shape_11867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ab17c01-80d7-4ee0-853e-011166ca229e.png&quot;}"/>
            </a:endParaRPr>
          </a:p>
        </p:txBody>
      </p:sp>
      <p:sp>
        <p:nvSpPr>
          <p:cNvPr id="11868" name="yt_shape_11868"/>
          <p:cNvSpPr txBox="1"/>
          <p:nvPr/>
        </p:nvSpPr>
        <p:spPr>
          <a:xfrm>
            <a:off x="540000" y="1653160"/>
            <a:ext cx="559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下列四个命题中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真命题有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869" name="yt_shape_11869"/>
          <p:cNvSpPr txBox="1"/>
          <p:nvPr/>
        </p:nvSpPr>
        <p:spPr>
          <a:xfrm>
            <a:off x="540000" y="2132463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两条直线被第三条直线所截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内错角相等</a:t>
            </a:r>
          </a:p>
        </p:txBody>
      </p:sp>
      <p:sp>
        <p:nvSpPr>
          <p:cNvPr id="11870" name="yt_shape_11870"/>
          <p:cNvSpPr txBox="1"/>
          <p:nvPr/>
        </p:nvSpPr>
        <p:spPr>
          <a:xfrm>
            <a:off x="540000" y="2611766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  <p:sp>
        <p:nvSpPr>
          <p:cNvPr id="11871" name="yt_shape_11871"/>
          <p:cNvSpPr txBox="1"/>
          <p:nvPr/>
        </p:nvSpPr>
        <p:spPr>
          <a:xfrm>
            <a:off x="540000" y="309106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三角形的一个外角大于任何一个内角</a:t>
            </a:r>
          </a:p>
        </p:txBody>
      </p:sp>
      <p:sp>
        <p:nvSpPr>
          <p:cNvPr id="11872" name="yt_shape_11872"/>
          <p:cNvSpPr txBox="1"/>
          <p:nvPr/>
        </p:nvSpPr>
        <p:spPr>
          <a:xfrm>
            <a:off x="540000" y="3570372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</a:p>
        </p:txBody>
      </p:sp>
      <p:graphicFrame>
        <p:nvGraphicFramePr>
          <p:cNvPr id="11873" name="yt_table_1187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838859"/>
              </p:ext>
            </p:extLst>
          </p:nvPr>
        </p:nvGraphicFramePr>
        <p:xfrm>
          <a:off x="540000" y="4049675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pic>
        <p:nvPicPr>
          <p:cNvPr id="3" name="yt_shape_1685210886904">
            <a:extLst>
              <a:ext uri="{FF2B5EF4-FFF2-40B4-BE49-F238E27FC236}">
                <a16:creationId xmlns:a16="http://schemas.microsoft.com/office/drawing/2014/main" id="{8EC0FCF2-40B7-00EA-B46E-277DD317826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EBBCCB-6A0B-3224-1B8B-CCFF05F9888D}"/>
              </a:ext>
            </a:extLst>
          </p:cNvPr>
          <p:cNvSpPr txBox="1"/>
          <p:nvPr/>
        </p:nvSpPr>
        <p:spPr>
          <a:xfrm>
            <a:off x="5163086" y="1606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5" name="yt_shape_1187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只需要举出一个反例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反例中的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76" name="yt_table_11876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9883354"/>
                  </p:ext>
                </p:extLst>
              </p:nvPr>
            </p:nvGraphicFramePr>
            <p:xfrm>
              <a:off x="540000" y="2011799"/>
              <a:ext cx="7914641" cy="63271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2381568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876" name="yt_table_11876" descr="{&quot;rangeId&quot;:18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9883354"/>
                  </p:ext>
                </p:extLst>
              </p:nvPr>
            </p:nvGraphicFramePr>
            <p:xfrm>
              <a:off x="540000" y="2011799"/>
              <a:ext cx="7914641" cy="63271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2381568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8465" r="-133760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0105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77" name="yt_shape_11877"/>
          <p:cNvSpPr txBox="1"/>
          <p:nvPr/>
        </p:nvSpPr>
        <p:spPr>
          <a:xfrm>
            <a:off x="540000" y="2695161"/>
            <a:ext cx="43601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78" name="yt_table_1187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719527"/>
              </p:ext>
            </p:extLst>
          </p:nvPr>
        </p:nvGraphicFramePr>
        <p:xfrm>
          <a:off x="540000" y="3326828"/>
          <a:ext cx="5664200" cy="1697484"/>
        </p:xfrm>
        <a:graphic>
          <a:graphicData uri="http://schemas.openxmlformats.org/drawingml/2006/table">
            <a:tbl>
              <a:tblPr/>
              <a:tblGrid>
                <a:gridCol w="5664200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所有的实数都可用数轴上的点表示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同旁内角互补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无理数包括正无理数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负无理数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sp>
        <p:nvSpPr>
          <p:cNvPr id="11880" name="yt_shape_11880"/>
          <p:cNvSpPr txBox="1"/>
          <p:nvPr/>
        </p:nvSpPr>
        <p:spPr>
          <a:xfrm>
            <a:off x="540119" y="50991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三角形任意两边之和大于第三边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的条件是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一个图形是三角形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任意两边之和大于第三边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D8DAAB-D583-0C76-0F11-A513FBB0EBA3}"/>
              </a:ext>
            </a:extLst>
          </p:cNvPr>
          <p:cNvSpPr txBox="1"/>
          <p:nvPr/>
        </p:nvSpPr>
        <p:spPr>
          <a:xfrm>
            <a:off x="2431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91B587-3F5C-2238-626C-D82AC0DFA770}"/>
              </a:ext>
            </a:extLst>
          </p:cNvPr>
          <p:cNvSpPr txBox="1"/>
          <p:nvPr/>
        </p:nvSpPr>
        <p:spPr>
          <a:xfrm>
            <a:off x="3955189" y="26483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D75821-882E-41BC-2EB0-DC5296227C2D}"/>
              </a:ext>
            </a:extLst>
          </p:cNvPr>
          <p:cNvSpPr txBox="1"/>
          <p:nvPr/>
        </p:nvSpPr>
        <p:spPr>
          <a:xfrm>
            <a:off x="7917707" y="502791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一个图形是三角形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AC82AF-244B-0CB3-FE15-337C3A18D65E}"/>
              </a:ext>
            </a:extLst>
          </p:cNvPr>
          <p:cNvSpPr txBox="1"/>
          <p:nvPr/>
        </p:nvSpPr>
        <p:spPr>
          <a:xfrm>
            <a:off x="1364508" y="5503407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任意两边之和大于第三边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FEE9A9-565C-72FD-02CE-F6853CC83568}"/>
              </a:ext>
            </a:extLst>
          </p:cNvPr>
          <p:cNvSpPr txBox="1"/>
          <p:nvPr/>
        </p:nvSpPr>
        <p:spPr>
          <a:xfrm>
            <a:off x="6241308" y="550340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1359</Words>
  <Application>Microsoft Office PowerPoint</Application>
  <PresentationFormat>宽屏</PresentationFormat>
  <Paragraphs>110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2023-05-05T05:33:00Z</dcterms:created>
  <dcterms:modified xsi:type="dcterms:W3CDTF">2023-05-29T07:46:44Z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