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73" r:id="rId6"/>
    <p:sldId id="367" r:id="rId7"/>
    <p:sldId id="368" r:id="rId8"/>
    <p:sldId id="375" r:id="rId9"/>
    <p:sldId id="369" r:id="rId10"/>
    <p:sldId id="376" r:id="rId11"/>
    <p:sldId id="377" r:id="rId12"/>
    <p:sldId id="370" r:id="rId13"/>
    <p:sldId id="378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4" name="yt_shape_14464"/>
          <p:cNvSpPr txBox="1"/>
          <p:nvPr/>
        </p:nvSpPr>
        <p:spPr>
          <a:xfrm>
            <a:off x="540119" y="9087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衢州市中考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某班环保小组收集废旧电池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数据统计如下表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号电池和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号电池的质量分别是多少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号电池的质量为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号电池的质量为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列方程组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由消元法可得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65" name="yt_table_14465" title="H_158.58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158566"/>
              </p:ext>
            </p:extLst>
          </p:nvPr>
        </p:nvGraphicFramePr>
        <p:xfrm>
          <a:off x="540000" y="2500650"/>
          <a:ext cx="11111998" cy="201396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86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9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69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869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号电池</a:t>
                      </a:r>
                    </a:p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节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号电池</a:t>
                      </a:r>
                    </a:p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节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总质量</a:t>
                      </a:r>
                    </a:p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467" name="yt_table_1446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919854"/>
              </p:ext>
            </p:extLst>
          </p:nvPr>
        </p:nvGraphicFramePr>
        <p:xfrm>
          <a:off x="540000" y="4784173"/>
          <a:ext cx="7809866" cy="424371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92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92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925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9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2E5F9BA-4073-501F-947D-2C6F1F957E4F}"/>
              </a:ext>
            </a:extLst>
          </p:cNvPr>
          <p:cNvSpPr txBox="1"/>
          <p:nvPr/>
        </p:nvSpPr>
        <p:spPr>
          <a:xfrm>
            <a:off x="6071446" y="181289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0" name="yt_shape_14510"/>
          <p:cNvSpPr txBox="1"/>
          <p:nvPr/>
        </p:nvSpPr>
        <p:spPr>
          <a:xfrm>
            <a:off x="540000" y="967052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请将条形统计图补充完整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yt_shape_14511"/>
          <p:cNvSpPr txBox="1"/>
          <p:nvPr/>
        </p:nvSpPr>
        <p:spPr>
          <a:xfrm>
            <a:off x="540118" y="1598719"/>
            <a:ext cx="8580218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选择书画的人数为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补全统计图如下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4512" name="yt_image_1451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5513" y="2044802"/>
            <a:ext cx="4817745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14" name="yt_image_1451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392" y="3155798"/>
            <a:ext cx="2945511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6" name="yt_shape_14516"/>
          <p:cNvSpPr txBox="1"/>
          <p:nvPr/>
        </p:nvSpPr>
        <p:spPr>
          <a:xfrm>
            <a:off x="540000" y="900000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的扇形统计图中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求音乐部分所对应的圆心角的度数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517"/>
              <p:cNvSpPr txBox="1"/>
              <p:nvPr/>
            </p:nvSpPr>
            <p:spPr>
              <a:xfrm>
                <a:off x="540000" y="4365104"/>
                <a:ext cx="9588329" cy="6417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音乐部分所对应的圆心角的度数为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4" name="yt_shape_145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65104"/>
                <a:ext cx="9588329" cy="641779"/>
              </a:xfrm>
              <a:prstGeom prst="rect">
                <a:avLst/>
              </a:prstGeom>
              <a:blipFill>
                <a:blip r:embed="rId2"/>
                <a:stretch>
                  <a:fillRect l="-197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19" name="yt_image_1451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1744" y="1848787"/>
            <a:ext cx="4817745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1" name="yt_shape_14521"/>
          <p:cNvSpPr txBox="1"/>
          <p:nvPr/>
        </p:nvSpPr>
        <p:spPr>
          <a:xfrm>
            <a:off x="540000" y="714985"/>
            <a:ext cx="86177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某户居民一年的电费支出情况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个月缴费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4522" name="yt_image_145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7945" y="1196752"/>
            <a:ext cx="457959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524">
            <a:extLst>
              <a:ext uri="{FF2B5EF4-FFF2-40B4-BE49-F238E27FC236}">
                <a16:creationId xmlns:a16="http://schemas.microsoft.com/office/drawing/2014/main" id="{9B194ADA-BEAB-4147-BEFF-DA372559469C}"/>
              </a:ext>
            </a:extLst>
          </p:cNvPr>
          <p:cNvSpPr txBox="1"/>
          <p:nvPr/>
        </p:nvSpPr>
        <p:spPr>
          <a:xfrm>
            <a:off x="540000" y="3315993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根据以上信息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5" name="yt_shape_14525">
            <a:extLst>
              <a:ext uri="{FF2B5EF4-FFF2-40B4-BE49-F238E27FC236}">
                <a16:creationId xmlns:a16="http://schemas.microsoft.com/office/drawing/2014/main" id="{E39B0A8D-128A-4480-87D2-A229A8A4FE91}"/>
              </a:ext>
            </a:extLst>
          </p:cNvPr>
          <p:cNvSpPr txBox="1"/>
          <p:nvPr/>
        </p:nvSpPr>
        <p:spPr>
          <a:xfrm>
            <a:off x="540000" y="3778817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求扇形统计图中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对应扇形的圆心角度数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526">
                <a:extLst>
                  <a:ext uri="{FF2B5EF4-FFF2-40B4-BE49-F238E27FC236}">
                    <a16:creationId xmlns:a16="http://schemas.microsoft.com/office/drawing/2014/main" id="{94C611FE-D48E-48FA-8684-806CCF09176C}"/>
                  </a:ext>
                </a:extLst>
              </p:cNvPr>
              <p:cNvSpPr txBox="1"/>
              <p:nvPr/>
            </p:nvSpPr>
            <p:spPr>
              <a:xfrm>
                <a:off x="540000" y="4258120"/>
                <a:ext cx="9954648" cy="22672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全年的总电费为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%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月份所占比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扇形统计图中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对应扇形的圆心角度数为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扇形统计图中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对应扇形的圆心角度数是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6" name="yt_shape_14526">
                <a:extLst>
                  <a:ext uri="{FF2B5EF4-FFF2-40B4-BE49-F238E27FC236}">
                    <a16:creationId xmlns:a16="http://schemas.microsoft.com/office/drawing/2014/main" id="{94C611FE-D48E-48FA-8684-806CCF0917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58120"/>
                <a:ext cx="9954648" cy="2267224"/>
              </a:xfrm>
              <a:prstGeom prst="rect">
                <a:avLst/>
              </a:prstGeom>
              <a:blipFill>
                <a:blip r:embed="rId3"/>
                <a:stretch>
                  <a:fillRect l="-1898" t="-2426" r="-857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8" name="yt_shape_14528"/>
          <p:cNvSpPr txBox="1"/>
          <p:nvPr/>
        </p:nvSpPr>
        <p:spPr>
          <a:xfrm>
            <a:off x="534463" y="764704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补全条形统计图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529" name="yt_shape_14529"/>
          <p:cNvSpPr txBox="1"/>
          <p:nvPr/>
        </p:nvSpPr>
        <p:spPr>
          <a:xfrm>
            <a:off x="540119" y="3356992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月份的电费为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补全的统计图如图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4530" name="yt_image_1453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5760" y="3803075"/>
            <a:ext cx="3163824" cy="269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4522">
            <a:extLst>
              <a:ext uri="{FF2B5EF4-FFF2-40B4-BE49-F238E27FC236}">
                <a16:creationId xmlns:a16="http://schemas.microsoft.com/office/drawing/2014/main" id="{6A98F62B-49F8-4B5C-98CF-5EF3657860B4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6200" y="1124744"/>
            <a:ext cx="4090000" cy="218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2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9" name="yt_shape_1446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如图是小颖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时的心跳速度变化图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在这一时段内心跳速度最快的时刻约为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71" name="yt_table_14471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039969"/>
              </p:ext>
            </p:extLst>
          </p:nvPr>
        </p:nvGraphicFramePr>
        <p:xfrm>
          <a:off x="540000" y="3564415"/>
          <a:ext cx="85718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92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92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929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9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6"/>
                  </a:ext>
                </a:extLst>
              </a:tr>
            </a:tbl>
          </a:graphicData>
        </a:graphic>
      </p:graphicFrame>
      <p:pic>
        <p:nvPicPr>
          <p:cNvPr id="14470" name="yt_image_14470_skip" title="H_134.2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639" y="1859435"/>
            <a:ext cx="3140964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481710-5FD6-2B40-4DC4-03610D1523D9}"/>
              </a:ext>
            </a:extLst>
          </p:cNvPr>
          <p:cNvSpPr txBox="1"/>
          <p:nvPr/>
        </p:nvSpPr>
        <p:spPr>
          <a:xfrm>
            <a:off x="31933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3" name="yt_shape_14473"/>
          <p:cNvSpPr txBox="1"/>
          <p:nvPr/>
        </p:nvSpPr>
        <p:spPr>
          <a:xfrm>
            <a:off x="540119" y="113197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某校计划开设美术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书法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体育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音乐兴趣班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为了解学生报名的意向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随机调查了部分学生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要求被调查的学生必选且只选一项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根据调查结果绘制出如下不完整的统计图表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4474" name="yt_table_14474" title="H_204.235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966392"/>
              </p:ext>
            </p:extLst>
          </p:nvPr>
        </p:nvGraphicFramePr>
        <p:xfrm>
          <a:off x="540000" y="2707421"/>
          <a:ext cx="7783368" cy="259378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94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4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4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兴趣班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百分比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美术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10%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书法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体育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40%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音乐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" name="yt_image_14476">
            <a:extLst>
              <a:ext uri="{FF2B5EF4-FFF2-40B4-BE49-F238E27FC236}">
                <a16:creationId xmlns:a16="http://schemas.microsoft.com/office/drawing/2014/main" id="{1A209DFC-9A5D-477E-816B-E6D6F1DB4013}"/>
              </a:ex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2975614"/>
            <a:ext cx="2299716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8" name="yt_shape_14478"/>
          <p:cNvSpPr txBox="1"/>
          <p:nvPr/>
        </p:nvSpPr>
        <p:spPr>
          <a:xfrm>
            <a:off x="540000" y="836712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根据统计图表的信息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4479" name="yt_shape_14479"/>
          <p:cNvSpPr txBox="1"/>
          <p:nvPr/>
        </p:nvSpPr>
        <p:spPr>
          <a:xfrm>
            <a:off x="540000" y="1299536"/>
            <a:ext cx="76767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直接写出本次调查的样本容量和表中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480" name="yt_shape_14480"/>
          <p:cNvSpPr txBox="1"/>
          <p:nvPr/>
        </p:nvSpPr>
        <p:spPr>
          <a:xfrm>
            <a:off x="540000" y="1778839"/>
            <a:ext cx="656590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本次调查的样本容量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481" name="yt_shape_14481"/>
          <p:cNvSpPr txBox="1"/>
          <p:nvPr/>
        </p:nvSpPr>
        <p:spPr>
          <a:xfrm>
            <a:off x="540000" y="3218405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将折线图补充完整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482" name="yt_shape_14482"/>
          <p:cNvSpPr txBox="1"/>
          <p:nvPr/>
        </p:nvSpPr>
        <p:spPr>
          <a:xfrm>
            <a:off x="540000" y="3697708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折线图补充如下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4483" name="yt_image_144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6141" y="4329375"/>
            <a:ext cx="2299716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4476">
            <a:extLst>
              <a:ext uri="{FF2B5EF4-FFF2-40B4-BE49-F238E27FC236}">
                <a16:creationId xmlns:a16="http://schemas.microsoft.com/office/drawing/2014/main" id="{CA03F003-4DBD-4F25-BCF9-8AB494843796}"/>
              </a:ex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52284" y="1533322"/>
            <a:ext cx="2299716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4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80" grpId="0" build="allAtOnce"/>
      <p:bldP spid="1448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5" name="yt_shape_14485"/>
          <p:cNvSpPr txBox="1"/>
          <p:nvPr/>
        </p:nvSpPr>
        <p:spPr>
          <a:xfrm>
            <a:off x="540000" y="900000"/>
            <a:ext cx="96949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该校现有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估计该校参加音乐兴趣班的学生有多少人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4486" name="yt_shape_14486"/>
          <p:cNvSpPr txBox="1"/>
          <p:nvPr/>
        </p:nvSpPr>
        <p:spPr>
          <a:xfrm>
            <a:off x="540000" y="1379303"/>
            <a:ext cx="4796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487" name="yt_shape_14487"/>
          <p:cNvSpPr txBox="1"/>
          <p:nvPr/>
        </p:nvSpPr>
        <p:spPr>
          <a:xfrm>
            <a:off x="540000" y="1858606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估计该校参加音乐兴趣班的学生有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5" name="yt_image_14476">
            <a:extLst>
              <a:ext uri="{FF2B5EF4-FFF2-40B4-BE49-F238E27FC236}">
                <a16:creationId xmlns:a16="http://schemas.microsoft.com/office/drawing/2014/main" id="{1CB03963-0FDC-485C-A693-5BBFD021A0D0}"/>
              </a:ex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0324" y="1593560"/>
            <a:ext cx="2299716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86" grpId="0" build="allAtOnce"/>
      <p:bldP spid="1448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8" name="yt_shape_14488"/>
          <p:cNvSpPr txBox="1"/>
          <p:nvPr/>
        </p:nvSpPr>
        <p:spPr>
          <a:xfrm>
            <a:off x="540119" y="996441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某校为了庆祝建国七十周年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决定举办一台文艺晚会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为了了解学生最喜爱的节目形式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随机抽取了部分学生进行调查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规定每人从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歌曲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舞蹈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五个选项中选择一个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并将调查结果绘制成如下两幅不完整的统计图表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4489" name="yt_table_14489" title="H_245.1402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110339"/>
              </p:ext>
            </p:extLst>
          </p:nvPr>
        </p:nvGraphicFramePr>
        <p:xfrm>
          <a:off x="540000" y="3052023"/>
          <a:ext cx="6276080" cy="311328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38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最喜爱的节目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歌曲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舞蹈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其他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4" name="yt_image_14491">
            <a:extLst>
              <a:ext uri="{FF2B5EF4-FFF2-40B4-BE49-F238E27FC236}">
                <a16:creationId xmlns:a16="http://schemas.microsoft.com/office/drawing/2014/main" id="{FE0E5537-32C6-4442-B5BC-B19E30F2D60B}"/>
              </a:ex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4192" y="3459062"/>
            <a:ext cx="1578483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3" name="yt_shape_14493"/>
          <p:cNvSpPr txBox="1"/>
          <p:nvPr/>
        </p:nvSpPr>
        <p:spPr>
          <a:xfrm>
            <a:off x="540000" y="940313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请根据图中信息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4494" name="yt_shape_14494"/>
          <p:cNvSpPr txBox="1"/>
          <p:nvPr/>
        </p:nvSpPr>
        <p:spPr>
          <a:xfrm>
            <a:off x="540000" y="1403137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在此次调查中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该校一共调查了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4495" name="yt_shape_14495"/>
          <p:cNvSpPr txBox="1"/>
          <p:nvPr/>
        </p:nvSpPr>
        <p:spPr>
          <a:xfrm>
            <a:off x="540000" y="1882440"/>
            <a:ext cx="62581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%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故答案为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496" name="yt_shape_14496"/>
          <p:cNvSpPr txBox="1"/>
          <p:nvPr/>
        </p:nvSpPr>
        <p:spPr>
          <a:xfrm>
            <a:off x="540000" y="2361743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4497" name="yt_shape_14497"/>
          <p:cNvSpPr txBox="1"/>
          <p:nvPr/>
        </p:nvSpPr>
        <p:spPr>
          <a:xfrm>
            <a:off x="540000" y="2841046"/>
            <a:ext cx="379591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故答案为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498" name="yt_shape_14498"/>
          <p:cNvSpPr txBox="1"/>
          <p:nvPr/>
        </p:nvSpPr>
        <p:spPr>
          <a:xfrm>
            <a:off x="540000" y="4280612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在扇形统计图中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歌曲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所在扇形的圆心角的度数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499" name="yt_shape_14499"/>
              <p:cNvSpPr txBox="1"/>
              <p:nvPr/>
            </p:nvSpPr>
            <p:spPr>
              <a:xfrm>
                <a:off x="540000" y="4759915"/>
                <a:ext cx="6463308" cy="11173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歌曲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所在扇形的圆心角的度数为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499" name="yt_shape_144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59915"/>
                <a:ext cx="6463308" cy="1117357"/>
              </a:xfrm>
              <a:prstGeom prst="rect">
                <a:avLst/>
              </a:prstGeom>
              <a:blipFill>
                <a:blip r:embed="rId2"/>
                <a:stretch>
                  <a:fillRect l="-2925" r="-1887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B366309-6309-DFC0-2EDA-91759F5992E6}"/>
              </a:ext>
            </a:extLst>
          </p:cNvPr>
          <p:cNvSpPr txBox="1"/>
          <p:nvPr/>
        </p:nvSpPr>
        <p:spPr>
          <a:xfrm>
            <a:off x="5783989" y="1356331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1427E7-A749-5106-9892-831228EB0E34}"/>
              </a:ext>
            </a:extLst>
          </p:cNvPr>
          <p:cNvSpPr txBox="1"/>
          <p:nvPr/>
        </p:nvSpPr>
        <p:spPr>
          <a:xfrm>
            <a:off x="1973989" y="231493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34EBAA-BC55-45D8-D67B-21CF40FAA67D}"/>
              </a:ext>
            </a:extLst>
          </p:cNvPr>
          <p:cNvSpPr txBox="1"/>
          <p:nvPr/>
        </p:nvSpPr>
        <p:spPr>
          <a:xfrm>
            <a:off x="3497989" y="231493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4491">
            <a:extLst>
              <a:ext uri="{FF2B5EF4-FFF2-40B4-BE49-F238E27FC236}">
                <a16:creationId xmlns:a16="http://schemas.microsoft.com/office/drawing/2014/main" id="{230DDC88-4327-4968-864A-4071F9C205C9}"/>
              </a:ex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1615322"/>
            <a:ext cx="1578483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4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4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95" grpId="0" build="allAtOnce"/>
      <p:bldP spid="14497" grpId="0" build="allAtOnce"/>
      <p:bldP spid="14499" grpId="0" build="allAtOnce"/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1" name="yt_shape_14501"/>
          <p:cNvSpPr txBox="1"/>
          <p:nvPr/>
        </p:nvSpPr>
        <p:spPr>
          <a:xfrm>
            <a:off x="540000" y="900000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若该校共有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请你估计最喜爱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的学生的人数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02" name="yt_shape_14502"/>
              <p:cNvSpPr txBox="1"/>
              <p:nvPr/>
            </p:nvSpPr>
            <p:spPr>
              <a:xfrm>
                <a:off x="540000" y="1379303"/>
                <a:ext cx="4414670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502" name="yt_shape_14502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4414670" cy="642740"/>
              </a:xfrm>
              <a:prstGeom prst="rect">
                <a:avLst/>
              </a:prstGeom>
              <a:blipFill>
                <a:blip r:embed="rId2"/>
                <a:stretch>
                  <a:fillRect l="-4282" r="-317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04" name="yt_shape_14504"/>
          <p:cNvSpPr txBox="1"/>
          <p:nvPr/>
        </p:nvSpPr>
        <p:spPr>
          <a:xfrm>
            <a:off x="540000" y="2072831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该校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名学生中最喜爱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的学生大约有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5" name="yt_image_14491">
            <a:extLst>
              <a:ext uri="{FF2B5EF4-FFF2-40B4-BE49-F238E27FC236}">
                <a16:creationId xmlns:a16="http://schemas.microsoft.com/office/drawing/2014/main" id="{7186E589-DD0A-4C28-8739-91783E418E97}"/>
              </a:ex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1544138"/>
            <a:ext cx="1578483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02" grpId="0" build="allAtOnce"/>
      <p:bldP spid="1450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5" name="yt_shape_14505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双减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背景下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某校拟开展课后服务活动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对各班同学的业余兴趣爱好进行了一次调查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根据采集到某班的数据绘制了下面的统计图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请据图中提供的信息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4506" name="yt_shape_14506"/>
          <p:cNvSpPr txBox="1"/>
          <p:nvPr/>
        </p:nvSpPr>
        <p:spPr>
          <a:xfrm>
            <a:off x="540000" y="2323087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该班共有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2" name="yt_shape_14507"/>
          <p:cNvSpPr txBox="1"/>
          <p:nvPr/>
        </p:nvSpPr>
        <p:spPr>
          <a:xfrm>
            <a:off x="540000" y="2974965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508" name="yt_image_1450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8048" y="2535272"/>
            <a:ext cx="4817745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1489AFC-B2DD-FA7E-838C-FB3AA15F87F0}"/>
              </a:ext>
            </a:extLst>
          </p:cNvPr>
          <p:cNvSpPr txBox="1"/>
          <p:nvPr/>
        </p:nvSpPr>
        <p:spPr>
          <a:xfrm>
            <a:off x="2735989" y="227628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995</Words>
  <Application>Microsoft Office PowerPoint</Application>
  <PresentationFormat>宽屏</PresentationFormat>
  <Paragraphs>99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2023-05-05T05:33:00Z</dcterms:created>
  <dcterms:modified xsi:type="dcterms:W3CDTF">2023-05-29T09:49:18Z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