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81" r:id="rId6"/>
    <p:sldId id="382" r:id="rId7"/>
    <p:sldId id="372" r:id="rId8"/>
    <p:sldId id="374" r:id="rId9"/>
    <p:sldId id="376" r:id="rId10"/>
    <p:sldId id="377" r:id="rId11"/>
    <p:sldId id="383" r:id="rId12"/>
    <p:sldId id="379" r:id="rId13"/>
    <p:sldId id="38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" name="yt_shape_1439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f8e2435-1721-4966-961d-6e712ab8f65c.png&quot;}"/>
            </a:endParaRPr>
          </a:p>
        </p:txBody>
      </p:sp>
      <p:sp>
        <p:nvSpPr>
          <p:cNvPr id="14398" name="yt_shape_14398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条形统计图是用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宽度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相同的条形的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高低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长短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来表示数据特征的统计图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99" name="yt_shape_14399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扇形统计图是用圆中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面积的比来表示各组成部分在总体中所占的百分比的统计图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000" y="3596414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折线统计图是用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表示数量变化规律的统计图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92687">
            <a:extLst>
              <a:ext uri="{FF2B5EF4-FFF2-40B4-BE49-F238E27FC236}">
                <a16:creationId xmlns:a16="http://schemas.microsoft.com/office/drawing/2014/main" id="{0CB725B1-4D60-A5C2-4AC7-BB9310B64D9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ABA815-590E-C35C-B300-7992025EC03A}"/>
              </a:ext>
            </a:extLst>
          </p:cNvPr>
          <p:cNvSpPr txBox="1"/>
          <p:nvPr/>
        </p:nvSpPr>
        <p:spPr>
          <a:xfrm>
            <a:off x="3193308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宽度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E5CC76-67EF-9261-E624-6C0ADF1D4EB3}"/>
              </a:ext>
            </a:extLst>
          </p:cNvPr>
          <p:cNvSpPr txBox="1"/>
          <p:nvPr/>
        </p:nvSpPr>
        <p:spPr>
          <a:xfrm>
            <a:off x="6241308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高低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6B0917-9509-1659-E2F3-85A3F8272930}"/>
              </a:ext>
            </a:extLst>
          </p:cNvPr>
          <p:cNvSpPr txBox="1"/>
          <p:nvPr/>
        </p:nvSpPr>
        <p:spPr>
          <a:xfrm>
            <a:off x="7765307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长短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46CF57-FCED-C7BE-B87E-B6A6CCCF49AD}"/>
              </a:ext>
            </a:extLst>
          </p:cNvPr>
          <p:cNvSpPr txBox="1"/>
          <p:nvPr/>
        </p:nvSpPr>
        <p:spPr>
          <a:xfrm>
            <a:off x="3802908" y="25657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72912D-E79B-1757-E7D4-C816CEC42D21}"/>
              </a:ext>
            </a:extLst>
          </p:cNvPr>
          <p:cNvSpPr txBox="1"/>
          <p:nvPr/>
        </p:nvSpPr>
        <p:spPr>
          <a:xfrm>
            <a:off x="5936508" y="25657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904DCC-D169-58E7-3B8B-4E60E6B005C1}"/>
              </a:ext>
            </a:extLst>
          </p:cNvPr>
          <p:cNvSpPr txBox="1"/>
          <p:nvPr/>
        </p:nvSpPr>
        <p:spPr>
          <a:xfrm>
            <a:off x="3193189" y="35252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5" name="yt_shape_14445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387ba8a-f387-4548-9357-6bd720d1d9aa.png&quot;}"/>
            </a:endParaRPr>
          </a:p>
        </p:txBody>
      </p:sp>
      <p:sp>
        <p:nvSpPr>
          <p:cNvPr id="14446" name="yt_shape_14446"/>
          <p:cNvSpPr txBox="1"/>
          <p:nvPr/>
        </p:nvSpPr>
        <p:spPr>
          <a:xfrm>
            <a:off x="540119" y="1467076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五项管理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促进每一个孩子全面发展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健康成长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各级各部门都做出了有力举措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某班同学分三组进行教学实践活动调查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三组同学分别对七年级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名同学作业管理情况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名同学读物管理情况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名同学睡眠管理情况进行全面调查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并分别利用扇形统计图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表格来描述得到的数据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447" name="yt_image_144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6578" y="3861048"/>
            <a:ext cx="4458843" cy="261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92826">
            <a:extLst>
              <a:ext uri="{FF2B5EF4-FFF2-40B4-BE49-F238E27FC236}">
                <a16:creationId xmlns:a16="http://schemas.microsoft.com/office/drawing/2014/main" id="{53E3A83D-4C1D-632E-34BE-CF888483401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9285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50" name="yt_table_14450" title="H_118.96007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499238"/>
              </p:ext>
            </p:extLst>
          </p:nvPr>
        </p:nvGraphicFramePr>
        <p:xfrm>
          <a:off x="540000" y="1548072"/>
          <a:ext cx="11111998" cy="151079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9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9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9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9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左右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左右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左右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左右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yt_shape_14449">
            <a:extLst>
              <a:ext uri="{FF2B5EF4-FFF2-40B4-BE49-F238E27FC236}">
                <a16:creationId xmlns:a16="http://schemas.microsoft.com/office/drawing/2014/main" id="{5CC0BB54-60C7-4410-AD22-2ECD69D71F27}"/>
              </a:ext>
            </a:extLst>
          </p:cNvPr>
          <p:cNvSpPr txBox="1"/>
          <p:nvPr/>
        </p:nvSpPr>
        <p:spPr>
          <a:xfrm>
            <a:off x="3633786" y="98072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九年级同学睡眠管理时间情况统计表</a:t>
            </a:r>
          </a:p>
        </p:txBody>
      </p:sp>
      <p:sp>
        <p:nvSpPr>
          <p:cNvPr id="4" name="yt_shape_14452">
            <a:extLst>
              <a:ext uri="{FF2B5EF4-FFF2-40B4-BE49-F238E27FC236}">
                <a16:creationId xmlns:a16="http://schemas.microsoft.com/office/drawing/2014/main" id="{399C74B8-687F-44C8-8DC0-9E3B9B68B2BD}"/>
              </a:ext>
            </a:extLst>
          </p:cNvPr>
          <p:cNvSpPr txBox="1"/>
          <p:nvPr/>
        </p:nvSpPr>
        <p:spPr>
          <a:xfrm>
            <a:off x="540000" y="3284984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5" name="yt_shape_14453">
            <a:extLst>
              <a:ext uri="{FF2B5EF4-FFF2-40B4-BE49-F238E27FC236}">
                <a16:creationId xmlns:a16="http://schemas.microsoft.com/office/drawing/2014/main" id="{19ADD488-5888-4CE0-8A1D-A5269B0A663A}"/>
              </a:ext>
            </a:extLst>
          </p:cNvPr>
          <p:cNvSpPr txBox="1"/>
          <p:nvPr/>
        </p:nvSpPr>
        <p:spPr>
          <a:xfrm>
            <a:off x="540000" y="3747808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七年级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名同学中必做作业的人数是多少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6" name="yt_shape_14454">
            <a:extLst>
              <a:ext uri="{FF2B5EF4-FFF2-40B4-BE49-F238E27FC236}">
                <a16:creationId xmlns:a16="http://schemas.microsoft.com/office/drawing/2014/main" id="{205E0B48-5A8C-4EDA-AB0F-4E8276B41873}"/>
              </a:ext>
            </a:extLst>
          </p:cNvPr>
          <p:cNvSpPr txBox="1"/>
          <p:nvPr/>
        </p:nvSpPr>
        <p:spPr>
          <a:xfrm>
            <a:off x="540000" y="4227111"/>
            <a:ext cx="856644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七年级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名同学中必做作业的人数是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5" name="yt_shape_14455"/>
          <p:cNvSpPr txBox="1"/>
          <p:nvPr/>
        </p:nvSpPr>
        <p:spPr>
          <a:xfrm>
            <a:off x="540000" y="90872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补全八年级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名同学读物管理情况条形统计图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456" name="yt_shape_14456"/>
          <p:cNvSpPr txBox="1"/>
          <p:nvPr/>
        </p:nvSpPr>
        <p:spPr>
          <a:xfrm>
            <a:off x="540000" y="1388023"/>
            <a:ext cx="7078861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科普类的人数为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补全条形统计图如图所示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457" name="yt_image_144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0960" y="2204864"/>
            <a:ext cx="2910078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4459">
            <a:extLst>
              <a:ext uri="{FF2B5EF4-FFF2-40B4-BE49-F238E27FC236}">
                <a16:creationId xmlns:a16="http://schemas.microsoft.com/office/drawing/2014/main" id="{2B7CF000-4957-48EE-8E39-7619023BF6DE}"/>
              </a:ext>
            </a:extLst>
          </p:cNvPr>
          <p:cNvSpPr txBox="1"/>
          <p:nvPr/>
        </p:nvSpPr>
        <p:spPr>
          <a:xfrm>
            <a:off x="540000" y="4509120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名同学睡眠时间的平均时间大约是多少小时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9" name="yt_shape_14460">
            <a:extLst>
              <a:ext uri="{FF2B5EF4-FFF2-40B4-BE49-F238E27FC236}">
                <a16:creationId xmlns:a16="http://schemas.microsoft.com/office/drawing/2014/main" id="{793648AE-1053-4C13-9E76-976BA37967C5}"/>
              </a:ext>
            </a:extLst>
          </p:cNvPr>
          <p:cNvSpPr txBox="1"/>
          <p:nvPr/>
        </p:nvSpPr>
        <p:spPr>
          <a:xfrm>
            <a:off x="540000" y="4988423"/>
            <a:ext cx="8606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4461">
            <a:extLst>
              <a:ext uri="{FF2B5EF4-FFF2-40B4-BE49-F238E27FC236}">
                <a16:creationId xmlns:a16="http://schemas.microsoft.com/office/drawing/2014/main" id="{E68A16DB-A41B-44C6-B6FF-0CF65AAF3329}"/>
              </a:ext>
            </a:extLst>
          </p:cNvPr>
          <p:cNvSpPr txBox="1"/>
          <p:nvPr/>
        </p:nvSpPr>
        <p:spPr>
          <a:xfrm>
            <a:off x="540000" y="5467726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九年级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名同学睡眠时间的平均时间大约是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6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000" y="1479942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三种统计图各有优缺点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条形统计图可以直观地反映出数据的数量特征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折线统计图是既能表述出数量的多少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又能清楚地表现出数量增减变化的情况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扇形统计图能直观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生动地反映各部分在总体中所占的比例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292859">
            <a:extLst>
              <a:ext uri="{FF2B5EF4-FFF2-40B4-BE49-F238E27FC236}">
                <a16:creationId xmlns:a16="http://schemas.microsoft.com/office/drawing/2014/main" id="{AF639649-A371-1654-6EAA-C94E92BB128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64" y="1014938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1" name="yt_shape_14401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8b126a9-a446-4e44-9053-e33cffabbe82.png&quot;}"/>
            </a:endParaRPr>
          </a:p>
        </p:txBody>
      </p:sp>
      <p:sp>
        <p:nvSpPr>
          <p:cNvPr id="14402" name="yt_shape_14402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利用统计图表传递信息</a:t>
            </a:r>
          </a:p>
        </p:txBody>
      </p:sp>
      <p:sp>
        <p:nvSpPr>
          <p:cNvPr id="14403" name="yt_shape_1440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李老师对本班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名学生的血型作了统计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列出如下的统计表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则本班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型血的人数是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04" name="yt_table_14404" title="H_118.67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990741"/>
              </p:ext>
            </p:extLst>
          </p:nvPr>
        </p:nvGraphicFramePr>
        <p:xfrm>
          <a:off x="540000" y="3273565"/>
          <a:ext cx="11111996" cy="15071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96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9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9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90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占全班人数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406" name="yt_table_1440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927279"/>
              </p:ext>
            </p:extLst>
          </p:nvPr>
        </p:nvGraphicFramePr>
        <p:xfrm>
          <a:off x="540000" y="5050342"/>
          <a:ext cx="88766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pic>
        <p:nvPicPr>
          <p:cNvPr id="3" name="yt_shape_1685211292711">
            <a:extLst>
              <a:ext uri="{FF2B5EF4-FFF2-40B4-BE49-F238E27FC236}">
                <a16:creationId xmlns:a16="http://schemas.microsoft.com/office/drawing/2014/main" id="{97E7BCFA-429A-F3CA-1E4D-67110DBE33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292727">
            <a:extLst>
              <a:ext uri="{FF2B5EF4-FFF2-40B4-BE49-F238E27FC236}">
                <a16:creationId xmlns:a16="http://schemas.microsoft.com/office/drawing/2014/main" id="{F55198B1-CE29-C540-1A85-7686710716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FB8DD5-F9E7-8D3B-1EC1-30284BF2797C}"/>
              </a:ext>
            </a:extLst>
          </p:cNvPr>
          <p:cNvSpPr txBox="1"/>
          <p:nvPr/>
        </p:nvSpPr>
        <p:spPr>
          <a:xfrm>
            <a:off x="1669308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8" name="yt_shape_1440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某校在全校学生中举办了一次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交通安全知识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张老师从全校学生的答卷中随机地抽取了部分学生的答卷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将测试成绩按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划分为四个等级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并绘制成如图所示的条形统计图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若该校学生共有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则其中成绩为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的总人数估计为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10" name="yt_table_1441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574554"/>
              </p:ext>
            </p:extLst>
          </p:nvPr>
        </p:nvGraphicFramePr>
        <p:xfrm>
          <a:off x="540000" y="4590957"/>
          <a:ext cx="9920860" cy="424371"/>
        </p:xfrm>
        <a:graphic>
          <a:graphicData uri="http://schemas.openxmlformats.org/drawingml/2006/table">
            <a:tbl>
              <a:tblPr/>
              <a:tblGrid>
                <a:gridCol w="2792540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  <a:gridCol w="1707960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</a:tbl>
          </a:graphicData>
        </a:graphic>
      </p:graphicFrame>
      <p:pic>
        <p:nvPicPr>
          <p:cNvPr id="14409" name="yt_image_14409_skip" title="H_139.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39" y="2819698"/>
            <a:ext cx="2542032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16DB2B-587A-3EF7-8F20-403A9DD9C94E}"/>
              </a:ext>
            </a:extLst>
          </p:cNvPr>
          <p:cNvSpPr txBox="1"/>
          <p:nvPr/>
        </p:nvSpPr>
        <p:spPr>
          <a:xfrm>
            <a:off x="56317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2" name="yt_shape_14412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某校为提高学生的综合素质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准备开设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泥塑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街舞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四门校本课程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为了解学生对这四门课程的选择情况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要求每名学生只能选择其中一门课程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学校从七年级学生中随机抽取部分学生进行问卷调查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根据调查结果绘制成如图所示的两幅不完整的统计图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请你依据图中信息解答下列问题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413" name="yt_shape_14413"/>
          <p:cNvSpPr txBox="1"/>
          <p:nvPr/>
        </p:nvSpPr>
        <p:spPr>
          <a:xfrm>
            <a:off x="540119" y="2803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参加此次问卷调查的学生人数是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泥塑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的学生所对应的扇形圆心角的度数是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pic>
        <p:nvPicPr>
          <p:cNvPr id="14415" name="yt_image_144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397" y="3915017"/>
            <a:ext cx="48166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577A9F-1BCD-0D98-3B30-76F129DD869B}"/>
              </a:ext>
            </a:extLst>
          </p:cNvPr>
          <p:cNvSpPr txBox="1"/>
          <p:nvPr/>
        </p:nvSpPr>
        <p:spPr>
          <a:xfrm>
            <a:off x="5954386" y="275641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8E35E-6533-112F-F8FE-0B2469A51914}"/>
              </a:ext>
            </a:extLst>
          </p:cNvPr>
          <p:cNvSpPr txBox="1"/>
          <p:nvPr/>
        </p:nvSpPr>
        <p:spPr>
          <a:xfrm>
            <a:off x="5631708" y="32319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7" name="yt_shape_14417"/>
          <p:cNvSpPr txBox="1"/>
          <p:nvPr/>
        </p:nvSpPr>
        <p:spPr>
          <a:xfrm>
            <a:off x="540000" y="972773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通过计算将条形统计图补充完整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yt_shape_14418"/>
          <p:cNvSpPr txBox="1"/>
          <p:nvPr/>
        </p:nvSpPr>
        <p:spPr>
          <a:xfrm>
            <a:off x="540119" y="1604440"/>
            <a:ext cx="7716121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绘画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补全条形统计图如图所示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419" name="yt_image_144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080" y="2349645"/>
            <a:ext cx="48166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21" name="yt_image_144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2940923"/>
            <a:ext cx="3327273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3" name="yt_shape_14423"/>
          <p:cNvSpPr txBox="1"/>
          <p:nvPr/>
        </p:nvSpPr>
        <p:spPr>
          <a:xfrm>
            <a:off x="540119" y="83671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若该校七年级共有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请估计七年级学生中选择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课程的约有多少人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24"/>
              <p:cNvSpPr txBox="1"/>
              <p:nvPr/>
            </p:nvSpPr>
            <p:spPr>
              <a:xfrm>
                <a:off x="540000" y="1932031"/>
                <a:ext cx="426078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2031"/>
                <a:ext cx="4260782" cy="642740"/>
              </a:xfrm>
              <a:prstGeom prst="rect">
                <a:avLst/>
              </a:prstGeom>
              <a:blipFill>
                <a:blip r:embed="rId2"/>
                <a:stretch>
                  <a:fillRect l="-4435" r="-32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6" name="yt_image_144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397" y="1277480"/>
            <a:ext cx="481660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8" name="yt_shape_14428"/>
          <p:cNvSpPr txBox="1"/>
          <p:nvPr/>
        </p:nvSpPr>
        <p:spPr>
          <a:xfrm>
            <a:off x="540000" y="2912429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七年级学生中选择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书法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课程的约有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442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9" name="yt_shape_14429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不能从统计图中获取正确信息而出错</a:t>
            </a:r>
          </a:p>
        </p:txBody>
      </p:sp>
      <p:sp>
        <p:nvSpPr>
          <p:cNvPr id="14430" name="yt_shape_1443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某校小学生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初中生以及教师人数的扇形统计图如图所示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若该校师生的总人数为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结合图中信息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可得该校教师人数为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434" name="yt_shape_14434"/>
          <p:cNvSpPr txBox="1"/>
          <p:nvPr/>
        </p:nvSpPr>
        <p:spPr>
          <a:xfrm>
            <a:off x="540000" y="46196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31" name="yt_shape_14431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5038" y="2511364"/>
            <a:ext cx="1661922" cy="2057922"/>
            <a:chOff x="0" y="0"/>
            <a:chExt cx="1661922" cy="2057922"/>
          </a:xfrm>
        </p:grpSpPr>
        <p:pic>
          <p:nvPicPr>
            <p:cNvPr id="2" name="yt_image_1443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1922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3" name="yt_shape_14433"/>
            <p:cNvSpPr txBox="1"/>
            <p:nvPr/>
          </p:nvSpPr>
          <p:spPr>
            <a:xfrm>
              <a:off x="297680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92774">
            <a:extLst>
              <a:ext uri="{FF2B5EF4-FFF2-40B4-BE49-F238E27FC236}">
                <a16:creationId xmlns:a16="http://schemas.microsoft.com/office/drawing/2014/main" id="{278A1B82-B5E7-633E-3BDF-26E5F1BABCB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5B87260-DEB8-78E5-4D0A-EEFA4C91C952}"/>
              </a:ext>
            </a:extLst>
          </p:cNvPr>
          <p:cNvSpPr txBox="1"/>
          <p:nvPr/>
        </p:nvSpPr>
        <p:spPr>
          <a:xfrm>
            <a:off x="7155707" y="18282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5" name="yt_shape_14435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f96dfaa-b53d-4cd1-818d-63f2c503716f.png&quot;}"/>
            </a:endParaRPr>
          </a:p>
        </p:txBody>
      </p:sp>
      <p:sp>
        <p:nvSpPr>
          <p:cNvPr id="14436" name="yt_shape_1443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某商品四天内每千克的进价与售价信息如图所示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则售出这种商品每千克利润最大的是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40" name="yt_table_1444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277813"/>
              </p:ext>
            </p:extLst>
          </p:nvPr>
        </p:nvGraphicFramePr>
        <p:xfrm>
          <a:off x="540000" y="2612595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</a:tbl>
          </a:graphicData>
        </a:graphic>
      </p:graphicFrame>
      <p:grpSp>
        <p:nvGrpSpPr>
          <p:cNvPr id="14437" name="yt_shape_14437_skip" title="H_227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6239" y="2612595"/>
            <a:ext cx="1923669" cy="2891169"/>
            <a:chOff x="0" y="0"/>
            <a:chExt cx="1923669" cy="2891169"/>
          </a:xfrm>
        </p:grpSpPr>
        <p:pic>
          <p:nvPicPr>
            <p:cNvPr id="2" name="yt_image_144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3669" cy="249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9" name="yt_shape_14439"/>
            <p:cNvSpPr txBox="1"/>
            <p:nvPr/>
          </p:nvSpPr>
          <p:spPr>
            <a:xfrm>
              <a:off x="428553" y="25311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5211292800">
            <a:extLst>
              <a:ext uri="{FF2B5EF4-FFF2-40B4-BE49-F238E27FC236}">
                <a16:creationId xmlns:a16="http://schemas.microsoft.com/office/drawing/2014/main" id="{6D538E99-CC78-409A-D79F-A5C5233F464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F0BCA0-F6E2-9980-EFF2-738D63A1F62F}"/>
              </a:ext>
            </a:extLst>
          </p:cNvPr>
          <p:cNvSpPr txBox="1"/>
          <p:nvPr/>
        </p:nvSpPr>
        <p:spPr>
          <a:xfrm>
            <a:off x="1974108" y="20818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2" name="yt_shape_1444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为了解某一路口某一时段的汽车流量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天中在同一时段统计通过该路口的汽车数量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将统计结果绘制成如下折线统计图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由此得到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天中该时段通过该路口的汽车数量超过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辆的天数为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443" name="yt_image_144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8061" y="2638696"/>
            <a:ext cx="3595878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3CB92A-19D6-9FA3-44CA-0247FF6C61E8}"/>
              </a:ext>
            </a:extLst>
          </p:cNvPr>
          <p:cNvSpPr txBox="1"/>
          <p:nvPr/>
        </p:nvSpPr>
        <p:spPr>
          <a:xfrm>
            <a:off x="7308107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1045</Words>
  <Application>Microsoft Office PowerPoint</Application>
  <PresentationFormat>宽屏</PresentationFormat>
  <Paragraphs>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2023-05-05T05:33:00Z</dcterms:created>
  <dcterms:modified xsi:type="dcterms:W3CDTF">2023-05-29T09:45:23Z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