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7" r:id="rId4"/>
    <p:sldId id="372" r:id="rId5"/>
    <p:sldId id="381" r:id="rId6"/>
    <p:sldId id="382" r:id="rId7"/>
    <p:sldId id="386" r:id="rId8"/>
    <p:sldId id="391" r:id="rId9"/>
    <p:sldId id="393" r:id="rId10"/>
    <p:sldId id="398" r:id="rId11"/>
    <p:sldId id="400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3" name="yt_shape_10383"/>
          <p:cNvSpPr txBox="1"/>
          <p:nvPr/>
        </p:nvSpPr>
        <p:spPr>
          <a:xfrm>
            <a:off x="540000" y="900000"/>
            <a:ext cx="2564805" cy="66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00" b="0" i="0" u="none" spc="200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0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57226f3a-4cac-4dd8-be16-c108d4b12d59.png&quot;}"/>
            </a:endParaRPr>
          </a:p>
        </p:txBody>
      </p:sp>
      <p:sp>
        <p:nvSpPr>
          <p:cNvPr id="10384" name="yt_shape_10384"/>
          <p:cNvSpPr txBox="1"/>
          <p:nvPr/>
        </p:nvSpPr>
        <p:spPr>
          <a:xfrm>
            <a:off x="540000" y="1617189"/>
            <a:ext cx="74635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算术平方根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立方根的概念及运算</a:t>
            </a:r>
          </a:p>
        </p:txBody>
      </p:sp>
      <p:sp>
        <p:nvSpPr>
          <p:cNvPr id="10385" name="yt_shape_10385"/>
          <p:cNvSpPr txBox="1"/>
          <p:nvPr/>
        </p:nvSpPr>
        <p:spPr>
          <a:xfrm>
            <a:off x="540000" y="2116754"/>
            <a:ext cx="35907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的立方根为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86" name="yt_table_10386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711644"/>
              </p:ext>
            </p:extLst>
          </p:nvPr>
        </p:nvGraphicFramePr>
        <p:xfrm>
          <a:off x="540000" y="2748421"/>
          <a:ext cx="7950963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  <a:gridCol w="2165477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388" name="yt_shape_10388"/>
              <p:cNvSpPr txBox="1"/>
              <p:nvPr/>
            </p:nvSpPr>
            <p:spPr>
              <a:xfrm>
                <a:off x="540000" y="3223486"/>
                <a:ext cx="6930359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则正整数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88" name="yt_shape_1038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23486"/>
                <a:ext cx="6930359" cy="469167"/>
              </a:xfrm>
              <a:prstGeom prst="rect">
                <a:avLst/>
              </a:prstGeom>
              <a:blipFill>
                <a:blip r:embed="rId2"/>
                <a:stretch>
                  <a:fillRect l="-2729" t="-3896" r="-176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90" name="yt_table_10390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535829"/>
              </p:ext>
            </p:extLst>
          </p:nvPr>
        </p:nvGraphicFramePr>
        <p:xfrm>
          <a:off x="540000" y="3895805"/>
          <a:ext cx="7798563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  <a:gridCol w="2165477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</a:tbl>
          </a:graphicData>
        </a:graphic>
      </p:graphicFrame>
      <p:pic>
        <p:nvPicPr>
          <p:cNvPr id="3" name="yt_shape_1685210627242">
            <a:extLst>
              <a:ext uri="{FF2B5EF4-FFF2-40B4-BE49-F238E27FC236}">
                <a16:creationId xmlns:a16="http://schemas.microsoft.com/office/drawing/2014/main" id="{7E99FE18-3D65-6270-D727-400FAE99622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321"/>
            <a:ext cx="2413064" cy="607315"/>
          </a:xfrm>
          <a:prstGeom prst="rect">
            <a:avLst/>
          </a:prstGeom>
        </p:spPr>
      </p:pic>
      <p:pic>
        <p:nvPicPr>
          <p:cNvPr id="5" name="yt_shape_1685210627262">
            <a:extLst>
              <a:ext uri="{FF2B5EF4-FFF2-40B4-BE49-F238E27FC236}">
                <a16:creationId xmlns:a16="http://schemas.microsoft.com/office/drawing/2014/main" id="{5AD45BF4-EC58-C47D-FEF0-1C5A49018ED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58311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C2237B-8F21-2B47-EB0A-A3B8C38A49A2}"/>
              </a:ext>
            </a:extLst>
          </p:cNvPr>
          <p:cNvSpPr txBox="1"/>
          <p:nvPr/>
        </p:nvSpPr>
        <p:spPr>
          <a:xfrm>
            <a:off x="3193189" y="20699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1A55AA-9D51-3356-A940-5BD17BE40D97}"/>
              </a:ext>
            </a:extLst>
          </p:cNvPr>
          <p:cNvSpPr txBox="1"/>
          <p:nvPr/>
        </p:nvSpPr>
        <p:spPr>
          <a:xfrm>
            <a:off x="6500523" y="3176680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0464"/>
          <p:cNvSpPr txBox="1"/>
          <p:nvPr/>
        </p:nvSpPr>
        <p:spPr>
          <a:xfrm>
            <a:off x="540118" y="1609158"/>
            <a:ext cx="7932145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左侧时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右侧时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个单位长度时的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值为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秒或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秒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0465" name="yt_image_1046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311" y="2132856"/>
            <a:ext cx="4166235" cy="93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0463">
            <a:extLst>
              <a:ext uri="{FF2B5EF4-FFF2-40B4-BE49-F238E27FC236}">
                <a16:creationId xmlns:a16="http://schemas.microsoft.com/office/drawing/2014/main" id="{9DB99B54-F0DD-402B-AC11-3350578874D1}"/>
              </a:ext>
            </a:extLst>
          </p:cNvPr>
          <p:cNvSpPr txBox="1"/>
          <p:nvPr/>
        </p:nvSpPr>
        <p:spPr>
          <a:xfrm>
            <a:off x="540119" y="1117355"/>
            <a:ext cx="49580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个单位长度时的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468"/>
              <p:cNvSpPr txBox="1"/>
              <p:nvPr/>
            </p:nvSpPr>
            <p:spPr>
              <a:xfrm>
                <a:off x="540117" y="2337848"/>
                <a:ext cx="11244515" cy="32318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点相遇时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运动时间是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°÷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点运动距离为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点的运动速度为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单位长度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秒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点相遇时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运动时间是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270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°÷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点运动距离为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点的运动速度为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单位长度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秒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的运动速度为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单位长度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秒或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单位长度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秒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4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7" y="2337848"/>
                <a:ext cx="11244515" cy="3231847"/>
              </a:xfrm>
              <a:prstGeom prst="rect">
                <a:avLst/>
              </a:prstGeom>
              <a:blipFill>
                <a:blip r:embed="rId2"/>
                <a:stretch>
                  <a:fillRect l="-1681" t="-1698" r="-759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70" name="yt_image_1047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4141" y="5516076"/>
            <a:ext cx="4166235" cy="93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467">
            <a:extLst>
              <a:ext uri="{FF2B5EF4-FFF2-40B4-BE49-F238E27FC236}">
                <a16:creationId xmlns:a16="http://schemas.microsoft.com/office/drawing/2014/main" id="{FC302855-8269-47AC-A0FE-FB14B4D6A8A8}"/>
              </a:ext>
            </a:extLst>
          </p:cNvPr>
          <p:cNvSpPr txBox="1"/>
          <p:nvPr/>
        </p:nvSpPr>
        <p:spPr>
          <a:xfrm>
            <a:off x="540001" y="90640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在数轴上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在数轴上方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以每秒转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的速度顺时针旋转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一周后停止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沿射线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两点相遇时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的运动速度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2" name="yt_shape_10392"/>
          <p:cNvSpPr txBox="1"/>
          <p:nvPr/>
        </p:nvSpPr>
        <p:spPr>
          <a:xfrm>
            <a:off x="540000" y="739502"/>
            <a:ext cx="7899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如图为张小亮的网课答题截图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他的得分应是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0393" name="yt_shape_10393"/>
          <p:cNvSpPr txBox="1"/>
          <p:nvPr/>
        </p:nvSpPr>
        <p:spPr>
          <a:xfrm>
            <a:off x="540000" y="1319212"/>
            <a:ext cx="4608166" cy="290187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每小题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的绝对值是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的倒数是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的相反数是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的立方根是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的平均数是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aphicFrame>
        <p:nvGraphicFramePr>
          <p:cNvPr id="10394" name="yt_table_1039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919839"/>
              </p:ext>
            </p:extLst>
          </p:nvPr>
        </p:nvGraphicFramePr>
        <p:xfrm>
          <a:off x="540000" y="4323833"/>
          <a:ext cx="9181466" cy="424371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2F76D25-83E9-7DB8-F466-AFFA02CA9FA8}"/>
              </a:ext>
            </a:extLst>
          </p:cNvPr>
          <p:cNvSpPr txBox="1"/>
          <p:nvPr/>
        </p:nvSpPr>
        <p:spPr>
          <a:xfrm>
            <a:off x="7460389" y="69269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396">
                <a:extLst>
                  <a:ext uri="{FF2B5EF4-FFF2-40B4-BE49-F238E27FC236}">
                    <a16:creationId xmlns:a16="http://schemas.microsoft.com/office/drawing/2014/main" id="{B3F0B713-040D-49F9-81A0-622848A37C68}"/>
                  </a:ext>
                </a:extLst>
              </p:cNvPr>
              <p:cNvSpPr txBox="1"/>
              <p:nvPr/>
            </p:nvSpPr>
            <p:spPr>
              <a:xfrm>
                <a:off x="540000" y="4672406"/>
                <a:ext cx="11111999" cy="18884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中国清代学者华衡芳与英国人傅兰雅合译的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代数学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卷首有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代数之法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无论何数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皆可以任何记号代之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的算术平方根用符号表示为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6" name="yt_shape_10396">
                <a:extLst>
                  <a:ext uri="{FF2B5EF4-FFF2-40B4-BE49-F238E27FC236}">
                    <a16:creationId xmlns:a16="http://schemas.microsoft.com/office/drawing/2014/main" id="{B3F0B713-040D-49F9-81A0-622848A37C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72406"/>
                <a:ext cx="11111999" cy="1888402"/>
              </a:xfrm>
              <a:prstGeom prst="rect">
                <a:avLst/>
              </a:prstGeom>
              <a:blipFill>
                <a:blip r:embed="rId2"/>
                <a:stretch>
                  <a:fillRect l="-1701" r="-439" b="-9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E6869D5-DB12-45E9-BC00-286F510102DB}"/>
              </a:ext>
            </a:extLst>
          </p:cNvPr>
          <p:cNvSpPr txBox="1"/>
          <p:nvPr/>
        </p:nvSpPr>
        <p:spPr>
          <a:xfrm>
            <a:off x="3069491" y="4625600"/>
            <a:ext cx="637286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A5F5994-8578-4BF6-9B4F-8AD2FD081355}"/>
                  </a:ext>
                </a:extLst>
              </p:cNvPr>
              <p:cNvSpPr txBox="1"/>
              <p:nvPr/>
            </p:nvSpPr>
            <p:spPr>
              <a:xfrm>
                <a:off x="9120336" y="6012072"/>
                <a:ext cx="85331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A5F5994-8578-4BF6-9B4F-8AD2FD0813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0336" y="6012072"/>
                <a:ext cx="853314" cy="61539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6" name="yt_shape_10396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求下列各式中的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401">
                <a:extLst>
                  <a:ext uri="{FF2B5EF4-FFF2-40B4-BE49-F238E27FC236}">
                    <a16:creationId xmlns:a16="http://schemas.microsoft.com/office/drawing/2014/main" id="{AC934179-16DE-413F-8BC1-90DF6B8043B9}"/>
                  </a:ext>
                </a:extLst>
              </p:cNvPr>
              <p:cNvSpPr txBox="1"/>
              <p:nvPr/>
            </p:nvSpPr>
            <p:spPr>
              <a:xfrm>
                <a:off x="540000" y="1340768"/>
                <a:ext cx="3292568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5" name="yt_shape_10401">
                <a:extLst>
                  <a:ext uri="{FF2B5EF4-FFF2-40B4-BE49-F238E27FC236}">
                    <a16:creationId xmlns:a16="http://schemas.microsoft.com/office/drawing/2014/main" id="{AC934179-16DE-413F-8BC1-90DF6B8043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0768"/>
                <a:ext cx="3292568" cy="641201"/>
              </a:xfrm>
              <a:prstGeom prst="rect">
                <a:avLst/>
              </a:prstGeom>
              <a:blipFill>
                <a:blip r:embed="rId2"/>
                <a:stretch>
                  <a:fillRect l="-5741" r="-463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403">
                <a:extLst>
                  <a:ext uri="{FF2B5EF4-FFF2-40B4-BE49-F238E27FC236}">
                    <a16:creationId xmlns:a16="http://schemas.microsoft.com/office/drawing/2014/main" id="{46C1BC66-EDF8-4B65-A2A9-45C96AEA5B46}"/>
                  </a:ext>
                </a:extLst>
              </p:cNvPr>
              <p:cNvSpPr txBox="1"/>
              <p:nvPr/>
            </p:nvSpPr>
            <p:spPr>
              <a:xfrm>
                <a:off x="540000" y="2032757"/>
                <a:ext cx="3964227" cy="16001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    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   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0403">
                <a:extLst>
                  <a:ext uri="{FF2B5EF4-FFF2-40B4-BE49-F238E27FC236}">
                    <a16:creationId xmlns:a16="http://schemas.microsoft.com/office/drawing/2014/main" id="{46C1BC66-EDF8-4B65-A2A9-45C96AEA5B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2757"/>
                <a:ext cx="3964227" cy="1600118"/>
              </a:xfrm>
              <a:prstGeom prst="rect">
                <a:avLst/>
              </a:prstGeom>
              <a:blipFill>
                <a:blip r:embed="rId3"/>
                <a:stretch>
                  <a:fillRect l="-4769" t="-3042" r="-3538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0405">
            <a:extLst>
              <a:ext uri="{FF2B5EF4-FFF2-40B4-BE49-F238E27FC236}">
                <a16:creationId xmlns:a16="http://schemas.microsoft.com/office/drawing/2014/main" id="{BD9432FD-ECE0-4E2C-AAAC-27D4CE491011}"/>
              </a:ext>
            </a:extLst>
          </p:cNvPr>
          <p:cNvSpPr txBox="1"/>
          <p:nvPr/>
        </p:nvSpPr>
        <p:spPr>
          <a:xfrm>
            <a:off x="540000" y="3683663"/>
            <a:ext cx="39321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0406">
                <a:extLst>
                  <a:ext uri="{FF2B5EF4-FFF2-40B4-BE49-F238E27FC236}">
                    <a16:creationId xmlns:a16="http://schemas.microsoft.com/office/drawing/2014/main" id="{61FD006A-EDE9-43A4-ABB5-4CCF828141F9}"/>
                  </a:ext>
                </a:extLst>
              </p:cNvPr>
              <p:cNvSpPr txBox="1"/>
              <p:nvPr/>
            </p:nvSpPr>
            <p:spPr>
              <a:xfrm>
                <a:off x="540000" y="4162966"/>
                <a:ext cx="3422412" cy="19993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  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　　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  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0406">
                <a:extLst>
                  <a:ext uri="{FF2B5EF4-FFF2-40B4-BE49-F238E27FC236}">
                    <a16:creationId xmlns:a16="http://schemas.microsoft.com/office/drawing/2014/main" id="{61FD006A-EDE9-43A4-ABB5-4CCF828141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62966"/>
                <a:ext cx="3422412" cy="1999330"/>
              </a:xfrm>
              <a:prstGeom prst="rect">
                <a:avLst/>
              </a:prstGeom>
              <a:blipFill>
                <a:blip r:embed="rId4"/>
                <a:stretch>
                  <a:fillRect l="-5526" r="-4278" b="-39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8" name="yt_shape_10408"/>
          <p:cNvSpPr txBox="1"/>
          <p:nvPr/>
        </p:nvSpPr>
        <p:spPr>
          <a:xfrm>
            <a:off x="540000" y="908720"/>
            <a:ext cx="500136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无理数的有关概念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09" name="yt_shape_10409"/>
              <p:cNvSpPr txBox="1"/>
              <p:nvPr/>
            </p:nvSpPr>
            <p:spPr>
              <a:xfrm>
                <a:off x="540119" y="1408285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020020002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每两个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之间依次多一个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其中无理数的个数是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409" name="yt_shape_104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8285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11" name="yt_table_1041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477961"/>
              </p:ext>
            </p:extLst>
          </p:nvPr>
        </p:nvGraphicFramePr>
        <p:xfrm>
          <a:off x="540000" y="2720395"/>
          <a:ext cx="91052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</a:tbl>
          </a:graphicData>
        </a:graphic>
      </p:graphicFrame>
      <p:sp>
        <p:nvSpPr>
          <p:cNvPr id="10413" name="yt_shape_10413"/>
          <p:cNvSpPr txBox="1"/>
          <p:nvPr/>
        </p:nvSpPr>
        <p:spPr>
          <a:xfrm>
            <a:off x="540000" y="3195460"/>
            <a:ext cx="59182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下列对圆周率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的表述正确的是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0414" name="yt_shape_10414"/>
          <p:cNvSpPr txBox="1"/>
          <p:nvPr/>
        </p:nvSpPr>
        <p:spPr>
          <a:xfrm>
            <a:off x="540000" y="3674763"/>
            <a:ext cx="338554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圆周率是一个有理数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415" name="yt_shape_10415"/>
          <p:cNvSpPr txBox="1"/>
          <p:nvPr/>
        </p:nvSpPr>
        <p:spPr>
          <a:xfrm>
            <a:off x="540000" y="4137587"/>
            <a:ext cx="338554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圆周率是一个无理数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416" name="yt_shape_10416"/>
          <p:cNvSpPr txBox="1"/>
          <p:nvPr/>
        </p:nvSpPr>
        <p:spPr>
          <a:xfrm>
            <a:off x="540000" y="4600411"/>
            <a:ext cx="9848850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圆周率是一个与圆的大小无关的常数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它等于该圆的周长与直径的比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417" name="yt_shape_10417"/>
          <p:cNvSpPr txBox="1"/>
          <p:nvPr/>
        </p:nvSpPr>
        <p:spPr>
          <a:xfrm>
            <a:off x="540000" y="5063235"/>
            <a:ext cx="969496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圆周率是一个与圆的大小有关的常数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它等于该圆的周长与半径的比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0418" name="yt_table_1041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862386"/>
              </p:ext>
            </p:extLst>
          </p:nvPr>
        </p:nvGraphicFramePr>
        <p:xfrm>
          <a:off x="540000" y="5526059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</a:tbl>
          </a:graphicData>
        </a:graphic>
      </p:graphicFrame>
      <p:pic>
        <p:nvPicPr>
          <p:cNvPr id="3" name="yt_shape_1685210627317">
            <a:extLst>
              <a:ext uri="{FF2B5EF4-FFF2-40B4-BE49-F238E27FC236}">
                <a16:creationId xmlns:a16="http://schemas.microsoft.com/office/drawing/2014/main" id="{DC14BF98-C6FF-1119-43A7-7205F9F0144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9842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067809-C066-0E7D-6636-FC275A3DDEA9}"/>
              </a:ext>
            </a:extLst>
          </p:cNvPr>
          <p:cNvSpPr txBox="1"/>
          <p:nvPr/>
        </p:nvSpPr>
        <p:spPr>
          <a:xfrm>
            <a:off x="3802908" y="20353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505CCC-7A9D-C4D5-A2CC-FBDAB586AA1C}"/>
              </a:ext>
            </a:extLst>
          </p:cNvPr>
          <p:cNvSpPr txBox="1"/>
          <p:nvPr/>
        </p:nvSpPr>
        <p:spPr>
          <a:xfrm>
            <a:off x="5480777" y="31486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20" name="yt_shape_10420"/>
              <p:cNvSpPr txBox="1"/>
              <p:nvPr/>
            </p:nvSpPr>
            <p:spPr>
              <a:xfrm>
                <a:off x="540119" y="900000"/>
                <a:ext cx="11111999" cy="35118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把下列各数的序号分别填在相应的括号内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⑧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𝜋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⑨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⑩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⑫3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1415926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⑬0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010010001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每两个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之间依次多一个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{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②⑨⑩⑪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{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①③④⑤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⑫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无理数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{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⑥⑦⑧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⑬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{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①②③④⑤⑨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⑩⑪⑫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}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20" name="yt_shape_10420" descr="{&quot;rangeId&quot;: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511859"/>
              </a:xfrm>
              <a:prstGeom prst="rect">
                <a:avLst/>
              </a:prstGeom>
              <a:blipFill>
                <a:blip r:embed="rId2"/>
                <a:stretch>
                  <a:fillRect l="-1701" t="-1563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3474183-C19A-1FD9-0AB2-EFA8EADCD8F8}"/>
              </a:ext>
            </a:extLst>
          </p:cNvPr>
          <p:cNvSpPr txBox="1"/>
          <p:nvPr/>
        </p:nvSpPr>
        <p:spPr>
          <a:xfrm>
            <a:off x="1815358" y="2480255"/>
            <a:ext cx="1461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②⑨⑩⑪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9477CA-81B9-66FF-EFCE-21A728251F6A}"/>
              </a:ext>
            </a:extLst>
          </p:cNvPr>
          <p:cNvSpPr txBox="1"/>
          <p:nvPr/>
        </p:nvSpPr>
        <p:spPr>
          <a:xfrm>
            <a:off x="1815358" y="2955743"/>
            <a:ext cx="2070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①③④⑤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⑫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EF6F75-882A-AC8E-C7A7-0C1A61FCDCE1}"/>
              </a:ext>
            </a:extLst>
          </p:cNvPr>
          <p:cNvSpPr txBox="1"/>
          <p:nvPr/>
        </p:nvSpPr>
        <p:spPr>
          <a:xfrm>
            <a:off x="2120158" y="3431231"/>
            <a:ext cx="1765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⑥⑦⑧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⑬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50CAE4-CE82-AF8A-FA33-9BDD4E57ECCB}"/>
              </a:ext>
            </a:extLst>
          </p:cNvPr>
          <p:cNvSpPr txBox="1"/>
          <p:nvPr/>
        </p:nvSpPr>
        <p:spPr>
          <a:xfrm>
            <a:off x="2120158" y="3906719"/>
            <a:ext cx="33519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①②③④⑤⑨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⑩⑪⑫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7" name="yt_shape_10427"/>
          <p:cNvSpPr txBox="1"/>
          <p:nvPr/>
        </p:nvSpPr>
        <p:spPr>
          <a:xfrm>
            <a:off x="540000" y="861343"/>
            <a:ext cx="407803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实数的性质及运算</a:t>
            </a:r>
          </a:p>
        </p:txBody>
      </p:sp>
      <p:sp>
        <p:nvSpPr>
          <p:cNvPr id="10428" name="yt_shape_10428"/>
          <p:cNvSpPr txBox="1"/>
          <p:nvPr/>
        </p:nvSpPr>
        <p:spPr>
          <a:xfrm>
            <a:off x="540119" y="1360908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在数轴上所对应的点的位置如图所示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连接以下数字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0429" name="yt_image_1042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1574" y="2456227"/>
            <a:ext cx="2228850" cy="196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1" name="yt_shape_10431"/>
          <p:cNvSpPr txBox="1"/>
          <p:nvPr/>
        </p:nvSpPr>
        <p:spPr>
          <a:xfrm>
            <a:off x="540000" y="2703567"/>
            <a:ext cx="65402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，－｜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32" name="yt_shape_10432"/>
              <p:cNvSpPr txBox="1"/>
              <p:nvPr/>
            </p:nvSpPr>
            <p:spPr>
              <a:xfrm>
                <a:off x="540119" y="3182870"/>
                <a:ext cx="11111999" cy="9952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若将三个数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表示在数轴上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其中能被如图所示的墨迹覆盖的数是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432" name="yt_shape_104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82870"/>
                <a:ext cx="11111999" cy="995209"/>
              </a:xfrm>
              <a:prstGeom prst="rect">
                <a:avLst/>
              </a:prstGeom>
              <a:blipFill>
                <a:blip r:embed="rId3"/>
                <a:stretch>
                  <a:fillRect l="-1701" t="-3067" b="-1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34" name="yt_image_1043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1844" y="4149080"/>
            <a:ext cx="2488311" cy="29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436" name="yt_shape_10436"/>
              <p:cNvSpPr txBox="1"/>
              <p:nvPr/>
            </p:nvSpPr>
            <p:spPr>
              <a:xfrm>
                <a:off x="540000" y="4727990"/>
                <a:ext cx="1089022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的平方根是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的平方根是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的算术平方根是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436" name="yt_shape_104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27990"/>
                <a:ext cx="10890225" cy="465577"/>
              </a:xfrm>
              <a:prstGeom prst="rect">
                <a:avLst/>
              </a:prstGeom>
              <a:blipFill>
                <a:blip r:embed="rId5"/>
                <a:stretch>
                  <a:fillRect l="-1736" t="-5263" r="-5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438" name="yt_shape_10438"/>
              <p:cNvSpPr txBox="1"/>
              <p:nvPr/>
            </p:nvSpPr>
            <p:spPr>
              <a:xfrm>
                <a:off x="540119" y="5244355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是有理数且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满足等式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的平方根是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438" name="yt_shape_104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244355"/>
                <a:ext cx="11111999" cy="955390"/>
              </a:xfrm>
              <a:prstGeom prst="rect">
                <a:avLst/>
              </a:prstGeom>
              <a:blipFill>
                <a:blip r:embed="rId6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627359">
            <a:extLst>
              <a:ext uri="{FF2B5EF4-FFF2-40B4-BE49-F238E27FC236}">
                <a16:creationId xmlns:a16="http://schemas.microsoft.com/office/drawing/2014/main" id="{2058DFFF-D5CE-D0DE-0806-36AEA367D78E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02465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0CC5B9-2FAE-0708-0B63-4D6734C10EE4}"/>
              </a:ext>
            </a:extLst>
          </p:cNvPr>
          <p:cNvSpPr txBox="1"/>
          <p:nvPr/>
        </p:nvSpPr>
        <p:spPr>
          <a:xfrm>
            <a:off x="1059589" y="265676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B3901A-2DCA-46E1-FD2D-1C6FF63A9FF6}"/>
              </a:ext>
            </a:extLst>
          </p:cNvPr>
          <p:cNvSpPr txBox="1"/>
          <p:nvPr/>
        </p:nvSpPr>
        <p:spPr>
          <a:xfrm>
            <a:off x="3040789" y="265676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6E3EB9-E078-D6CA-59EE-4BD6B5B7EFD7}"/>
              </a:ext>
            </a:extLst>
          </p:cNvPr>
          <p:cNvSpPr txBox="1"/>
          <p:nvPr/>
        </p:nvSpPr>
        <p:spPr>
          <a:xfrm>
            <a:off x="5936389" y="265676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9F8ADB6-32A5-0D62-80BF-8487572EB5C3}"/>
                  </a:ext>
                </a:extLst>
              </p:cNvPr>
              <p:cNvSpPr txBox="1"/>
              <p:nvPr/>
            </p:nvSpPr>
            <p:spPr>
              <a:xfrm>
                <a:off x="1055440" y="3689834"/>
                <a:ext cx="853314" cy="51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9F8ADB6-32A5-0D62-80BF-8487572EB5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3689834"/>
                <a:ext cx="853314" cy="51906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68507C8-F145-674D-C53D-779602016202}"/>
              </a:ext>
            </a:extLst>
          </p:cNvPr>
          <p:cNvSpPr txBox="1"/>
          <p:nvPr/>
        </p:nvSpPr>
        <p:spPr>
          <a:xfrm>
            <a:off x="3306791" y="4681184"/>
            <a:ext cx="637285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A16100-7FB3-7EF1-FF44-9F55492CFE2D}"/>
              </a:ext>
            </a:extLst>
          </p:cNvPr>
          <p:cNvSpPr txBox="1"/>
          <p:nvPr/>
        </p:nvSpPr>
        <p:spPr>
          <a:xfrm>
            <a:off x="6739093" y="4681184"/>
            <a:ext cx="637285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07110D-D1BC-C1B0-1A62-270CCDC002EC}"/>
              </a:ext>
            </a:extLst>
          </p:cNvPr>
          <p:cNvSpPr txBox="1"/>
          <p:nvPr/>
        </p:nvSpPr>
        <p:spPr>
          <a:xfrm>
            <a:off x="10549093" y="4681184"/>
            <a:ext cx="332485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AFE5C7A-9E19-E267-C2A3-F6BACD65DAEF}"/>
              </a:ext>
            </a:extLst>
          </p:cNvPr>
          <p:cNvSpPr txBox="1"/>
          <p:nvPr/>
        </p:nvSpPr>
        <p:spPr>
          <a:xfrm>
            <a:off x="1035324" y="5707138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0" name="yt_shape_10440"/>
          <p:cNvSpPr txBox="1"/>
          <p:nvPr/>
        </p:nvSpPr>
        <p:spPr>
          <a:xfrm>
            <a:off x="540000" y="926569"/>
            <a:ext cx="2564805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20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20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8a6ff52-a7db-4a98-9f23-b1c164a14115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41" name="yt_shape_10441"/>
              <p:cNvSpPr txBox="1"/>
              <p:nvPr/>
            </p:nvSpPr>
            <p:spPr>
              <a:xfrm>
                <a:off x="540000" y="1679729"/>
                <a:ext cx="852970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的关系是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441" name="yt_shape_104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79729"/>
                <a:ext cx="8529707" cy="465577"/>
              </a:xfrm>
              <a:prstGeom prst="rect">
                <a:avLst/>
              </a:prstGeom>
              <a:blipFill>
                <a:blip r:embed="rId2"/>
                <a:stretch>
                  <a:fillRect l="-2216" t="-5263" r="-114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43" name="yt_table_1044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23122"/>
              </p:ext>
            </p:extLst>
          </p:nvPr>
        </p:nvGraphicFramePr>
        <p:xfrm>
          <a:off x="540000" y="2348458"/>
          <a:ext cx="5802630" cy="848742"/>
        </p:xfrm>
        <a:graphic>
          <a:graphicData uri="http://schemas.openxmlformats.org/drawingml/2006/table">
            <a:tbl>
              <a:tblPr/>
              <a:tblGrid>
                <a:gridCol w="2872105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  <a:gridCol w="2930525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±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445" name="yt_shape_10445"/>
              <p:cNvSpPr txBox="1"/>
              <p:nvPr/>
            </p:nvSpPr>
            <p:spPr>
              <a:xfrm>
                <a:off x="540119" y="3247800"/>
                <a:ext cx="11111999" cy="16754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有下列说法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是无理数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无限小数是无理数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无理数是无限小数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无理数包括正无理数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负无理数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实数包括有理数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无理数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其中说法不正确的有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①②③④⑤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445" name="yt_shape_104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47800"/>
                <a:ext cx="11111999" cy="1675459"/>
              </a:xfrm>
              <a:prstGeom prst="rect">
                <a:avLst/>
              </a:prstGeom>
              <a:blipFill>
                <a:blip r:embed="rId3"/>
                <a:stretch>
                  <a:fillRect l="-1701" r="-1098" b="-8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47" name="yt_shape_10447"/>
          <p:cNvSpPr txBox="1"/>
          <p:nvPr/>
        </p:nvSpPr>
        <p:spPr>
          <a:xfrm>
            <a:off x="540000" y="4974047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627386">
            <a:extLst>
              <a:ext uri="{FF2B5EF4-FFF2-40B4-BE49-F238E27FC236}">
                <a16:creationId xmlns:a16="http://schemas.microsoft.com/office/drawing/2014/main" id="{AA015CDE-55B1-86E8-6C92-29C56CFD14E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54424"/>
            <a:ext cx="2413064" cy="6398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0B9905-B289-507F-9318-1C3E8AF81A4D}"/>
              </a:ext>
            </a:extLst>
          </p:cNvPr>
          <p:cNvSpPr txBox="1"/>
          <p:nvPr/>
        </p:nvSpPr>
        <p:spPr>
          <a:xfrm>
            <a:off x="8066940" y="1632923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A64D5E-A92D-87A3-1210-0C22ECF2E49F}"/>
              </a:ext>
            </a:extLst>
          </p:cNvPr>
          <p:cNvSpPr txBox="1"/>
          <p:nvPr/>
        </p:nvSpPr>
        <p:spPr>
          <a:xfrm>
            <a:off x="3193308" y="4423687"/>
            <a:ext cx="1704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①②③④⑤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BD24FB-396B-1CEB-03E1-93F3042A7C6A}"/>
              </a:ext>
            </a:extLst>
          </p:cNvPr>
          <p:cNvSpPr txBox="1"/>
          <p:nvPr/>
        </p:nvSpPr>
        <p:spPr>
          <a:xfrm>
            <a:off x="5834789" y="492724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8" name="yt_shape_10448"/>
          <p:cNvSpPr txBox="1"/>
          <p:nvPr/>
        </p:nvSpPr>
        <p:spPr>
          <a:xfrm>
            <a:off x="540000" y="836712"/>
            <a:ext cx="2551981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199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199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21b489d-5eba-41d3-b541-57abe72d980f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49" name="yt_shape_10449"/>
              <p:cNvSpPr txBox="1"/>
              <p:nvPr/>
            </p:nvSpPr>
            <p:spPr>
              <a:xfrm>
                <a:off x="540119" y="1589872"/>
                <a:ext cx="11111999" cy="9992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广元市外国语学校月考卷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deg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m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的算术平方根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49" name="yt_shape_104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89872"/>
                <a:ext cx="11111999" cy="999248"/>
              </a:xfrm>
              <a:prstGeom prst="rect">
                <a:avLst/>
              </a:prstGeom>
              <a:blipFill>
                <a:blip r:embed="rId2"/>
                <a:stretch>
                  <a:fillRect l="-1701" t="-1829" r="-1537" b="-17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451" name="yt_shape_10451"/>
              <p:cNvSpPr txBox="1"/>
              <p:nvPr/>
            </p:nvSpPr>
            <p:spPr>
              <a:xfrm>
                <a:off x="540000" y="2639908"/>
                <a:ext cx="8667757" cy="20076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的算术平方根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的立方根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联立得到方程组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0451" name="yt_shape_104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39908"/>
                <a:ext cx="8667757" cy="2007601"/>
              </a:xfrm>
              <a:prstGeom prst="rect">
                <a:avLst/>
              </a:prstGeom>
              <a:blipFill>
                <a:blip r:embed="rId3"/>
                <a:stretch>
                  <a:fillRect l="-2182" t="-3647" r="-1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453" name="yt_shape_10453"/>
              <p:cNvSpPr txBox="1"/>
              <p:nvPr/>
            </p:nvSpPr>
            <p:spPr>
              <a:xfrm>
                <a:off x="540000" y="4698297"/>
                <a:ext cx="3525902" cy="15624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解这个方程组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的立方根为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53" name="yt_shape_104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98297"/>
                <a:ext cx="3525902" cy="1562479"/>
              </a:xfrm>
              <a:prstGeom prst="rect">
                <a:avLst/>
              </a:prstGeom>
              <a:blipFill>
                <a:blip r:embed="rId4"/>
                <a:stretch>
                  <a:fillRect l="-5363" b="-113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627407">
            <a:extLst>
              <a:ext uri="{FF2B5EF4-FFF2-40B4-BE49-F238E27FC236}">
                <a16:creationId xmlns:a16="http://schemas.microsoft.com/office/drawing/2014/main" id="{2CAC3774-17BA-251C-6A5B-9BFDC3701DF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3728"/>
            <a:ext cx="2400364" cy="64154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4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1" grpId="0" build="allAtOnce"/>
      <p:bldP spid="1045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" name="yt_shape_10455"/>
          <p:cNvSpPr txBox="1"/>
          <p:nvPr/>
        </p:nvSpPr>
        <p:spPr>
          <a:xfrm>
            <a:off x="540000" y="1028374"/>
            <a:ext cx="68384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已知数轴上两点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对应的数分别为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56" name="yt_shape_10456"/>
          <p:cNvSpPr txBox="1"/>
          <p:nvPr/>
        </p:nvSpPr>
        <p:spPr>
          <a:xfrm>
            <a:off x="540000" y="1507677"/>
            <a:ext cx="49148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两点间的距离为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10458" name="yt_image_104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5088" y="2065441"/>
            <a:ext cx="4166235" cy="93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60" name="yt_shape_10460"/>
          <p:cNvSpPr txBox="1"/>
          <p:nvPr/>
        </p:nvSpPr>
        <p:spPr>
          <a:xfrm>
            <a:off x="540119" y="31271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个单位长度的速度运动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个单位长度的速度运动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运动时间为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61" name="yt_shape_10461"/>
          <p:cNvSpPr txBox="1"/>
          <p:nvPr/>
        </p:nvSpPr>
        <p:spPr>
          <a:xfrm>
            <a:off x="540119" y="40866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对应的数为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对应的数为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0462" name="yt_shape_10462"/>
          <p:cNvSpPr txBox="1"/>
          <p:nvPr/>
        </p:nvSpPr>
        <p:spPr>
          <a:xfrm>
            <a:off x="540000" y="5046055"/>
            <a:ext cx="80615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两点相遇时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在数轴上对应的数是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36C4B8-5EC0-6191-3044-0F0101093786}"/>
              </a:ext>
            </a:extLst>
          </p:cNvPr>
          <p:cNvSpPr txBox="1"/>
          <p:nvPr/>
        </p:nvSpPr>
        <p:spPr>
          <a:xfrm>
            <a:off x="4326664" y="146087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E45B8C-BC15-7533-7167-5E5C7EA12446}"/>
              </a:ext>
            </a:extLst>
          </p:cNvPr>
          <p:cNvSpPr txBox="1"/>
          <p:nvPr/>
        </p:nvSpPr>
        <p:spPr>
          <a:xfrm>
            <a:off x="4682383" y="4039814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A9E2B1-589A-31D2-CA05-32D0A7A11FEF}"/>
              </a:ext>
            </a:extLst>
          </p:cNvPr>
          <p:cNvSpPr txBox="1"/>
          <p:nvPr/>
        </p:nvSpPr>
        <p:spPr>
          <a:xfrm>
            <a:off x="8797182" y="4039814"/>
            <a:ext cx="1331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BD21F4-4CE5-6812-9AA2-EFB840A29D75}"/>
              </a:ext>
            </a:extLst>
          </p:cNvPr>
          <p:cNvSpPr txBox="1"/>
          <p:nvPr/>
        </p:nvSpPr>
        <p:spPr>
          <a:xfrm>
            <a:off x="7138126" y="4999249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1476</Words>
  <Application>Microsoft Office PowerPoint</Application>
  <PresentationFormat>宽屏</PresentationFormat>
  <Paragraphs>119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2023-05-05T05:33:00Z</dcterms:created>
  <dcterms:modified xsi:type="dcterms:W3CDTF">2023-05-28T14:13:11Z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