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2" r:id="rId4"/>
    <p:sldId id="377" r:id="rId5"/>
    <p:sldId id="378" r:id="rId6"/>
    <p:sldId id="379" r:id="rId7"/>
    <p:sldId id="381" r:id="rId8"/>
    <p:sldId id="382" r:id="rId9"/>
    <p:sldId id="384" r:id="rId10"/>
    <p:sldId id="388" r:id="rId11"/>
    <p:sldId id="393" r:id="rId12"/>
    <p:sldId id="394" r:id="rId13"/>
    <p:sldId id="396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0" name="yt_shape_10100"/>
          <p:cNvSpPr txBox="1"/>
          <p:nvPr/>
        </p:nvSpPr>
        <p:spPr>
          <a:xfrm>
            <a:off x="540000" y="764704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bf0e97e7-477f-45df-82cd-50a25b1f26c2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101" name="yt_shape_10101"/>
              <p:cNvSpPr txBox="1"/>
              <p:nvPr/>
            </p:nvSpPr>
            <p:spPr>
              <a:xfrm>
                <a:off x="540119" y="1552954"/>
                <a:ext cx="11111999" cy="9139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如果一个数的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立方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那么这个数叫做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的立方根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记作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a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读作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三次根号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101" name="yt_shape_101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52954"/>
                <a:ext cx="11111999" cy="913968"/>
              </a:xfrm>
              <a:prstGeom prst="rect">
                <a:avLst/>
              </a:prstGeom>
              <a:blipFill>
                <a:blip r:embed="rId2"/>
                <a:stretch>
                  <a:fillRect l="-1701" t="-6000" r="-1153" b="-19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03" name="yt_shape_10103"/>
          <p:cNvSpPr txBox="1"/>
          <p:nvPr/>
        </p:nvSpPr>
        <p:spPr>
          <a:xfrm>
            <a:off x="540000" y="2505518"/>
            <a:ext cx="97719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正数的立方根是正数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负数的立方根是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负数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的立方根是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104" name="yt_shape_10104"/>
          <p:cNvSpPr txBox="1"/>
          <p:nvPr/>
        </p:nvSpPr>
        <p:spPr>
          <a:xfrm>
            <a:off x="540000" y="2984821"/>
            <a:ext cx="63863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求一个数的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立方根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的运算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叫做开立方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577160">
            <a:extLst>
              <a:ext uri="{FF2B5EF4-FFF2-40B4-BE49-F238E27FC236}">
                <a16:creationId xmlns:a16="http://schemas.microsoft.com/office/drawing/2014/main" id="{39A58C19-76B2-9B08-DD24-7222314DB70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89499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474BF5-0F35-75C2-9CA3-14D2AFD765DD}"/>
              </a:ext>
            </a:extLst>
          </p:cNvPr>
          <p:cNvSpPr txBox="1"/>
          <p:nvPr/>
        </p:nvSpPr>
        <p:spPr>
          <a:xfrm>
            <a:off x="2888508" y="1471058"/>
            <a:ext cx="1094487" cy="57437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立方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372868-9C43-C4F0-5DD5-0239954289FC}"/>
              </a:ext>
            </a:extLst>
          </p:cNvPr>
          <p:cNvSpPr txBox="1"/>
          <p:nvPr/>
        </p:nvSpPr>
        <p:spPr>
          <a:xfrm>
            <a:off x="11196785" y="1471058"/>
            <a:ext cx="484886" cy="57437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1BE91E-9FBD-9A9C-C961-026042D13CFB}"/>
              </a:ext>
            </a:extLst>
          </p:cNvPr>
          <p:cNvSpPr txBox="1"/>
          <p:nvPr/>
        </p:nvSpPr>
        <p:spPr>
          <a:xfrm>
            <a:off x="450108" y="1951817"/>
            <a:ext cx="15516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次根号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4404800-2E03-49A3-1378-31385BE31847}"/>
              </a:ext>
            </a:extLst>
          </p:cNvPr>
          <p:cNvSpPr txBox="1"/>
          <p:nvPr/>
        </p:nvSpPr>
        <p:spPr>
          <a:xfrm>
            <a:off x="6241189" y="243581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负数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685069-AF91-8F8A-3BFC-054D4497A619}"/>
              </a:ext>
            </a:extLst>
          </p:cNvPr>
          <p:cNvSpPr txBox="1"/>
          <p:nvPr/>
        </p:nvSpPr>
        <p:spPr>
          <a:xfrm>
            <a:off x="9441589" y="243581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48BD99A-5591-71D1-7BB3-6215248FBB9A}"/>
              </a:ext>
            </a:extLst>
          </p:cNvPr>
          <p:cNvSpPr txBox="1"/>
          <p:nvPr/>
        </p:nvSpPr>
        <p:spPr>
          <a:xfrm>
            <a:off x="2583589" y="291511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立方根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65" name="yt_shape_10165"/>
              <p:cNvSpPr txBox="1"/>
              <p:nvPr/>
            </p:nvSpPr>
            <p:spPr>
              <a:xfrm>
                <a:off x="540000" y="1171550"/>
                <a:ext cx="8353441" cy="14514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的立方根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的立方根是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的平方根是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</p:txBody>
          </p:sp>
        </mc:Choice>
        <mc:Fallback>
          <p:sp>
            <p:nvSpPr>
              <p:cNvPr id="10165" name="yt_shape_101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71550"/>
                <a:ext cx="8353441" cy="1451488"/>
              </a:xfrm>
              <a:prstGeom prst="rect">
                <a:avLst/>
              </a:prstGeom>
              <a:blipFill>
                <a:blip r:embed="rId2"/>
                <a:stretch>
                  <a:fillRect l="-2263" t="-420" r="-365" b="-12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AB043BB-8A7E-990C-DBA1-823F3C896E80}"/>
              </a:ext>
            </a:extLst>
          </p:cNvPr>
          <p:cNvSpPr txBox="1"/>
          <p:nvPr/>
        </p:nvSpPr>
        <p:spPr>
          <a:xfrm>
            <a:off x="6512841" y="1124744"/>
            <a:ext cx="637286" cy="6312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0594FD-23F8-0375-B4A7-85715AA9665A}"/>
              </a:ext>
            </a:extLst>
          </p:cNvPr>
          <p:cNvSpPr txBox="1"/>
          <p:nvPr/>
        </p:nvSpPr>
        <p:spPr>
          <a:xfrm>
            <a:off x="8036841" y="1124744"/>
            <a:ext cx="637286" cy="6312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0B3F08-9C02-41A8-A492-50969A81A92D}"/>
              </a:ext>
            </a:extLst>
          </p:cNvPr>
          <p:cNvSpPr txBox="1"/>
          <p:nvPr/>
        </p:nvSpPr>
        <p:spPr>
          <a:xfrm>
            <a:off x="6815864" y="166233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0169">
                <a:extLst>
                  <a:ext uri="{FF2B5EF4-FFF2-40B4-BE49-F238E27FC236}">
                    <a16:creationId xmlns:a16="http://schemas.microsoft.com/office/drawing/2014/main" id="{F0D73AA8-32DD-41A6-AEEF-8AEFD3B0257E}"/>
                  </a:ext>
                </a:extLst>
              </p:cNvPr>
              <p:cNvSpPr txBox="1"/>
              <p:nvPr/>
            </p:nvSpPr>
            <p:spPr>
              <a:xfrm>
                <a:off x="540000" y="2779913"/>
                <a:ext cx="4016612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6" name="yt_shape_10169">
                <a:extLst>
                  <a:ext uri="{FF2B5EF4-FFF2-40B4-BE49-F238E27FC236}">
                    <a16:creationId xmlns:a16="http://schemas.microsoft.com/office/drawing/2014/main" id="{F0D73AA8-32DD-41A6-AEEF-8AEFD3B025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79913"/>
                <a:ext cx="4016612" cy="920637"/>
              </a:xfrm>
              <a:prstGeom prst="rect">
                <a:avLst/>
              </a:prstGeom>
              <a:blipFill>
                <a:blip r:embed="rId3"/>
                <a:stretch>
                  <a:fillRect l="-4711" r="-3647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0171">
                <a:extLst>
                  <a:ext uri="{FF2B5EF4-FFF2-40B4-BE49-F238E27FC236}">
                    <a16:creationId xmlns:a16="http://schemas.microsoft.com/office/drawing/2014/main" id="{B8BAA75D-97BB-4C60-A3DC-D8EA91024734}"/>
                  </a:ext>
                </a:extLst>
              </p:cNvPr>
              <p:cNvSpPr txBox="1"/>
              <p:nvPr/>
            </p:nvSpPr>
            <p:spPr>
              <a:xfrm>
                <a:off x="540000" y="3751338"/>
                <a:ext cx="3207609" cy="11075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</a:p>
              <a:p>
                <a:pPr indent="122412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0171">
                <a:extLst>
                  <a:ext uri="{FF2B5EF4-FFF2-40B4-BE49-F238E27FC236}">
                    <a16:creationId xmlns:a16="http://schemas.microsoft.com/office/drawing/2014/main" id="{B8BAA75D-97BB-4C60-A3DC-D8EA910247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51338"/>
                <a:ext cx="3207609" cy="1107547"/>
              </a:xfrm>
              <a:prstGeom prst="rect">
                <a:avLst/>
              </a:prstGeom>
              <a:blipFill>
                <a:blip r:embed="rId4"/>
                <a:stretch>
                  <a:fillRect l="-5894" r="-4753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0173">
                <a:extLst>
                  <a:ext uri="{FF2B5EF4-FFF2-40B4-BE49-F238E27FC236}">
                    <a16:creationId xmlns:a16="http://schemas.microsoft.com/office/drawing/2014/main" id="{D9CDCAFD-7BA4-416D-8E34-D5744C397984}"/>
                  </a:ext>
                </a:extLst>
              </p:cNvPr>
              <p:cNvSpPr txBox="1"/>
              <p:nvPr/>
            </p:nvSpPr>
            <p:spPr>
              <a:xfrm>
                <a:off x="5573339" y="2779913"/>
                <a:ext cx="3546997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0173">
                <a:extLst>
                  <a:ext uri="{FF2B5EF4-FFF2-40B4-BE49-F238E27FC236}">
                    <a16:creationId xmlns:a16="http://schemas.microsoft.com/office/drawing/2014/main" id="{D9CDCAFD-7BA4-416D-8E34-D5744C3979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3339" y="2779913"/>
                <a:ext cx="3546997" cy="920637"/>
              </a:xfrm>
              <a:prstGeom prst="rect">
                <a:avLst/>
              </a:prstGeom>
              <a:blipFill>
                <a:blip r:embed="rId5"/>
                <a:stretch>
                  <a:fillRect l="-5155" r="-4467" b="-1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0175">
                <a:extLst>
                  <a:ext uri="{FF2B5EF4-FFF2-40B4-BE49-F238E27FC236}">
                    <a16:creationId xmlns:a16="http://schemas.microsoft.com/office/drawing/2014/main" id="{725EE7CE-FABA-418E-9EE1-F6D518864CB5}"/>
                  </a:ext>
                </a:extLst>
              </p:cNvPr>
              <p:cNvSpPr txBox="1"/>
              <p:nvPr/>
            </p:nvSpPr>
            <p:spPr>
              <a:xfrm>
                <a:off x="5573339" y="3751338"/>
                <a:ext cx="2952860" cy="23017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indent="122412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indent="122412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0175">
                <a:extLst>
                  <a:ext uri="{FF2B5EF4-FFF2-40B4-BE49-F238E27FC236}">
                    <a16:creationId xmlns:a16="http://schemas.microsoft.com/office/drawing/2014/main" id="{725EE7CE-FABA-418E-9EE1-F6D518864C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3339" y="3751338"/>
                <a:ext cx="2952860" cy="2301720"/>
              </a:xfrm>
              <a:prstGeom prst="rect">
                <a:avLst/>
              </a:prstGeom>
              <a:blipFill>
                <a:blip r:embed="rId6"/>
                <a:stretch>
                  <a:fillRect l="-6186" b="-26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7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7" name="yt_shape_10177"/>
          <p:cNvSpPr txBox="1"/>
          <p:nvPr/>
        </p:nvSpPr>
        <p:spPr>
          <a:xfrm>
            <a:off x="775543" y="914734"/>
            <a:ext cx="33679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求下列各式中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178" name="yt_shape_10178"/>
              <p:cNvSpPr txBox="1"/>
              <p:nvPr/>
            </p:nvSpPr>
            <p:spPr>
              <a:xfrm>
                <a:off x="775543" y="1394037"/>
                <a:ext cx="2523127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178" name="yt_shape_101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543" y="1394037"/>
                <a:ext cx="2523127" cy="638893"/>
              </a:xfrm>
              <a:prstGeom prst="rect">
                <a:avLst/>
              </a:prstGeom>
              <a:blipFill>
                <a:blip r:embed="rId2"/>
                <a:stretch>
                  <a:fillRect l="-7246" r="-6522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180" name="yt_shape_10180"/>
              <p:cNvSpPr txBox="1"/>
              <p:nvPr/>
            </p:nvSpPr>
            <p:spPr>
              <a:xfrm>
                <a:off x="775543" y="2083718"/>
                <a:ext cx="2598468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  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　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   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180" name="yt_shape_101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543" y="2083718"/>
                <a:ext cx="2598468" cy="1586653"/>
              </a:xfrm>
              <a:prstGeom prst="rect">
                <a:avLst/>
              </a:prstGeom>
              <a:blipFill>
                <a:blip r:embed="rId3"/>
                <a:stretch>
                  <a:fillRect l="-7042" r="-4460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82" name="yt_shape_10182"/>
          <p:cNvSpPr txBox="1"/>
          <p:nvPr/>
        </p:nvSpPr>
        <p:spPr>
          <a:xfrm>
            <a:off x="775543" y="3721159"/>
            <a:ext cx="34705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183" name="yt_shape_10183"/>
          <p:cNvSpPr txBox="1"/>
          <p:nvPr/>
        </p:nvSpPr>
        <p:spPr>
          <a:xfrm>
            <a:off x="775543" y="4200462"/>
            <a:ext cx="366427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　　　</a:t>
            </a:r>
            <a:r>
              <a:rPr lang="en-US" altLang="zh-CN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 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　　　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 </a:t>
            </a:r>
            <a:r>
              <a:rPr lang="en-US" altLang="zh-CN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 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1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80" grpId="0" build="allAtOnce"/>
      <p:bldP spid="1018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4" name="yt_shape_10184"/>
          <p:cNvSpPr txBox="1"/>
          <p:nvPr/>
        </p:nvSpPr>
        <p:spPr>
          <a:xfrm>
            <a:off x="468666" y="869281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8f3417d4-15ae-4321-a5a7-3d2cedd9dcb8.png&quot;}"/>
            </a:endParaRPr>
          </a:p>
        </p:txBody>
      </p:sp>
      <p:sp>
        <p:nvSpPr>
          <p:cNvPr id="10185" name="yt_shape_10185"/>
          <p:cNvSpPr txBox="1"/>
          <p:nvPr/>
        </p:nvSpPr>
        <p:spPr>
          <a:xfrm>
            <a:off x="540119" y="1622441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我们知道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也成立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看成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的立方根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看成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的立方根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我们得出这样的结论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若两个数的立方根互为相反数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则这两个数也互为相反数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186" name="yt_shape_10186"/>
          <p:cNvSpPr txBox="1"/>
          <p:nvPr/>
        </p:nvSpPr>
        <p:spPr>
          <a:xfrm>
            <a:off x="540000" y="3045528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试举一个例子来判断上述猜测结论是否成立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187" name="yt_shape_10187"/>
          <p:cNvSpPr txBox="1"/>
          <p:nvPr/>
        </p:nvSpPr>
        <p:spPr>
          <a:xfrm>
            <a:off x="540000" y="3524831"/>
            <a:ext cx="10054034" cy="13722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结论成立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若两个数的立方根互为相反数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则这两个数也互为相反数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是成立的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188" name="yt_shape_10188"/>
              <p:cNvSpPr txBox="1"/>
              <p:nvPr/>
            </p:nvSpPr>
            <p:spPr>
              <a:xfrm>
                <a:off x="540000" y="4947918"/>
                <a:ext cx="7226337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x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188" name="yt_shape_101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47918"/>
                <a:ext cx="7226337" cy="469167"/>
              </a:xfrm>
              <a:prstGeom prst="rect">
                <a:avLst/>
              </a:prstGeom>
              <a:blipFill>
                <a:blip r:embed="rId2"/>
                <a:stretch>
                  <a:fillRect l="-2616" t="-3896" r="-1603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190" name="yt_shape_10190"/>
              <p:cNvSpPr txBox="1"/>
              <p:nvPr/>
            </p:nvSpPr>
            <p:spPr>
              <a:xfrm>
                <a:off x="540000" y="5467873"/>
                <a:ext cx="8872622" cy="9134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由上述结论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190" name="yt_shape_101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67873"/>
                <a:ext cx="8872622" cy="913455"/>
              </a:xfrm>
              <a:prstGeom prst="rect">
                <a:avLst/>
              </a:prstGeom>
              <a:blipFill>
                <a:blip r:embed="rId3"/>
                <a:stretch>
                  <a:fillRect l="-2131" t="-6000" r="-1100" b="-19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0577654">
            <a:extLst>
              <a:ext uri="{FF2B5EF4-FFF2-40B4-BE49-F238E27FC236}">
                <a16:creationId xmlns:a16="http://schemas.microsoft.com/office/drawing/2014/main" id="{6B77E7BE-4843-5A8F-DFAB-C503849D1E00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93862"/>
            <a:ext cx="4089464" cy="64641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1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87" grpId="0" build="allAtOnce"/>
      <p:bldP spid="1019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3" name="yt_shape_10193"/>
          <p:cNvSpPr txBox="1"/>
          <p:nvPr/>
        </p:nvSpPr>
        <p:spPr>
          <a:xfrm>
            <a:off x="1945256" y="1762134"/>
            <a:ext cx="8301485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sp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正数的立方根为正数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负数的立方根为负数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的立方根是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577675">
            <a:extLst>
              <a:ext uri="{FF2B5EF4-FFF2-40B4-BE49-F238E27FC236}">
                <a16:creationId xmlns:a16="http://schemas.microsoft.com/office/drawing/2014/main" id="{F50A0E53-382E-B682-347A-76889F63BCD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6577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5" name="yt_shape_10105"/>
          <p:cNvSpPr txBox="1"/>
          <p:nvPr/>
        </p:nvSpPr>
        <p:spPr>
          <a:xfrm>
            <a:off x="540000" y="864954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43a271d0-d45b-408f-b624-b5e1e7abcdee.png&quot;}"/>
            </a:endParaRPr>
          </a:p>
        </p:txBody>
      </p:sp>
      <p:sp>
        <p:nvSpPr>
          <p:cNvPr id="10106" name="yt_shape_10106"/>
          <p:cNvSpPr txBox="1"/>
          <p:nvPr/>
        </p:nvSpPr>
        <p:spPr>
          <a:xfrm>
            <a:off x="540000" y="1627155"/>
            <a:ext cx="37574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250" b="0" i="0" u="none" spc="10100">
                <a:noFill/>
                <a:effectLst/>
                <a:latin typeface="Times New Roman" pitchFamily="22"/>
                <a:ea typeface="宋体" pitchFamily="22"/>
                <a:cs typeface="宋体" pitchFamily="22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立方根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开立方</a:t>
            </a:r>
          </a:p>
        </p:txBody>
      </p:sp>
      <p:sp>
        <p:nvSpPr>
          <p:cNvPr id="10107" name="yt_shape_10107"/>
          <p:cNvSpPr txBox="1"/>
          <p:nvPr/>
        </p:nvSpPr>
        <p:spPr>
          <a:xfrm>
            <a:off x="540000" y="2106458"/>
            <a:ext cx="40523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的立方根是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108" name="yt_table_10108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73677679"/>
                  </p:ext>
                </p:extLst>
              </p:nvPr>
            </p:nvGraphicFramePr>
            <p:xfrm>
              <a:off x="540000" y="2738125"/>
              <a:ext cx="9550845" cy="464630"/>
            </p:xfrm>
            <a:graphic>
              <a:graphicData uri="http://schemas.openxmlformats.org/drawingml/2006/table">
                <a:tbl>
                  <a:tblPr/>
                  <a:tblGrid>
                    <a:gridCol w="2672969">
                      <a:extLst>
                        <a:ext uri="{9D8B030D-6E8A-4147-A177-3AD203B41FA5}">
                          <a16:colId xmlns:a16="http://schemas.microsoft.com/office/drawing/2014/main" val="10036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037"/>
                        </a:ext>
                      </a:extLst>
                    </a:gridCol>
                    <a:gridCol w="2655507">
                      <a:extLst>
                        <a:ext uri="{9D8B030D-6E8A-4147-A177-3AD203B41FA5}">
                          <a16:colId xmlns:a16="http://schemas.microsoft.com/office/drawing/2014/main" val="10038"/>
                        </a:ext>
                      </a:extLst>
                    </a:gridCol>
                    <a:gridCol w="1740789">
                      <a:extLst>
                        <a:ext uri="{9D8B030D-6E8A-4147-A177-3AD203B41FA5}">
                          <a16:colId xmlns:a16="http://schemas.microsoft.com/office/drawing/2014/main" val="1003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108" name="yt_table_10108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73677679"/>
                  </p:ext>
                </p:extLst>
              </p:nvPr>
            </p:nvGraphicFramePr>
            <p:xfrm>
              <a:off x="540000" y="2738125"/>
              <a:ext cx="9550845" cy="464630"/>
            </p:xfrm>
            <a:graphic>
              <a:graphicData uri="http://schemas.openxmlformats.org/drawingml/2006/table">
                <a:tbl>
                  <a:tblPr/>
                  <a:tblGrid>
                    <a:gridCol w="2672969">
                      <a:extLst>
                        <a:ext uri="{9D8B030D-6E8A-4147-A177-3AD203B41FA5}">
                          <a16:colId xmlns:a16="http://schemas.microsoft.com/office/drawing/2014/main" val="10036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037"/>
                        </a:ext>
                      </a:extLst>
                    </a:gridCol>
                    <a:gridCol w="2655507">
                      <a:extLst>
                        <a:ext uri="{9D8B030D-6E8A-4147-A177-3AD203B41FA5}">
                          <a16:colId xmlns:a16="http://schemas.microsoft.com/office/drawing/2014/main" val="10038"/>
                        </a:ext>
                      </a:extLst>
                    </a:gridCol>
                    <a:gridCol w="1740789">
                      <a:extLst>
                        <a:ext uri="{9D8B030D-6E8A-4147-A177-3AD203B41FA5}">
                          <a16:colId xmlns:a16="http://schemas.microsoft.com/office/drawing/2014/main" val="10039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48252" t="-6494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109" name="yt_shape_10109"/>
          <p:cNvSpPr txBox="1"/>
          <p:nvPr/>
        </p:nvSpPr>
        <p:spPr>
          <a:xfrm>
            <a:off x="540000" y="3253440"/>
            <a:ext cx="65146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若一个数的立方根是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110" name="yt_table_10110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0174044"/>
                  </p:ext>
                </p:extLst>
              </p:nvPr>
            </p:nvGraphicFramePr>
            <p:xfrm>
              <a:off x="540000" y="3885107"/>
              <a:ext cx="9376919" cy="461074"/>
            </p:xfrm>
            <a:graphic>
              <a:graphicData uri="http://schemas.openxmlformats.org/drawingml/2006/table">
                <a:tbl>
                  <a:tblPr/>
                  <a:tblGrid>
                    <a:gridCol w="2672969">
                      <a:extLst>
                        <a:ext uri="{9D8B030D-6E8A-4147-A177-3AD203B41FA5}">
                          <a16:colId xmlns:a16="http://schemas.microsoft.com/office/drawing/2014/main" val="10040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041"/>
                        </a:ext>
                      </a:extLst>
                    </a:gridCol>
                    <a:gridCol w="2655507">
                      <a:extLst>
                        <a:ext uri="{9D8B030D-6E8A-4147-A177-3AD203B41FA5}">
                          <a16:colId xmlns:a16="http://schemas.microsoft.com/office/drawing/2014/main" val="10042"/>
                        </a:ext>
                      </a:extLst>
                    </a:gridCol>
                    <a:gridCol w="1566863">
                      <a:extLst>
                        <a:ext uri="{9D8B030D-6E8A-4147-A177-3AD203B41FA5}">
                          <a16:colId xmlns:a16="http://schemas.microsoft.com/office/drawing/2014/main" val="1004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.±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110" name="yt_table_10110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0174044"/>
                  </p:ext>
                </p:extLst>
              </p:nvPr>
            </p:nvGraphicFramePr>
            <p:xfrm>
              <a:off x="540000" y="3885107"/>
              <a:ext cx="9376919" cy="461074"/>
            </p:xfrm>
            <a:graphic>
              <a:graphicData uri="http://schemas.openxmlformats.org/drawingml/2006/table">
                <a:tbl>
                  <a:tblPr/>
                  <a:tblGrid>
                    <a:gridCol w="2672969">
                      <a:extLst>
                        <a:ext uri="{9D8B030D-6E8A-4147-A177-3AD203B41FA5}">
                          <a16:colId xmlns:a16="http://schemas.microsoft.com/office/drawing/2014/main" val="10040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041"/>
                        </a:ext>
                      </a:extLst>
                    </a:gridCol>
                    <a:gridCol w="2655507">
                      <a:extLst>
                        <a:ext uri="{9D8B030D-6E8A-4147-A177-3AD203B41FA5}">
                          <a16:colId xmlns:a16="http://schemas.microsoft.com/office/drawing/2014/main" val="10042"/>
                        </a:ext>
                      </a:extLst>
                    </a:gridCol>
                    <a:gridCol w="1566863">
                      <a:extLst>
                        <a:ext uri="{9D8B030D-6E8A-4147-A177-3AD203B41FA5}">
                          <a16:colId xmlns:a16="http://schemas.microsoft.com/office/drawing/2014/main" val="10043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6579" r="-250569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4037" t="-6579" r="-58945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111" name="yt_shape_10111"/>
          <p:cNvSpPr txBox="1"/>
          <p:nvPr/>
        </p:nvSpPr>
        <p:spPr>
          <a:xfrm>
            <a:off x="540000" y="4396867"/>
            <a:ext cx="46679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的相反数的立方根是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112" name="yt_table_10112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6635046"/>
                  </p:ext>
                </p:extLst>
              </p:nvPr>
            </p:nvGraphicFramePr>
            <p:xfrm>
              <a:off x="540000" y="5028534"/>
              <a:ext cx="9276906" cy="632714"/>
            </p:xfrm>
            <a:graphic>
              <a:graphicData uri="http://schemas.openxmlformats.org/drawingml/2006/table">
                <a:tbl>
                  <a:tblPr/>
                  <a:tblGrid>
                    <a:gridCol w="2672969">
                      <a:extLst>
                        <a:ext uri="{9D8B030D-6E8A-4147-A177-3AD203B41FA5}">
                          <a16:colId xmlns:a16="http://schemas.microsoft.com/office/drawing/2014/main" val="10044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045"/>
                        </a:ext>
                      </a:extLst>
                    </a:gridCol>
                    <a:gridCol w="2655507">
                      <a:extLst>
                        <a:ext uri="{9D8B030D-6E8A-4147-A177-3AD203B41FA5}">
                          <a16:colId xmlns:a16="http://schemas.microsoft.com/office/drawing/2014/main" val="10046"/>
                        </a:ext>
                      </a:extLst>
                    </a:gridCol>
                    <a:gridCol w="1466850">
                      <a:extLst>
                        <a:ext uri="{9D8B030D-6E8A-4147-A177-3AD203B41FA5}">
                          <a16:colId xmlns:a16="http://schemas.microsoft.com/office/drawing/2014/main" val="100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112" name="yt_table_10112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6635046"/>
                  </p:ext>
                </p:extLst>
              </p:nvPr>
            </p:nvGraphicFramePr>
            <p:xfrm>
              <a:off x="540000" y="5028534"/>
              <a:ext cx="9276906" cy="632714"/>
            </p:xfrm>
            <a:graphic>
              <a:graphicData uri="http://schemas.openxmlformats.org/drawingml/2006/table">
                <a:tbl>
                  <a:tblPr/>
                  <a:tblGrid>
                    <a:gridCol w="2672969">
                      <a:extLst>
                        <a:ext uri="{9D8B030D-6E8A-4147-A177-3AD203B41FA5}">
                          <a16:colId xmlns:a16="http://schemas.microsoft.com/office/drawing/2014/main" val="10044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045"/>
                        </a:ext>
                      </a:extLst>
                    </a:gridCol>
                    <a:gridCol w="2655507">
                      <a:extLst>
                        <a:ext uri="{9D8B030D-6E8A-4147-A177-3AD203B41FA5}">
                          <a16:colId xmlns:a16="http://schemas.microsoft.com/office/drawing/2014/main" val="10046"/>
                        </a:ext>
                      </a:extLst>
                    </a:gridCol>
                    <a:gridCol w="1466850">
                      <a:extLst>
                        <a:ext uri="{9D8B030D-6E8A-4147-A177-3AD203B41FA5}">
                          <a16:colId xmlns:a16="http://schemas.microsoft.com/office/drawing/2014/main" val="10047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7862" r="-16633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3195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5210577186">
            <a:extLst>
              <a:ext uri="{FF2B5EF4-FFF2-40B4-BE49-F238E27FC236}">
                <a16:creationId xmlns:a16="http://schemas.microsoft.com/office/drawing/2014/main" id="{9AD0E054-177C-AEFE-8EF6-716126D16EC3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90794"/>
            <a:ext cx="4114864" cy="652852"/>
          </a:xfrm>
          <a:prstGeom prst="rect">
            <a:avLst/>
          </a:prstGeom>
        </p:spPr>
      </p:pic>
      <p:pic>
        <p:nvPicPr>
          <p:cNvPr id="5" name="yt_shape_1685210577204">
            <a:extLst>
              <a:ext uri="{FF2B5EF4-FFF2-40B4-BE49-F238E27FC236}">
                <a16:creationId xmlns:a16="http://schemas.microsoft.com/office/drawing/2014/main" id="{1F568505-98A9-A27A-6293-EAAE56E4C885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83447"/>
            <a:ext cx="1155764" cy="31178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8DB4C4F-E8AE-6C73-7F24-6958D4CA6FC0}"/>
              </a:ext>
            </a:extLst>
          </p:cNvPr>
          <p:cNvSpPr txBox="1"/>
          <p:nvPr/>
        </p:nvSpPr>
        <p:spPr>
          <a:xfrm>
            <a:off x="3650389" y="20596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744649-0430-FAF6-4A58-5C1A860C42E2}"/>
              </a:ext>
            </a:extLst>
          </p:cNvPr>
          <p:cNvSpPr txBox="1"/>
          <p:nvPr/>
        </p:nvSpPr>
        <p:spPr>
          <a:xfrm>
            <a:off x="6088789" y="320663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41EEA0-55FE-6303-1B70-74E2658094CD}"/>
              </a:ext>
            </a:extLst>
          </p:cNvPr>
          <p:cNvSpPr txBox="1"/>
          <p:nvPr/>
        </p:nvSpPr>
        <p:spPr>
          <a:xfrm>
            <a:off x="4259989" y="435006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3" name="yt_shape_10113"/>
          <p:cNvSpPr txBox="1"/>
          <p:nvPr/>
        </p:nvSpPr>
        <p:spPr>
          <a:xfrm>
            <a:off x="540000" y="955526"/>
            <a:ext cx="48218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下列各式计算错误的是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114" name="yt_table_10114" title="H_108.1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7796621"/>
                  </p:ext>
                </p:extLst>
              </p:nvPr>
            </p:nvGraphicFramePr>
            <p:xfrm>
              <a:off x="540000" y="1587193"/>
              <a:ext cx="6599682" cy="1373886"/>
            </p:xfrm>
            <a:graphic>
              <a:graphicData uri="http://schemas.openxmlformats.org/drawingml/2006/table">
                <a:tbl>
                  <a:tblPr/>
                  <a:tblGrid>
                    <a:gridCol w="3634994">
                      <a:extLst>
                        <a:ext uri="{9D8B030D-6E8A-4147-A177-3AD203B41FA5}">
                          <a16:colId xmlns:a16="http://schemas.microsoft.com/office/drawing/2014/main" val="10048"/>
                        </a:ext>
                      </a:extLst>
                    </a:gridCol>
                    <a:gridCol w="2964688">
                      <a:extLst>
                        <a:ext uri="{9D8B030D-6E8A-4147-A177-3AD203B41FA5}">
                          <a16:colId xmlns:a16="http://schemas.microsoft.com/office/drawing/2014/main" val="100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0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008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121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11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宋体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27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宋体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0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6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114" name="yt_table_10114" title="H_108.1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7796621"/>
                  </p:ext>
                </p:extLst>
              </p:nvPr>
            </p:nvGraphicFramePr>
            <p:xfrm>
              <a:off x="540000" y="1587193"/>
              <a:ext cx="6599682" cy="1373886"/>
            </p:xfrm>
            <a:graphic>
              <a:graphicData uri="http://schemas.openxmlformats.org/drawingml/2006/table">
                <a:tbl>
                  <a:tblPr/>
                  <a:tblGrid>
                    <a:gridCol w="3634994">
                      <a:extLst>
                        <a:ext uri="{9D8B030D-6E8A-4147-A177-3AD203B41FA5}">
                          <a16:colId xmlns:a16="http://schemas.microsoft.com/office/drawing/2014/main" val="10048"/>
                        </a:ext>
                      </a:extLst>
                    </a:gridCol>
                    <a:gridCol w="2964688">
                      <a:extLst>
                        <a:ext uri="{9D8B030D-6E8A-4147-A177-3AD203B41FA5}">
                          <a16:colId xmlns:a16="http://schemas.microsoft.com/office/drawing/2014/main" val="10049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r="-81575" b="-20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2587" t="-3947" b="-202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7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52667" r="-81575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2587" t="-52667" b="-2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115" name="yt_shape_10115"/>
          <p:cNvSpPr txBox="1"/>
          <p:nvPr/>
        </p:nvSpPr>
        <p:spPr>
          <a:xfrm>
            <a:off x="540000" y="3011564"/>
            <a:ext cx="73513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的立方根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的立方根是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 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116" name="yt_shape_10116"/>
          <p:cNvSpPr txBox="1"/>
          <p:nvPr/>
        </p:nvSpPr>
        <p:spPr>
          <a:xfrm>
            <a:off x="540000" y="3490867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根据如图运算要求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将有关数字填入图中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D3ACA5A-FA94-2EEE-BEE2-3562AC6E752E}"/>
              </a:ext>
            </a:extLst>
          </p:cNvPr>
          <p:cNvSpPr txBox="1"/>
          <p:nvPr/>
        </p:nvSpPr>
        <p:spPr>
          <a:xfrm>
            <a:off x="4412389" y="9087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3A33A8-ECF7-A44B-12AF-03AEAE3FE52D}"/>
              </a:ext>
            </a:extLst>
          </p:cNvPr>
          <p:cNvSpPr txBox="1"/>
          <p:nvPr/>
        </p:nvSpPr>
        <p:spPr>
          <a:xfrm>
            <a:off x="6663464" y="2964758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 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0117">
            <a:extLst>
              <a:ext uri="{FF2B5EF4-FFF2-40B4-BE49-F238E27FC236}">
                <a16:creationId xmlns:a16="http://schemas.microsoft.com/office/drawing/2014/main" id="{0BD1404A-E465-4F86-81D7-B8CC2DAB43CF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8095" y="4204647"/>
            <a:ext cx="3497580" cy="2077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yt_image_10119">
            <a:extLst>
              <a:ext uri="{FF2B5EF4-FFF2-40B4-BE49-F238E27FC236}">
                <a16:creationId xmlns:a16="http://schemas.microsoft.com/office/drawing/2014/main" id="{E5F88530-C86E-493E-BFCC-61626E868497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2916" y="4328352"/>
            <a:ext cx="3113532" cy="1953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C5883E82-1AB7-4C39-B8CC-5FC879878345}"/>
              </a:ext>
            </a:extLst>
          </p:cNvPr>
          <p:cNvSpPr/>
          <p:nvPr/>
        </p:nvSpPr>
        <p:spPr>
          <a:xfrm>
            <a:off x="8036205" y="5035516"/>
            <a:ext cx="288228" cy="18098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7A04440-0B7F-46E0-BCDE-FF8B3D01698C}"/>
              </a:ext>
            </a:extLst>
          </p:cNvPr>
          <p:cNvSpPr/>
          <p:nvPr/>
        </p:nvSpPr>
        <p:spPr>
          <a:xfrm>
            <a:off x="8116640" y="5447749"/>
            <a:ext cx="124005" cy="177629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49E4DD4-D638-4FF7-9376-9364E1A2135F}"/>
              </a:ext>
            </a:extLst>
          </p:cNvPr>
          <p:cNvSpPr/>
          <p:nvPr/>
        </p:nvSpPr>
        <p:spPr>
          <a:xfrm>
            <a:off x="8113289" y="5849928"/>
            <a:ext cx="137411" cy="184332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1" name="yt_shape_10121"/>
          <p:cNvSpPr txBox="1"/>
          <p:nvPr/>
        </p:nvSpPr>
        <p:spPr>
          <a:xfrm>
            <a:off x="540000" y="900000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求下列各数的立方根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122" name="yt_shape_10122"/>
          <p:cNvSpPr txBox="1"/>
          <p:nvPr/>
        </p:nvSpPr>
        <p:spPr>
          <a:xfrm>
            <a:off x="540000" y="1531667"/>
            <a:ext cx="1692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123" name="yt_shape_10123"/>
          <p:cNvSpPr txBox="1"/>
          <p:nvPr/>
        </p:nvSpPr>
        <p:spPr>
          <a:xfrm>
            <a:off x="6349684" y="1556792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25" name="yt_shape_10125"/>
              <p:cNvSpPr txBox="1"/>
              <p:nvPr/>
            </p:nvSpPr>
            <p:spPr>
              <a:xfrm>
                <a:off x="540000" y="2008799"/>
                <a:ext cx="2301207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1000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25" name="yt_shape_10125" descr="{&quot;rangeId&quot;:9,&quot;color&quot;:&quot;R&quot;,&quot;vertical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08799"/>
                <a:ext cx="2301207" cy="465577"/>
              </a:xfrm>
              <a:prstGeom prst="rect">
                <a:avLst/>
              </a:prstGeom>
              <a:blipFill>
                <a:blip r:embed="rId2"/>
                <a:stretch>
                  <a:fillRect l="-8223" t="-5263" r="-7162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127" name="yt_shape_10127"/>
              <p:cNvSpPr txBox="1"/>
              <p:nvPr/>
            </p:nvSpPr>
            <p:spPr>
              <a:xfrm>
                <a:off x="6182884" y="2008798"/>
                <a:ext cx="1637564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127" name="yt_shape_101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2884" y="2008798"/>
                <a:ext cx="1637564" cy="465577"/>
              </a:xfrm>
              <a:prstGeom prst="rect">
                <a:avLst/>
              </a:prstGeom>
              <a:blipFill>
                <a:blip r:embed="rId3"/>
                <a:stretch>
                  <a:fillRect l="-11152" t="-5263" r="-10409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129" name="yt_shape_10129"/>
              <p:cNvSpPr txBox="1"/>
              <p:nvPr/>
            </p:nvSpPr>
            <p:spPr>
              <a:xfrm>
                <a:off x="540000" y="3240496"/>
                <a:ext cx="7930056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                                         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129" name="yt_shape_101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40496"/>
                <a:ext cx="7930056" cy="642740"/>
              </a:xfrm>
              <a:prstGeom prst="rect">
                <a:avLst/>
              </a:prstGeom>
              <a:blipFill>
                <a:blip r:embed="rId4"/>
                <a:stretch>
                  <a:fillRect l="-2385" r="-38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131" name="yt_shape_10131"/>
              <p:cNvSpPr txBox="1"/>
              <p:nvPr/>
            </p:nvSpPr>
            <p:spPr>
              <a:xfrm>
                <a:off x="540000" y="3934024"/>
                <a:ext cx="4161588" cy="16178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125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　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0131" name="yt_shape_101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34024"/>
                <a:ext cx="4161588" cy="1617815"/>
              </a:xfrm>
              <a:prstGeom prst="rect">
                <a:avLst/>
              </a:prstGeom>
              <a:blipFill>
                <a:blip r:embed="rId5"/>
                <a:stretch>
                  <a:fillRect l="-4545" b="-3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0131">
                <a:extLst>
                  <a:ext uri="{FF2B5EF4-FFF2-40B4-BE49-F238E27FC236}">
                    <a16:creationId xmlns:a16="http://schemas.microsoft.com/office/drawing/2014/main" id="{55DC1CDE-25D0-4965-9651-5BA9D7DEBBA2}"/>
                  </a:ext>
                </a:extLst>
              </p:cNvPr>
              <p:cNvSpPr txBox="1"/>
              <p:nvPr/>
            </p:nvSpPr>
            <p:spPr>
              <a:xfrm>
                <a:off x="6182884" y="4149080"/>
                <a:ext cx="4161588" cy="9527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216</m:t>
                        </m:r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0131">
                <a:extLst>
                  <a:ext uri="{FF2B5EF4-FFF2-40B4-BE49-F238E27FC236}">
                    <a16:creationId xmlns:a16="http://schemas.microsoft.com/office/drawing/2014/main" id="{55DC1CDE-25D0-4965-9651-5BA9D7DEBB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2884" y="4149080"/>
                <a:ext cx="4161588" cy="952761"/>
              </a:xfrm>
              <a:prstGeom prst="rect">
                <a:avLst/>
              </a:prstGeom>
              <a:blipFill>
                <a:blip r:embed="rId6"/>
                <a:stretch>
                  <a:fillRect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25" grpId="0" build="p"/>
      <p:bldP spid="10127" grpId="0" build="p"/>
      <p:bldP spid="10131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3" name="yt_shape_10133"/>
          <p:cNvSpPr txBox="1"/>
          <p:nvPr/>
        </p:nvSpPr>
        <p:spPr>
          <a:xfrm>
            <a:off x="540000" y="900000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求下列各式的值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34" name="yt_shape_10134"/>
              <p:cNvSpPr txBox="1"/>
              <p:nvPr/>
            </p:nvSpPr>
            <p:spPr>
              <a:xfrm>
                <a:off x="540000" y="1531667"/>
                <a:ext cx="2070375" cy="4646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001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134" name="yt_shape_10134" descr="{&quot;rangeId&quot;:1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2070375" cy="464679"/>
              </a:xfrm>
              <a:prstGeom prst="rect">
                <a:avLst/>
              </a:prstGeom>
              <a:blipFill>
                <a:blip r:embed="rId2"/>
                <a:stretch>
                  <a:fillRect l="-9145" t="-3947" r="-7965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36" name="yt_shape_10136"/>
              <p:cNvSpPr txBox="1"/>
              <p:nvPr/>
            </p:nvSpPr>
            <p:spPr>
              <a:xfrm>
                <a:off x="6172182" y="1531667"/>
                <a:ext cx="1937325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27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125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36" name="yt_shape_10136" descr="{&quot;rangeId&quot;:1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2182" y="1531667"/>
                <a:ext cx="1937325" cy="920637"/>
              </a:xfrm>
              <a:prstGeom prst="rect">
                <a:avLst/>
              </a:prstGeom>
              <a:blipFill>
                <a:blip r:embed="rId3"/>
                <a:stretch>
                  <a:fillRect l="-9434" r="-8805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39" name="yt_shape_10139"/>
          <p:cNvSpPr txBox="1"/>
          <p:nvPr/>
        </p:nvSpPr>
        <p:spPr>
          <a:xfrm>
            <a:off x="540000" y="2724497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40" name="yt_shape_10140"/>
              <p:cNvSpPr txBox="1"/>
              <p:nvPr/>
            </p:nvSpPr>
            <p:spPr>
              <a:xfrm>
                <a:off x="6172182" y="2724497"/>
                <a:ext cx="2130391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40" name="yt_shape_10140" descr="{&quot;rangeId&quot;:10,&quot;color&quot;:&quot;R&quot;,&quot;vertical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2182" y="2724497"/>
                <a:ext cx="2130391" cy="642740"/>
              </a:xfrm>
              <a:prstGeom prst="rect">
                <a:avLst/>
              </a:prstGeom>
              <a:blipFill>
                <a:blip r:embed="rId4"/>
                <a:stretch>
                  <a:fillRect l="-8571" r="-7714" b="-1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9" grpId="0" build="p"/>
      <p:bldP spid="1014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2" name="yt_shape_10142"/>
          <p:cNvSpPr txBox="1"/>
          <p:nvPr/>
        </p:nvSpPr>
        <p:spPr>
          <a:xfrm>
            <a:off x="540000" y="900000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用计算器求立方根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43" name="yt_shape_10143"/>
              <p:cNvSpPr txBox="1"/>
              <p:nvPr/>
            </p:nvSpPr>
            <p:spPr>
              <a:xfrm>
                <a:off x="540119" y="1399565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运用教材上使用的电子计算器求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的近似值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其按键顺序正确的是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43" name="yt_shape_10143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145" name="yt_table_10145" title="H_287.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49871145"/>
                  </p:ext>
                </p:extLst>
              </p:nvPr>
            </p:nvGraphicFramePr>
            <p:xfrm>
              <a:off x="540000" y="2556632"/>
              <a:ext cx="4599051" cy="3646932"/>
            </p:xfrm>
            <a:graphic>
              <a:graphicData uri="http://schemas.openxmlformats.org/drawingml/2006/table">
                <a:tbl>
                  <a:tblPr/>
                  <a:tblGrid>
                    <a:gridCol w="4599051">
                      <a:extLst>
                        <a:ext uri="{9D8B030D-6E8A-4147-A177-3AD203B41FA5}">
                          <a16:colId xmlns:a16="http://schemas.microsoft.com/office/drawing/2014/main" val="1005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borderBox>
                                    <m:borderBox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borderBoxPr>
                                    <m:e>
                                      <m:r>
                                        <a:rPr>
                                          <a:latin typeface="Cambria Math" panose="02040503050406030204" pitchFamily="18" charset="0"/>
                                        </a:rPr>
                                        <m:t>　</m:t>
                                      </m:r>
                                    </m:e>
                                  </m:borderBox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 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 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SHIFT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borderBox>
                                    <m:borderBox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borderBoxPr>
                                    <m:e>
                                      <m:r>
                                        <a:rPr>
                                          <a:latin typeface="Cambria Math" panose="02040503050406030204" pitchFamily="18" charset="0"/>
                                        </a:rPr>
                                        <m:t>　</m:t>
                                      </m:r>
                                    </m:e>
                                  </m:borderBox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 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endParaRPr lang="zh-CN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  <a:hlinkClick r:id="" action="ppaction://macro?name={&quot;type&quot;:&quot;ImageText&quot;,&quot;item&quot;:&quot;RunBorder&quot;,&quot;fontColor&quot;:&quot;000000&quot;,&quot;borderColor&quot;:&quot;000000&quot;}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borderBox>
                                    <m:borderBox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borderBoxPr>
                                    <m:e>
                                      <m:r>
                                        <a:rPr>
                                          <a:latin typeface="Cambria Math" panose="02040503050406030204" pitchFamily="18" charset="0"/>
                                        </a:rPr>
                                        <m:t>　</m:t>
                                      </m:r>
                                    </m:e>
                                  </m:borderBox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 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SHIFT 6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borderBox>
                                    <m:borderBox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borderBoxPr>
                                    <m:e>
                                      <m:r>
                                        <a:rPr>
                                          <a:latin typeface="Cambria Math" panose="02040503050406030204" pitchFamily="18" charset="0"/>
                                        </a:rPr>
                                        <m:t>　</m:t>
                                      </m:r>
                                    </m:e>
                                  </m:borderBox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endParaRPr lang="zh-CN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  <a:hlinkClick r:id="" action="ppaction://macro?name={&quot;type&quot;:&quot;ImageText&quot;,&quot;item&quot;:&quot;RunBorder&quot;,&quot;fontColor&quot;:&quot;000000&quot;,&quot;borderColor&quot;:&quot;000000&quot;}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borderBox>
                                    <m:borderBox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borderBoxPr>
                                    <m:e>
                                      <m:r>
                                        <a:rPr>
                                          <a:latin typeface="Cambria Math" panose="02040503050406030204" pitchFamily="18" charset="0"/>
                                        </a:rPr>
                                        <m:t>　</m:t>
                                      </m:r>
                                    </m:e>
                                  </m:borderBox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borderBox>
                                    <m:borderBox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borderBoxPr>
                                    <m:e>
                                      <m:r>
                                        <a:rPr>
                                          <a:latin typeface="Cambria Math" panose="02040503050406030204" pitchFamily="18" charset="0"/>
                                        </a:rPr>
                                        <m:t>　</m:t>
                                      </m:r>
                                    </m:e>
                                  </m:borderBox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  <a:hlinkClick r:id="" action="ppaction://macro?name={&quot;type&quot;:&quot;ImageText&quot;,&quot;item&quot;:&quot;RunBorder&quot;,&quot;fontColor&quot;:&quot;000000&quot;,&quot;borderColor&quot;:&quot;000000&quot;}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borderBox>
                                    <m:borderBox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borderBoxPr>
                                    <m:e>
                                      <m:r>
                                        <a:rPr>
                                          <a:latin typeface="Cambria Math" panose="02040503050406030204" pitchFamily="18" charset="0"/>
                                        </a:rPr>
                                        <m:t>　</m:t>
                                      </m:r>
                                    </m:e>
                                  </m:borderBox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 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borderBox>
                                    <m:borderBox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borderBoxPr>
                                    <m:e>
                                      <m:r>
                                        <a:rPr>
                                          <a:latin typeface="Cambria Math" panose="02040503050406030204" pitchFamily="18" charset="0"/>
                                        </a:rPr>
                                        <m:t>　</m:t>
                                      </m:r>
                                    </m:e>
                                  </m:borderBox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endParaRPr lang="zh-CN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  <a:hlinkClick r:id="" action="ppaction://macro?name={&quot;type&quot;:&quot;ImageText&quot;,&quot;item&quot;:&quot;RunBorder&quot;,&quot;fontColor&quot;:&quot;000000&quot;,&quot;borderColor&quot;:&quot;000000&quot;}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145" name="yt_table_10145" title="H_287.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49871145"/>
                  </p:ext>
                </p:extLst>
              </p:nvPr>
            </p:nvGraphicFramePr>
            <p:xfrm>
              <a:off x="540000" y="2556632"/>
              <a:ext cx="4599051" cy="3646932"/>
            </p:xfrm>
            <a:graphic>
              <a:graphicData uri="http://schemas.openxmlformats.org/drawingml/2006/table">
                <a:tbl>
                  <a:tblPr/>
                  <a:tblGrid>
                    <a:gridCol w="4599051">
                      <a:extLst>
                        <a:ext uri="{9D8B030D-6E8A-4147-A177-3AD203B41FA5}">
                          <a16:colId xmlns:a16="http://schemas.microsoft.com/office/drawing/2014/main" val="10050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302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9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b="-202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0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1342" b="-1040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1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99333" b="-3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yt_shape_矩形_2">
            <a:extLst>
              <a:ext uri="{FF2B5EF4-FFF2-40B4-BE49-F238E27FC236}">
                <a16:creationId xmlns:a16="http://schemas.microsoft.com/office/drawing/2014/main" id="{4D8DEE6A-3B25-1E19-B46C-B170A1A07E22}"/>
              </a:ext>
            </a:extLst>
          </p:cNvPr>
          <p:cNvSpPr/>
          <p:nvPr/>
        </p:nvSpPr>
        <p:spPr>
          <a:xfrm>
            <a:off x="1665157" y="2620132"/>
            <a:ext cx="152463" cy="848233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0383BB66-BA09-A303-C8CD-5B149BD07227}"/>
              </a:ext>
            </a:extLst>
          </p:cNvPr>
          <p:cNvSpPr/>
          <p:nvPr/>
        </p:nvSpPr>
        <p:spPr>
          <a:xfrm>
            <a:off x="1893757" y="2620132"/>
            <a:ext cx="304863" cy="848233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0A81DD03-F84D-7970-B922-C8906C22ABE5}"/>
              </a:ext>
            </a:extLst>
          </p:cNvPr>
          <p:cNvSpPr/>
          <p:nvPr/>
        </p:nvSpPr>
        <p:spPr>
          <a:xfrm>
            <a:off x="2350957" y="2620132"/>
            <a:ext cx="842264" cy="848233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4D32ABA5-A24F-2C72-FA64-12E748F16F00}"/>
              </a:ext>
            </a:extLst>
          </p:cNvPr>
          <p:cNvSpPr/>
          <p:nvPr/>
        </p:nvSpPr>
        <p:spPr>
          <a:xfrm>
            <a:off x="3945251" y="2620132"/>
            <a:ext cx="152464" cy="848233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yt_shape_矩形_6">
            <a:extLst>
              <a:ext uri="{FF2B5EF4-FFF2-40B4-BE49-F238E27FC236}">
                <a16:creationId xmlns:a16="http://schemas.microsoft.com/office/drawing/2014/main" id="{CD1CBB1C-1A7D-EE12-1654-E32D2959BBA3}"/>
              </a:ext>
            </a:extLst>
          </p:cNvPr>
          <p:cNvSpPr/>
          <p:nvPr/>
        </p:nvSpPr>
        <p:spPr>
          <a:xfrm>
            <a:off x="4173851" y="2620132"/>
            <a:ext cx="304864" cy="848233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yt_shape_矩形_7">
            <a:extLst>
              <a:ext uri="{FF2B5EF4-FFF2-40B4-BE49-F238E27FC236}">
                <a16:creationId xmlns:a16="http://schemas.microsoft.com/office/drawing/2014/main" id="{A2F5A69B-51F3-ED9B-E05A-225A857984DE}"/>
              </a:ext>
            </a:extLst>
          </p:cNvPr>
          <p:cNvSpPr/>
          <p:nvPr/>
        </p:nvSpPr>
        <p:spPr>
          <a:xfrm>
            <a:off x="895600" y="3531865"/>
            <a:ext cx="152464" cy="848233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yt_shape_矩形_8">
            <a:extLst>
              <a:ext uri="{FF2B5EF4-FFF2-40B4-BE49-F238E27FC236}">
                <a16:creationId xmlns:a16="http://schemas.microsoft.com/office/drawing/2014/main" id="{96EAC96D-FC03-6BF3-EA37-F9C85CECC587}"/>
              </a:ext>
            </a:extLst>
          </p:cNvPr>
          <p:cNvSpPr/>
          <p:nvPr/>
        </p:nvSpPr>
        <p:spPr>
          <a:xfrm>
            <a:off x="1800094" y="3531865"/>
            <a:ext cx="304864" cy="848233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yt_shape_矩形_9">
            <a:extLst>
              <a:ext uri="{FF2B5EF4-FFF2-40B4-BE49-F238E27FC236}">
                <a16:creationId xmlns:a16="http://schemas.microsoft.com/office/drawing/2014/main" id="{E15C96B0-755F-9209-5349-FFA2CF149D65}"/>
              </a:ext>
            </a:extLst>
          </p:cNvPr>
          <p:cNvSpPr/>
          <p:nvPr/>
        </p:nvSpPr>
        <p:spPr>
          <a:xfrm>
            <a:off x="2257294" y="3531865"/>
            <a:ext cx="842264" cy="848233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yt_shape_矩形_10">
            <a:extLst>
              <a:ext uri="{FF2B5EF4-FFF2-40B4-BE49-F238E27FC236}">
                <a16:creationId xmlns:a16="http://schemas.microsoft.com/office/drawing/2014/main" id="{0BAE19C8-3DD1-445A-9A69-5AFED456CB9C}"/>
              </a:ext>
            </a:extLst>
          </p:cNvPr>
          <p:cNvSpPr/>
          <p:nvPr/>
        </p:nvSpPr>
        <p:spPr>
          <a:xfrm>
            <a:off x="3175695" y="3531865"/>
            <a:ext cx="152463" cy="848233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yt_shape_矩形_11">
            <a:extLst>
              <a:ext uri="{FF2B5EF4-FFF2-40B4-BE49-F238E27FC236}">
                <a16:creationId xmlns:a16="http://schemas.microsoft.com/office/drawing/2014/main" id="{39AAAAA7-F1CC-D303-57F2-3117D6C5AF42}"/>
              </a:ext>
            </a:extLst>
          </p:cNvPr>
          <p:cNvSpPr/>
          <p:nvPr/>
        </p:nvSpPr>
        <p:spPr>
          <a:xfrm>
            <a:off x="4080189" y="3531865"/>
            <a:ext cx="304863" cy="848233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yt_shape_矩形_12">
            <a:extLst>
              <a:ext uri="{FF2B5EF4-FFF2-40B4-BE49-F238E27FC236}">
                <a16:creationId xmlns:a16="http://schemas.microsoft.com/office/drawing/2014/main" id="{A1DCF9C3-75F5-9409-053A-7873CDB5F7F3}"/>
              </a:ext>
            </a:extLst>
          </p:cNvPr>
          <p:cNvSpPr/>
          <p:nvPr/>
        </p:nvSpPr>
        <p:spPr>
          <a:xfrm>
            <a:off x="1647694" y="4443598"/>
            <a:ext cx="152464" cy="848233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yt_shape_矩形_13">
            <a:extLst>
              <a:ext uri="{FF2B5EF4-FFF2-40B4-BE49-F238E27FC236}">
                <a16:creationId xmlns:a16="http://schemas.microsoft.com/office/drawing/2014/main" id="{997D256D-713F-DFC5-248A-8CE3FD816FD7}"/>
              </a:ext>
            </a:extLst>
          </p:cNvPr>
          <p:cNvSpPr/>
          <p:nvPr/>
        </p:nvSpPr>
        <p:spPr>
          <a:xfrm>
            <a:off x="1876294" y="4443598"/>
            <a:ext cx="304864" cy="848233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yt_shape_矩形_14">
            <a:extLst>
              <a:ext uri="{FF2B5EF4-FFF2-40B4-BE49-F238E27FC236}">
                <a16:creationId xmlns:a16="http://schemas.microsoft.com/office/drawing/2014/main" id="{D1AB2813-1F86-1420-B8D3-5D44A09D3AA7}"/>
              </a:ext>
            </a:extLst>
          </p:cNvPr>
          <p:cNvSpPr/>
          <p:nvPr/>
        </p:nvSpPr>
        <p:spPr>
          <a:xfrm>
            <a:off x="3085588" y="4443598"/>
            <a:ext cx="152464" cy="848233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yt_shape_矩形_15">
            <a:extLst>
              <a:ext uri="{FF2B5EF4-FFF2-40B4-BE49-F238E27FC236}">
                <a16:creationId xmlns:a16="http://schemas.microsoft.com/office/drawing/2014/main" id="{6ADC6918-158D-31C2-7D08-BB9F7B08044D}"/>
              </a:ext>
            </a:extLst>
          </p:cNvPr>
          <p:cNvSpPr/>
          <p:nvPr/>
        </p:nvSpPr>
        <p:spPr>
          <a:xfrm>
            <a:off x="3314188" y="4443598"/>
            <a:ext cx="304864" cy="848233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yt_shape_矩形_16">
            <a:extLst>
              <a:ext uri="{FF2B5EF4-FFF2-40B4-BE49-F238E27FC236}">
                <a16:creationId xmlns:a16="http://schemas.microsoft.com/office/drawing/2014/main" id="{9D9FDB5A-D95D-01B5-944D-A71D91460696}"/>
              </a:ext>
            </a:extLst>
          </p:cNvPr>
          <p:cNvSpPr/>
          <p:nvPr/>
        </p:nvSpPr>
        <p:spPr>
          <a:xfrm>
            <a:off x="913063" y="5355331"/>
            <a:ext cx="152463" cy="848233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yt_shape_矩形_17">
            <a:extLst>
              <a:ext uri="{FF2B5EF4-FFF2-40B4-BE49-F238E27FC236}">
                <a16:creationId xmlns:a16="http://schemas.microsoft.com/office/drawing/2014/main" id="{16ED1FA5-8AB8-F0CB-8B09-18C53D167806}"/>
              </a:ext>
            </a:extLst>
          </p:cNvPr>
          <p:cNvSpPr/>
          <p:nvPr/>
        </p:nvSpPr>
        <p:spPr>
          <a:xfrm>
            <a:off x="1817557" y="5355331"/>
            <a:ext cx="304863" cy="848233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yt_shape_矩形_18">
            <a:extLst>
              <a:ext uri="{FF2B5EF4-FFF2-40B4-BE49-F238E27FC236}">
                <a16:creationId xmlns:a16="http://schemas.microsoft.com/office/drawing/2014/main" id="{36786106-AB38-BE03-8AA8-A16B83A1A8D9}"/>
              </a:ext>
            </a:extLst>
          </p:cNvPr>
          <p:cNvSpPr/>
          <p:nvPr/>
        </p:nvSpPr>
        <p:spPr>
          <a:xfrm>
            <a:off x="2274757" y="5355331"/>
            <a:ext cx="152463" cy="848233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yt_shape_矩形_19">
            <a:extLst>
              <a:ext uri="{FF2B5EF4-FFF2-40B4-BE49-F238E27FC236}">
                <a16:creationId xmlns:a16="http://schemas.microsoft.com/office/drawing/2014/main" id="{06CEAF6E-2565-7E1C-88D7-1F68A5B35E9E}"/>
              </a:ext>
            </a:extLst>
          </p:cNvPr>
          <p:cNvSpPr/>
          <p:nvPr/>
        </p:nvSpPr>
        <p:spPr>
          <a:xfrm>
            <a:off x="3179251" y="5355331"/>
            <a:ext cx="304863" cy="848233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yt_shape_1685210577276">
            <a:extLst>
              <a:ext uri="{FF2B5EF4-FFF2-40B4-BE49-F238E27FC236}">
                <a16:creationId xmlns:a16="http://schemas.microsoft.com/office/drawing/2014/main" id="{4E108F24-0F93-D82B-CA41-C26664C48D0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C4C1B507-821E-ACD7-6B45-C0C8C0A8D50E}"/>
              </a:ext>
            </a:extLst>
          </p:cNvPr>
          <p:cNvSpPr txBox="1"/>
          <p:nvPr/>
        </p:nvSpPr>
        <p:spPr>
          <a:xfrm>
            <a:off x="1059708" y="187307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yt_shape_矩形_4">
            <a:extLst>
              <a:ext uri="{FF2B5EF4-FFF2-40B4-BE49-F238E27FC236}">
                <a16:creationId xmlns:a16="http://schemas.microsoft.com/office/drawing/2014/main" id="{5249EDDE-CBEA-4196-A0A8-5F2663666C98}"/>
              </a:ext>
            </a:extLst>
          </p:cNvPr>
          <p:cNvSpPr/>
          <p:nvPr/>
        </p:nvSpPr>
        <p:spPr>
          <a:xfrm>
            <a:off x="887040" y="2625230"/>
            <a:ext cx="727772" cy="848233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yt_shape_矩形_4">
            <a:extLst>
              <a:ext uri="{FF2B5EF4-FFF2-40B4-BE49-F238E27FC236}">
                <a16:creationId xmlns:a16="http://schemas.microsoft.com/office/drawing/2014/main" id="{7706544E-2B8A-4F92-ACA9-07D8289D399E}"/>
              </a:ext>
            </a:extLst>
          </p:cNvPr>
          <p:cNvSpPr/>
          <p:nvPr/>
        </p:nvSpPr>
        <p:spPr>
          <a:xfrm>
            <a:off x="3244977" y="2620131"/>
            <a:ext cx="675890" cy="848233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yt_shape_矩形_4">
            <a:extLst>
              <a:ext uri="{FF2B5EF4-FFF2-40B4-BE49-F238E27FC236}">
                <a16:creationId xmlns:a16="http://schemas.microsoft.com/office/drawing/2014/main" id="{806FFF88-FF7F-4363-9B64-3EF82A6F05A1}"/>
              </a:ext>
            </a:extLst>
          </p:cNvPr>
          <p:cNvSpPr/>
          <p:nvPr/>
        </p:nvSpPr>
        <p:spPr>
          <a:xfrm>
            <a:off x="1104208" y="3537584"/>
            <a:ext cx="667339" cy="848233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yt_shape_矩形_4">
            <a:extLst>
              <a:ext uri="{FF2B5EF4-FFF2-40B4-BE49-F238E27FC236}">
                <a16:creationId xmlns:a16="http://schemas.microsoft.com/office/drawing/2014/main" id="{343FA4A4-87A4-432A-81CD-F6B1B516EC1B}"/>
              </a:ext>
            </a:extLst>
          </p:cNvPr>
          <p:cNvSpPr/>
          <p:nvPr/>
        </p:nvSpPr>
        <p:spPr>
          <a:xfrm>
            <a:off x="3379685" y="3536440"/>
            <a:ext cx="667339" cy="848233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yt_shape_矩形_4">
            <a:extLst>
              <a:ext uri="{FF2B5EF4-FFF2-40B4-BE49-F238E27FC236}">
                <a16:creationId xmlns:a16="http://schemas.microsoft.com/office/drawing/2014/main" id="{1E96479A-3A96-45AD-A1C5-1E101D0BD9C2}"/>
              </a:ext>
            </a:extLst>
          </p:cNvPr>
          <p:cNvSpPr/>
          <p:nvPr/>
        </p:nvSpPr>
        <p:spPr>
          <a:xfrm>
            <a:off x="887040" y="4445637"/>
            <a:ext cx="667339" cy="848233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yt_shape_矩形_4">
            <a:extLst>
              <a:ext uri="{FF2B5EF4-FFF2-40B4-BE49-F238E27FC236}">
                <a16:creationId xmlns:a16="http://schemas.microsoft.com/office/drawing/2014/main" id="{B84A02A7-5B70-4040-8AE0-C790A91F5BB1}"/>
              </a:ext>
            </a:extLst>
          </p:cNvPr>
          <p:cNvSpPr/>
          <p:nvPr/>
        </p:nvSpPr>
        <p:spPr>
          <a:xfrm>
            <a:off x="2321269" y="4443598"/>
            <a:ext cx="667339" cy="848233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yt_shape_矩形_4">
            <a:extLst>
              <a:ext uri="{FF2B5EF4-FFF2-40B4-BE49-F238E27FC236}">
                <a16:creationId xmlns:a16="http://schemas.microsoft.com/office/drawing/2014/main" id="{56F54092-53FD-41C6-8078-7FFF9E67EE37}"/>
              </a:ext>
            </a:extLst>
          </p:cNvPr>
          <p:cNvSpPr/>
          <p:nvPr/>
        </p:nvSpPr>
        <p:spPr>
          <a:xfrm>
            <a:off x="1108387" y="5349612"/>
            <a:ext cx="667339" cy="848233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yt_shape_矩形_4">
            <a:extLst>
              <a:ext uri="{FF2B5EF4-FFF2-40B4-BE49-F238E27FC236}">
                <a16:creationId xmlns:a16="http://schemas.microsoft.com/office/drawing/2014/main" id="{4FC7445F-2C2D-4620-826D-D7A5631BF38D}"/>
              </a:ext>
            </a:extLst>
          </p:cNvPr>
          <p:cNvSpPr/>
          <p:nvPr/>
        </p:nvSpPr>
        <p:spPr>
          <a:xfrm>
            <a:off x="2480764" y="5359116"/>
            <a:ext cx="667339" cy="848233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6" name="yt_shape_10146"/>
          <p:cNvSpPr txBox="1"/>
          <p:nvPr/>
        </p:nvSpPr>
        <p:spPr>
          <a:xfrm>
            <a:off x="540000" y="900000"/>
            <a:ext cx="52834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估计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的立方根的大小在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147" name="yt_table_10147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504497"/>
              </p:ext>
            </p:extLst>
          </p:nvPr>
        </p:nvGraphicFramePr>
        <p:xfrm>
          <a:off x="540000" y="1531667"/>
          <a:ext cx="5285106" cy="848742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051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0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E3A521D-266B-027C-1311-2C96514BCA7F}"/>
              </a:ext>
            </a:extLst>
          </p:cNvPr>
          <p:cNvSpPr txBox="1"/>
          <p:nvPr/>
        </p:nvSpPr>
        <p:spPr>
          <a:xfrm>
            <a:off x="48695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9" name="yt_shape_10149"/>
          <p:cNvSpPr txBox="1"/>
          <p:nvPr/>
        </p:nvSpPr>
        <p:spPr>
          <a:xfrm>
            <a:off x="540000" y="900000"/>
            <a:ext cx="48731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误认为负数没有立方根</a:t>
            </a:r>
          </a:p>
        </p:txBody>
      </p:sp>
      <p:sp>
        <p:nvSpPr>
          <p:cNvPr id="10150" name="yt_shape_10150"/>
          <p:cNvSpPr txBox="1"/>
          <p:nvPr/>
        </p:nvSpPr>
        <p:spPr>
          <a:xfrm>
            <a:off x="540000" y="1399565"/>
            <a:ext cx="65031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下列判断中不正确的有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51" name="yt_shape_10151"/>
              <p:cNvSpPr txBox="1"/>
              <p:nvPr/>
            </p:nvSpPr>
            <p:spPr>
              <a:xfrm>
                <a:off x="540000" y="1878868"/>
                <a:ext cx="8217762" cy="4333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没有立方根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的立方根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51" name="yt_shape_10151" descr="{&quot;rangeId&quot;:1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8217762" cy="433324"/>
              </a:xfrm>
              <a:prstGeom prst="rect">
                <a:avLst/>
              </a:prstGeom>
              <a:blipFill>
                <a:blip r:embed="rId2"/>
                <a:stretch>
                  <a:fillRect l="-2300" t="-11268" r="-1335" b="-43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53" name="yt_table_1015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172675"/>
              </p:ext>
            </p:extLst>
          </p:nvPr>
        </p:nvGraphicFramePr>
        <p:xfrm>
          <a:off x="540000" y="2515344"/>
          <a:ext cx="3761106" cy="848742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53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</a:tbl>
          </a:graphicData>
        </a:graphic>
      </p:graphicFrame>
      <p:pic>
        <p:nvPicPr>
          <p:cNvPr id="3" name="yt_shape_1685210577585">
            <a:extLst>
              <a:ext uri="{FF2B5EF4-FFF2-40B4-BE49-F238E27FC236}">
                <a16:creationId xmlns:a16="http://schemas.microsoft.com/office/drawing/2014/main" id="{4D64F067-6ADD-609D-ECA3-C11D7F69AA5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1248B9-B0FE-4F7B-423E-89E18D8D83F9}"/>
              </a:ext>
            </a:extLst>
          </p:cNvPr>
          <p:cNvSpPr txBox="1"/>
          <p:nvPr/>
        </p:nvSpPr>
        <p:spPr>
          <a:xfrm>
            <a:off x="6077486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5" name="yt_shape_10155"/>
          <p:cNvSpPr txBox="1"/>
          <p:nvPr/>
        </p:nvSpPr>
        <p:spPr>
          <a:xfrm>
            <a:off x="540000" y="900000"/>
            <a:ext cx="4103688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505dbc2-67ed-4534-be1f-8c15493f0816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56" name="yt_shape_10156"/>
              <p:cNvSpPr txBox="1"/>
              <p:nvPr/>
            </p:nvSpPr>
            <p:spPr>
              <a:xfrm>
                <a:off x="540000" y="1653160"/>
                <a:ext cx="4535088" cy="5228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的立方根是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56" name="yt_shape_10156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53160"/>
                <a:ext cx="4535088" cy="522835"/>
              </a:xfrm>
              <a:prstGeom prst="rect">
                <a:avLst/>
              </a:prstGeom>
              <a:blipFill>
                <a:blip r:embed="rId2"/>
                <a:stretch>
                  <a:fillRect l="-4167" r="-2957" b="-325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58" name="yt_table_10158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841615"/>
              </p:ext>
            </p:extLst>
          </p:nvPr>
        </p:nvGraphicFramePr>
        <p:xfrm>
          <a:off x="540000" y="2379147"/>
          <a:ext cx="78098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5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5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57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</a:tbl>
          </a:graphicData>
        </a:graphic>
      </p:graphicFrame>
      <p:sp>
        <p:nvSpPr>
          <p:cNvPr id="10160" name="yt_shape_10160"/>
          <p:cNvSpPr txBox="1"/>
          <p:nvPr/>
        </p:nvSpPr>
        <p:spPr>
          <a:xfrm>
            <a:off x="540000" y="2854212"/>
            <a:ext cx="43778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161" name="yt_table_10161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33635"/>
              </p:ext>
            </p:extLst>
          </p:nvPr>
        </p:nvGraphicFramePr>
        <p:xfrm>
          <a:off x="540000" y="3485879"/>
          <a:ext cx="8424863" cy="1697484"/>
        </p:xfrm>
        <a:graphic>
          <a:graphicData uri="http://schemas.openxmlformats.org/drawingml/2006/table">
            <a:tbl>
              <a:tblPr/>
              <a:tblGrid>
                <a:gridCol w="8424863">
                  <a:extLst>
                    <a:ext uri="{9D8B030D-6E8A-4147-A177-3AD203B41FA5}">
                      <a16:colId xmlns:a16="http://schemas.microsoft.com/office/drawing/2014/main" val="100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如果一个数的立方根是这个数本身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那么这个数一定是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一个数的立方根不是正数就是负数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负数没有立方根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一个不为零的数的立方根和这个数同号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的立方根是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163" name="yt_shape_10163"/>
              <p:cNvSpPr txBox="1"/>
              <p:nvPr/>
            </p:nvSpPr>
            <p:spPr>
              <a:xfrm>
                <a:off x="540000" y="5233776"/>
                <a:ext cx="3809633" cy="8539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64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的平方根为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63" name="yt_shape_10163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33776"/>
                <a:ext cx="3809633" cy="853952"/>
              </a:xfrm>
              <a:prstGeom prst="rect">
                <a:avLst/>
              </a:prstGeom>
              <a:blipFill>
                <a:blip r:embed="rId3"/>
                <a:stretch>
                  <a:fillRect l="-4960" r="-1760" b="-10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0577614">
            <a:extLst>
              <a:ext uri="{FF2B5EF4-FFF2-40B4-BE49-F238E27FC236}">
                <a16:creationId xmlns:a16="http://schemas.microsoft.com/office/drawing/2014/main" id="{72EEB670-69CF-FDFA-C643-B2D23E3B0D8C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7173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200C31F-69A7-E3A0-E22A-7307091CCE5C}"/>
              </a:ext>
            </a:extLst>
          </p:cNvPr>
          <p:cNvSpPr txBox="1"/>
          <p:nvPr/>
        </p:nvSpPr>
        <p:spPr>
          <a:xfrm>
            <a:off x="4128417" y="1606354"/>
            <a:ext cx="383286" cy="61139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9078DF-DAE1-7B5E-04AC-6009FE0334F4}"/>
              </a:ext>
            </a:extLst>
          </p:cNvPr>
          <p:cNvSpPr txBox="1"/>
          <p:nvPr/>
        </p:nvSpPr>
        <p:spPr>
          <a:xfrm>
            <a:off x="3955189" y="28074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68C4644-A68D-8D21-AF4D-EA26320FE284}"/>
                  </a:ext>
                </a:extLst>
              </p:cNvPr>
              <p:cNvSpPr txBox="1"/>
              <p:nvPr/>
            </p:nvSpPr>
            <p:spPr>
              <a:xfrm>
                <a:off x="3161502" y="5301208"/>
                <a:ext cx="918274" cy="93930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68C4644-A68D-8D21-AF4D-EA26320FE2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1502" y="5301208"/>
                <a:ext cx="918274" cy="939305"/>
              </a:xfrm>
              <a:prstGeom prst="rect">
                <a:avLst/>
              </a:prstGeom>
              <a:blipFill>
                <a:blip r:embed="rId5"/>
                <a:stretch>
                  <a:fillRect l="-10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04D524F-4215-2127-9BC9-3EBCF46D7D5B}"/>
              </a:ext>
            </a:extLst>
          </p:cNvPr>
          <p:cNvCxnSpPr/>
          <p:nvPr/>
        </p:nvCxnSpPr>
        <p:spPr>
          <a:xfrm>
            <a:off x="3041202" y="6098519"/>
            <a:ext cx="10430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1013</Words>
  <Application>Microsoft Office PowerPoint</Application>
  <PresentationFormat>宽屏</PresentationFormat>
  <Paragraphs>122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宋体</vt:lpstr>
      <vt:lpstr>Arial</vt:lpstr>
      <vt:lpstr>Calibri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2023-05-05T05:33:00Z</dcterms:created>
  <dcterms:modified xsi:type="dcterms:W3CDTF">2023-05-28T13:54:56Z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