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3" r:id="rId2"/>
    <p:sldId id="367" r:id="rId3"/>
    <p:sldId id="370" r:id="rId4"/>
    <p:sldId id="371" r:id="rId5"/>
    <p:sldId id="372" r:id="rId6"/>
    <p:sldId id="375" r:id="rId7"/>
    <p:sldId id="376" r:id="rId8"/>
    <p:sldId id="379" r:id="rId9"/>
    <p:sldId id="385" r:id="rId10"/>
    <p:sldId id="395" r:id="rId11"/>
    <p:sldId id="387" r:id="rId12"/>
    <p:sldId id="39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978CA-A3B9-40FB-802E-57D3D794C599}" type="datetimeFigureOut">
              <a:rPr lang="zh-CN" altLang="en-US" smtClean="0"/>
              <a:t>2023/5/28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583C6-CC1C-4931-AAF5-7D810B4E77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25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9583C6-CC1C-4931-AAF5-7D810B4E77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499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90d73df-9abd-4aae-8e9d-93f87e225b01.png&quot;}"/>
            </a:endParaRPr>
          </a:p>
        </p:txBody>
      </p:sp>
      <p:sp>
        <p:nvSpPr>
          <p:cNvPr id="10880" name="yt_shape_10880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单项式与单项式相乘的法则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单项式与单项式相乘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只要将它们的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系数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相同字母的幂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对于只在一个单项式中出现的字母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连同它的指数一起作为积的一个因式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81" name="yt_shape_10881"/>
              <p:cNvSpPr txBox="1"/>
              <p:nvPr/>
            </p:nvSpPr>
            <p:spPr>
              <a:xfrm>
                <a:off x="540119" y="3092726"/>
                <a:ext cx="11111999" cy="13084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881" name="yt_shape_10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92726"/>
                <a:ext cx="11111999" cy="1308435"/>
              </a:xfrm>
              <a:prstGeom prst="rect">
                <a:avLst/>
              </a:prstGeom>
              <a:blipFill>
                <a:blip r:embed="rId2"/>
                <a:stretch>
                  <a:fillRect l="-1701" r="-1701" b="-10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10688">
            <a:extLst>
              <a:ext uri="{FF2B5EF4-FFF2-40B4-BE49-F238E27FC236}">
                <a16:creationId xmlns:a16="http://schemas.microsoft.com/office/drawing/2014/main" id="{31968F69-E711-0F66-654C-FDC3B233B59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A005B6-FA7E-C9D7-F37B-E336804F3625}"/>
              </a:ext>
            </a:extLst>
          </p:cNvPr>
          <p:cNvSpPr txBox="1"/>
          <p:nvPr/>
        </p:nvSpPr>
        <p:spPr>
          <a:xfrm>
            <a:off x="11239930" y="158699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DA9EE9-5118-FC2F-0F87-258CFEAC3080}"/>
              </a:ext>
            </a:extLst>
          </p:cNvPr>
          <p:cNvSpPr txBox="1"/>
          <p:nvPr/>
        </p:nvSpPr>
        <p:spPr>
          <a:xfrm>
            <a:off x="450108" y="20574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984A85-EB2F-5BA4-58B5-75B60E431F9E}"/>
              </a:ext>
            </a:extLst>
          </p:cNvPr>
          <p:cNvSpPr txBox="1"/>
          <p:nvPr/>
        </p:nvSpPr>
        <p:spPr>
          <a:xfrm>
            <a:off x="1669308" y="20574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相同字母的幂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8E05F8-9589-CEF4-A43C-16179E0C7DC9}"/>
                  </a:ext>
                </a:extLst>
              </p:cNvPr>
              <p:cNvSpPr txBox="1"/>
              <p:nvPr/>
            </p:nvSpPr>
            <p:spPr>
              <a:xfrm>
                <a:off x="1135908" y="3676551"/>
                <a:ext cx="1205612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, 'mathAnswerShape': 1}">
                <a:extLst>
                  <a:ext uri="{FF2B5EF4-FFF2-40B4-BE49-F238E27FC236}">
                    <a16:creationId xmlns:a16="http://schemas.microsoft.com/office/drawing/2014/main" id="{238E05F8-9589-CEF4-A43C-16179E0C7D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3676551"/>
                <a:ext cx="1205612" cy="677812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4" name="yt_shape_10944"/>
              <p:cNvSpPr txBox="1"/>
              <p:nvPr/>
            </p:nvSpPr>
            <p:spPr>
              <a:xfrm>
                <a:off x="540000" y="900000"/>
                <a:ext cx="6341608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44" name="yt_shape_10944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41608" cy="766492"/>
              </a:xfrm>
              <a:prstGeom prst="rect">
                <a:avLst/>
              </a:prstGeom>
              <a:blipFill>
                <a:blip r:embed="rId2"/>
                <a:stretch>
                  <a:fillRect l="-2981" r="-2019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46" name="yt_shape_10946"/>
              <p:cNvSpPr txBox="1"/>
              <p:nvPr/>
            </p:nvSpPr>
            <p:spPr>
              <a:xfrm>
                <a:off x="540000" y="1717280"/>
                <a:ext cx="4722447" cy="11090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46" name="yt_shape_109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7280"/>
                <a:ext cx="4722447" cy="1109022"/>
              </a:xfrm>
              <a:prstGeom prst="rect">
                <a:avLst/>
              </a:prstGeom>
              <a:blipFill>
                <a:blip r:embed="rId3"/>
                <a:stretch>
                  <a:fillRect l="-4005" r="-180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8" name="yt_shape_10948"/>
          <p:cNvSpPr txBox="1"/>
          <p:nvPr/>
        </p:nvSpPr>
        <p:spPr>
          <a:xfrm>
            <a:off x="540000" y="712265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0292ffc-2ea7-4a7d-a3ba-a59136b7c321.png&quot;}"/>
            </a:endParaRPr>
          </a:p>
        </p:txBody>
      </p:sp>
      <p:sp>
        <p:nvSpPr>
          <p:cNvPr id="10949" name="yt_shape_10949"/>
          <p:cNvSpPr txBox="1"/>
          <p:nvPr/>
        </p:nvSpPr>
        <p:spPr>
          <a:xfrm>
            <a:off x="540119" y="1225041"/>
            <a:ext cx="11111999" cy="19688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3800" b="0" i="0" u="none" spc="6600" dirty="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5250" b="0" i="0" u="none" spc="6400" dirty="0">
                <a:noFill/>
                <a:effectLst/>
                <a:latin typeface="Times New Roman" pitchFamily="52"/>
                <a:ea typeface="宋体" pitchFamily="52"/>
                <a:cs typeface="宋体" pitchFamily="52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3800" b="0" i="0" u="none" spc="6600" dirty="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5100" b="0" i="0" u="none" spc="6800" dirty="0">
                <a:noFill/>
                <a:effectLst/>
                <a:latin typeface="Times New Roman" pitchFamily="51"/>
                <a:ea typeface="宋体" pitchFamily="51"/>
                <a:cs typeface="宋体" pitchFamily="51"/>
                <a:sym typeface="Finished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50" name="yt_shape_10950"/>
              <p:cNvSpPr txBox="1"/>
              <p:nvPr/>
            </p:nvSpPr>
            <p:spPr>
              <a:xfrm>
                <a:off x="540119" y="3244638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50" name="yt_shape_10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44638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10905">
            <a:extLst>
              <a:ext uri="{FF2B5EF4-FFF2-40B4-BE49-F238E27FC236}">
                <a16:creationId xmlns:a16="http://schemas.microsoft.com/office/drawing/2014/main" id="{6AF962FE-6BC0-AEF6-4221-F864F33F0A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36846"/>
            <a:ext cx="4089464" cy="646417"/>
          </a:xfrm>
          <a:prstGeom prst="rect">
            <a:avLst/>
          </a:prstGeom>
        </p:spPr>
      </p:pic>
      <p:pic>
        <p:nvPicPr>
          <p:cNvPr id="5" name="yt_shape_1685210710960">
            <a:extLst>
              <a:ext uri="{FF2B5EF4-FFF2-40B4-BE49-F238E27FC236}">
                <a16:creationId xmlns:a16="http://schemas.microsoft.com/office/drawing/2014/main" id="{581F1B05-48D7-B77A-B29E-158318046D3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19" y="1436444"/>
            <a:ext cx="711264" cy="617324"/>
          </a:xfrm>
          <a:prstGeom prst="rect">
            <a:avLst/>
          </a:prstGeom>
        </p:spPr>
      </p:pic>
      <p:pic>
        <p:nvPicPr>
          <p:cNvPr id="7" name="yt_shape_1685210710984">
            <a:extLst>
              <a:ext uri="{FF2B5EF4-FFF2-40B4-BE49-F238E27FC236}">
                <a16:creationId xmlns:a16="http://schemas.microsoft.com/office/drawing/2014/main" id="{904E0AFF-6BAA-93E1-4510-DC521F6D92F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577" y="1289368"/>
            <a:ext cx="685863" cy="911476"/>
          </a:xfrm>
          <a:prstGeom prst="rect">
            <a:avLst/>
          </a:prstGeom>
        </p:spPr>
      </p:pic>
      <p:pic>
        <p:nvPicPr>
          <p:cNvPr id="9" name="yt_shape_1685210711032">
            <a:extLst>
              <a:ext uri="{FF2B5EF4-FFF2-40B4-BE49-F238E27FC236}">
                <a16:creationId xmlns:a16="http://schemas.microsoft.com/office/drawing/2014/main" id="{272F1A9F-CE35-A754-5CF0-3B552F00CF0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19" y="2651712"/>
            <a:ext cx="711264" cy="617324"/>
          </a:xfrm>
          <a:prstGeom prst="rect">
            <a:avLst/>
          </a:prstGeom>
        </p:spPr>
      </p:pic>
      <p:pic>
        <p:nvPicPr>
          <p:cNvPr id="11" name="yt_shape_1685210711044">
            <a:extLst>
              <a:ext uri="{FF2B5EF4-FFF2-40B4-BE49-F238E27FC236}">
                <a16:creationId xmlns:a16="http://schemas.microsoft.com/office/drawing/2014/main" id="{58DA1140-A3B5-A227-2FE3-C31A7831B85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819" y="2521510"/>
            <a:ext cx="736664" cy="87772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278633-557C-2227-3732-5D9A9EC1165A}"/>
              </a:ext>
            </a:extLst>
          </p:cNvPr>
          <p:cNvSpPr txBox="1"/>
          <p:nvPr/>
        </p:nvSpPr>
        <p:spPr>
          <a:xfrm>
            <a:off x="4223792" y="2621319"/>
            <a:ext cx="1670748" cy="10032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0952">
                <a:extLst>
                  <a:ext uri="{FF2B5EF4-FFF2-40B4-BE49-F238E27FC236}">
                    <a16:creationId xmlns:a16="http://schemas.microsoft.com/office/drawing/2014/main" id="{C2FF59EF-A446-4718-AA37-3B5DF00CB4A1}"/>
                  </a:ext>
                </a:extLst>
              </p:cNvPr>
              <p:cNvSpPr txBox="1"/>
              <p:nvPr/>
            </p:nvSpPr>
            <p:spPr>
              <a:xfrm>
                <a:off x="540000" y="4890857"/>
                <a:ext cx="5860579" cy="156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代入方程组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4" name="yt_shape_10952">
                <a:extLst>
                  <a:ext uri="{FF2B5EF4-FFF2-40B4-BE49-F238E27FC236}">
                    <a16:creationId xmlns:a16="http://schemas.microsoft.com/office/drawing/2014/main" id="{C2FF59EF-A446-4718-AA37-3B5DF00CB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0857"/>
                <a:ext cx="5860579" cy="1562479"/>
              </a:xfrm>
              <a:prstGeom prst="rect">
                <a:avLst/>
              </a:prstGeom>
              <a:blipFill>
                <a:blip r:embed="rId8"/>
                <a:stretch>
                  <a:fillRect l="-3226" t="-7004" r="-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0954">
                <a:extLst>
                  <a:ext uri="{FF2B5EF4-FFF2-40B4-BE49-F238E27FC236}">
                    <a16:creationId xmlns:a16="http://schemas.microsoft.com/office/drawing/2014/main" id="{D9D7F582-CDE3-4957-BFB6-503D6068BD59}"/>
                  </a:ext>
                </a:extLst>
              </p:cNvPr>
              <p:cNvSpPr txBox="1"/>
              <p:nvPr/>
            </p:nvSpPr>
            <p:spPr>
              <a:xfrm>
                <a:off x="5617651" y="5629521"/>
                <a:ext cx="1802801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5" name="yt_shape_10954">
                <a:extLst>
                  <a:ext uri="{FF2B5EF4-FFF2-40B4-BE49-F238E27FC236}">
                    <a16:creationId xmlns:a16="http://schemas.microsoft.com/office/drawing/2014/main" id="{D9D7F582-CDE3-4957-BFB6-503D6068B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651" y="5629521"/>
                <a:ext cx="1802801" cy="823815"/>
              </a:xfrm>
              <a:prstGeom prst="rect">
                <a:avLst/>
              </a:prstGeom>
              <a:blipFill>
                <a:blip r:embed="rId9"/>
                <a:stretch>
                  <a:fillRect l="-10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f90e298e-efc7-4727-b29d-3058e39752c8.png&quot;}"/>
            </a:endParaRPr>
          </a:p>
        </p:txBody>
      </p:sp>
      <p:sp>
        <p:nvSpPr>
          <p:cNvPr id="10957" name="yt_shape_10957"/>
          <p:cNvSpPr txBox="1"/>
          <p:nvPr/>
        </p:nvSpPr>
        <p:spPr>
          <a:xfrm>
            <a:off x="540000" y="136500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单项式乘以单项式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分为系数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相同字母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只在一个单项式中出现的字母三部分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根据法则计算时要注意避免遗漏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有积的乘方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幂的乘方时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要先算乘方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再算乘法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711093">
            <a:extLst>
              <a:ext uri="{FF2B5EF4-FFF2-40B4-BE49-F238E27FC236}">
                <a16:creationId xmlns:a16="http://schemas.microsoft.com/office/drawing/2014/main" id="{8C6AB4B5-259F-195D-501A-C5421F7055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96" y="900000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yt_shape_10883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b4838ba-874c-4003-acc8-c09d06277747.png&quot;}"/>
            </a:endParaRPr>
          </a:p>
        </p:txBody>
      </p:sp>
      <p:sp>
        <p:nvSpPr>
          <p:cNvPr id="10884" name="yt_shape_10884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单项式与单项式相乘</a:t>
            </a:r>
          </a:p>
        </p:txBody>
      </p:sp>
      <p:sp>
        <p:nvSpPr>
          <p:cNvPr id="10885" name="yt_shape_10885"/>
          <p:cNvSpPr txBox="1"/>
          <p:nvPr/>
        </p:nvSpPr>
        <p:spPr>
          <a:xfrm>
            <a:off x="540000" y="2161766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86" name="yt_table_1088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59537"/>
              </p:ext>
            </p:extLst>
          </p:nvPr>
        </p:nvGraphicFramePr>
        <p:xfrm>
          <a:off x="540000" y="2793433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sp>
        <p:nvSpPr>
          <p:cNvPr id="10888" name="yt_shape_10888"/>
          <p:cNvSpPr txBox="1"/>
          <p:nvPr/>
        </p:nvSpPr>
        <p:spPr>
          <a:xfrm>
            <a:off x="540000" y="3268498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89" name="yt_table_1088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698838"/>
              </p:ext>
            </p:extLst>
          </p:nvPr>
        </p:nvGraphicFramePr>
        <p:xfrm>
          <a:off x="540000" y="3900165"/>
          <a:ext cx="4894263" cy="1697484"/>
        </p:xfrm>
        <a:graphic>
          <a:graphicData uri="http://schemas.openxmlformats.org/drawingml/2006/table">
            <a:tbl>
              <a:tblPr/>
              <a:tblGrid>
                <a:gridCol w="48942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3" name="yt_shape_1685210710713">
            <a:extLst>
              <a:ext uri="{FF2B5EF4-FFF2-40B4-BE49-F238E27FC236}">
                <a16:creationId xmlns:a16="http://schemas.microsoft.com/office/drawing/2014/main" id="{4684CC1A-8519-FCDA-0987-19B7DB111D9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710729">
            <a:extLst>
              <a:ext uri="{FF2B5EF4-FFF2-40B4-BE49-F238E27FC236}">
                <a16:creationId xmlns:a16="http://schemas.microsoft.com/office/drawing/2014/main" id="{1B31F3BD-76F4-608B-0338-BE0EDB39F87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4F5FCD-A5BF-FDEF-4955-09DDCC74A325}"/>
              </a:ext>
            </a:extLst>
          </p:cNvPr>
          <p:cNvSpPr txBox="1"/>
          <p:nvPr/>
        </p:nvSpPr>
        <p:spPr>
          <a:xfrm>
            <a:off x="43107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2F32D4-F637-782F-B97D-B96A09E40228}"/>
              </a:ext>
            </a:extLst>
          </p:cNvPr>
          <p:cNvSpPr txBox="1"/>
          <p:nvPr/>
        </p:nvSpPr>
        <p:spPr>
          <a:xfrm>
            <a:off x="3802789" y="32216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1" name="yt_shape_10891"/>
          <p:cNvSpPr txBox="1"/>
          <p:nvPr/>
        </p:nvSpPr>
        <p:spPr>
          <a:xfrm>
            <a:off x="540000" y="900000"/>
            <a:ext cx="65835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92" name="yt_table_1089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622878"/>
              </p:ext>
            </p:extLst>
          </p:nvPr>
        </p:nvGraphicFramePr>
        <p:xfrm>
          <a:off x="540000" y="1531667"/>
          <a:ext cx="5115243" cy="848742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583349-C5D9-6714-2182-76D60AFD4C3D}"/>
              </a:ext>
            </a:extLst>
          </p:cNvPr>
          <p:cNvSpPr txBox="1"/>
          <p:nvPr/>
        </p:nvSpPr>
        <p:spPr>
          <a:xfrm>
            <a:off x="6139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4" name="yt_shape_10894"/>
          <p:cNvSpPr txBox="1"/>
          <p:nvPr/>
        </p:nvSpPr>
        <p:spPr>
          <a:xfrm>
            <a:off x="540000" y="90000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5" name="yt_shape_10895"/>
              <p:cNvSpPr txBox="1"/>
              <p:nvPr/>
            </p:nvSpPr>
            <p:spPr>
              <a:xfrm>
                <a:off x="540000" y="1379303"/>
                <a:ext cx="3371564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𝑎𝑏𝑐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95" name="yt_shape_10895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371564" cy="766492"/>
              </a:xfrm>
              <a:prstGeom prst="rect">
                <a:avLst/>
              </a:prstGeom>
              <a:blipFill>
                <a:blip r:embed="rId2"/>
                <a:stretch>
                  <a:fillRect l="-5606" r="-4521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97" name="yt_shape_10897"/>
              <p:cNvSpPr txBox="1"/>
              <p:nvPr/>
            </p:nvSpPr>
            <p:spPr>
              <a:xfrm>
                <a:off x="540000" y="2196583"/>
                <a:ext cx="3600345" cy="1317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97" name="yt_shape_108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6583"/>
                <a:ext cx="3600345" cy="1317861"/>
              </a:xfrm>
              <a:prstGeom prst="rect">
                <a:avLst/>
              </a:prstGeom>
              <a:blipFill>
                <a:blip r:embed="rId3"/>
                <a:stretch>
                  <a:fillRect l="-5254" r="-2712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99" name="yt_shape_10899"/>
              <p:cNvSpPr txBox="1"/>
              <p:nvPr/>
            </p:nvSpPr>
            <p:spPr>
              <a:xfrm>
                <a:off x="5889928" y="1482051"/>
                <a:ext cx="3682547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899" name="yt_shape_10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928" y="1482051"/>
                <a:ext cx="3682547" cy="677108"/>
              </a:xfrm>
              <a:prstGeom prst="rect">
                <a:avLst/>
              </a:prstGeom>
              <a:blipFill>
                <a:blip r:embed="rId4"/>
                <a:stretch>
                  <a:fillRect l="-4967" r="-4139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01" name="yt_shape_10901"/>
              <p:cNvSpPr txBox="1"/>
              <p:nvPr/>
            </p:nvSpPr>
            <p:spPr>
              <a:xfrm>
                <a:off x="5889928" y="2209947"/>
                <a:ext cx="5030608" cy="11470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01" name="yt_shape_10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928" y="2209947"/>
                <a:ext cx="5030608" cy="1147045"/>
              </a:xfrm>
              <a:prstGeom prst="rect">
                <a:avLst/>
              </a:prstGeom>
              <a:blipFill>
                <a:blip r:embed="rId5"/>
                <a:stretch>
                  <a:fillRect l="-3636" r="-1576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903">
            <a:extLst>
              <a:ext uri="{FF2B5EF4-FFF2-40B4-BE49-F238E27FC236}">
                <a16:creationId xmlns:a16="http://schemas.microsoft.com/office/drawing/2014/main" id="{CDEF2578-01FF-4AB3-ADAC-3663EC9F5667}"/>
              </a:ext>
            </a:extLst>
          </p:cNvPr>
          <p:cNvSpPr txBox="1"/>
          <p:nvPr/>
        </p:nvSpPr>
        <p:spPr>
          <a:xfrm>
            <a:off x="540000" y="3953997"/>
            <a:ext cx="55239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0904">
            <a:extLst>
              <a:ext uri="{FF2B5EF4-FFF2-40B4-BE49-F238E27FC236}">
                <a16:creationId xmlns:a16="http://schemas.microsoft.com/office/drawing/2014/main" id="{3DD92EFF-5F99-4EB1-8F0E-A486FDFBF67B}"/>
              </a:ext>
            </a:extLst>
          </p:cNvPr>
          <p:cNvSpPr txBox="1"/>
          <p:nvPr/>
        </p:nvSpPr>
        <p:spPr>
          <a:xfrm>
            <a:off x="540000" y="4433300"/>
            <a:ext cx="36772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97" grpId="0" build="allAtOnce"/>
      <p:bldP spid="10901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" name="yt_shape_10905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单项式与单项式相乘的应用</a:t>
            </a:r>
          </a:p>
        </p:txBody>
      </p:sp>
      <p:sp>
        <p:nvSpPr>
          <p:cNvPr id="10906" name="yt_shape_1090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一个直角三角形工件的两条直角边长分别为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07" name="yt_table_1090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741603"/>
              </p:ext>
            </p:extLst>
          </p:nvPr>
        </p:nvGraphicFramePr>
        <p:xfrm>
          <a:off x="540000" y="2511364"/>
          <a:ext cx="4388168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660525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sp>
        <p:nvSpPr>
          <p:cNvPr id="10909" name="yt_shape_10909"/>
          <p:cNvSpPr txBox="1"/>
          <p:nvPr/>
        </p:nvSpPr>
        <p:spPr>
          <a:xfrm>
            <a:off x="540000" y="3410706"/>
            <a:ext cx="51039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910" name="yt_image_1091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748" y="4042373"/>
            <a:ext cx="173050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710770">
            <a:extLst>
              <a:ext uri="{FF2B5EF4-FFF2-40B4-BE49-F238E27FC236}">
                <a16:creationId xmlns:a16="http://schemas.microsoft.com/office/drawing/2014/main" id="{C8186D16-C033-A854-06EF-313C12F56FA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B95BCC-1B47-F9B9-39A6-9243C70CD60A}"/>
              </a:ext>
            </a:extLst>
          </p:cNvPr>
          <p:cNvSpPr txBox="1"/>
          <p:nvPr/>
        </p:nvSpPr>
        <p:spPr>
          <a:xfrm>
            <a:off x="2888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FC95F0-5566-6AAC-AC0E-56CE693FC68C}"/>
              </a:ext>
            </a:extLst>
          </p:cNvPr>
          <p:cNvSpPr txBox="1"/>
          <p:nvPr/>
        </p:nvSpPr>
        <p:spPr>
          <a:xfrm>
            <a:off x="4412389" y="3363900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12" name="yt_shape_10912"/>
              <p:cNvSpPr txBox="1"/>
              <p:nvPr/>
            </p:nvSpPr>
            <p:spPr>
              <a:xfrm>
                <a:off x="540000" y="836712"/>
                <a:ext cx="7806624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12" name="yt_shape_109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7806624" cy="641971"/>
              </a:xfrm>
              <a:prstGeom prst="rect">
                <a:avLst/>
              </a:prstGeom>
              <a:blipFill>
                <a:blip r:embed="rId2"/>
                <a:stretch>
                  <a:fillRect l="-2422" r="-140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14" name="yt_shape_10914"/>
              <p:cNvSpPr txBox="1"/>
              <p:nvPr/>
            </p:nvSpPr>
            <p:spPr>
              <a:xfrm>
                <a:off x="540000" y="1529471"/>
                <a:ext cx="3813544" cy="4436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8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sup>
                    </m:sSup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14" name="yt_shape_109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29471"/>
                <a:ext cx="3813544" cy="4436086"/>
              </a:xfrm>
              <a:prstGeom prst="rect">
                <a:avLst/>
              </a:prstGeom>
              <a:blipFill>
                <a:blip r:embed="rId3"/>
                <a:stretch>
                  <a:fillRect l="-4960" r="-2400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6" name="yt_shape_10916"/>
          <p:cNvSpPr txBox="1"/>
          <p:nvPr/>
        </p:nvSpPr>
        <p:spPr>
          <a:xfrm>
            <a:off x="540000" y="900000"/>
            <a:ext cx="50270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漏乘指数是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的项而出错</a:t>
            </a:r>
          </a:p>
        </p:txBody>
      </p:sp>
      <p:sp>
        <p:nvSpPr>
          <p:cNvPr id="10917" name="yt_shape_10917"/>
          <p:cNvSpPr txBox="1"/>
          <p:nvPr/>
        </p:nvSpPr>
        <p:spPr>
          <a:xfrm>
            <a:off x="540000" y="1399565"/>
            <a:ext cx="5187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18" name="yt_shape_10918"/>
          <p:cNvSpPr txBox="1"/>
          <p:nvPr/>
        </p:nvSpPr>
        <p:spPr>
          <a:xfrm>
            <a:off x="540000" y="1878868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混淆幂的运算法则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弄错运算顺序而出错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9" name="yt_shape_10919"/>
              <p:cNvSpPr txBox="1"/>
              <p:nvPr/>
            </p:nvSpPr>
            <p:spPr>
              <a:xfrm>
                <a:off x="540000" y="2378433"/>
                <a:ext cx="610263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9" name="yt_shape_1091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8433"/>
                <a:ext cx="6102633" cy="638893"/>
              </a:xfrm>
              <a:prstGeom prst="rect">
                <a:avLst/>
              </a:prstGeom>
              <a:blipFill>
                <a:blip r:embed="rId2"/>
                <a:stretch>
                  <a:fillRect l="-3097" r="-79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10801">
            <a:extLst>
              <a:ext uri="{FF2B5EF4-FFF2-40B4-BE49-F238E27FC236}">
                <a16:creationId xmlns:a16="http://schemas.microsoft.com/office/drawing/2014/main" id="{C0090381-2362-B0C8-32E0-81C2FB4962C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pic>
        <p:nvPicPr>
          <p:cNvPr id="5" name="yt_shape_1685210710828">
            <a:extLst>
              <a:ext uri="{FF2B5EF4-FFF2-40B4-BE49-F238E27FC236}">
                <a16:creationId xmlns:a16="http://schemas.microsoft.com/office/drawing/2014/main" id="{C7B8B68B-FFE0-7891-2A0B-EF25C4101AC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91949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4148A2-68C0-C030-5F4A-9DC8E8304CDC}"/>
              </a:ext>
            </a:extLst>
          </p:cNvPr>
          <p:cNvSpPr txBox="1"/>
          <p:nvPr/>
        </p:nvSpPr>
        <p:spPr>
          <a:xfrm>
            <a:off x="4309202" y="1312820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CA9083-9190-1E85-51D1-7C9F7822D0F5}"/>
              </a:ext>
            </a:extLst>
          </p:cNvPr>
          <p:cNvSpPr txBox="1"/>
          <p:nvPr/>
        </p:nvSpPr>
        <p:spPr>
          <a:xfrm>
            <a:off x="5029927" y="2291688"/>
            <a:ext cx="1415161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bc0ceb7-7ea1-4e14-9d2f-038fb2e7e66a.png&quot;}"/>
            </a:endParaRPr>
          </a:p>
        </p:txBody>
      </p:sp>
      <p:sp>
        <p:nvSpPr>
          <p:cNvPr id="10922" name="yt_shape_10922"/>
          <p:cNvSpPr txBox="1"/>
          <p:nvPr/>
        </p:nvSpPr>
        <p:spPr>
          <a:xfrm>
            <a:off x="540000" y="1653160"/>
            <a:ext cx="8651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括号内应填上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23" name="yt_table_1092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688454"/>
              </p:ext>
            </p:extLst>
          </p:nvPr>
        </p:nvGraphicFramePr>
        <p:xfrm>
          <a:off x="540000" y="2284827"/>
          <a:ext cx="6174423" cy="848742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0925" name="yt_shape_10925"/>
          <p:cNvSpPr txBox="1"/>
          <p:nvPr/>
        </p:nvSpPr>
        <p:spPr>
          <a:xfrm>
            <a:off x="540119" y="3184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26" name="yt_table_1092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45036"/>
              </p:ext>
            </p:extLst>
          </p:nvPr>
        </p:nvGraphicFramePr>
        <p:xfrm>
          <a:off x="540000" y="4295968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28" name="yt_shape_10928"/>
              <p:cNvSpPr txBox="1"/>
              <p:nvPr/>
            </p:nvSpPr>
            <p:spPr>
              <a:xfrm>
                <a:off x="540000" y="4771033"/>
                <a:ext cx="6622710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28" name="yt_shape_1092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1033"/>
                <a:ext cx="6622710" cy="430182"/>
              </a:xfrm>
              <a:prstGeom prst="rect">
                <a:avLst/>
              </a:prstGeom>
              <a:blipFill>
                <a:blip r:embed="rId2"/>
                <a:stretch>
                  <a:fillRect l="-2855" t="-10000" r="-645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40000" y="5287398"/>
                <a:ext cx="892712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30" name="yt_shape_1093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87398"/>
                <a:ext cx="8927124" cy="641201"/>
              </a:xfrm>
              <a:prstGeom prst="rect">
                <a:avLst/>
              </a:prstGeom>
              <a:blipFill>
                <a:blip r:embed="rId3"/>
                <a:stretch>
                  <a:fillRect l="-2117" r="-27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710862">
            <a:extLst>
              <a:ext uri="{FF2B5EF4-FFF2-40B4-BE49-F238E27FC236}">
                <a16:creationId xmlns:a16="http://schemas.microsoft.com/office/drawing/2014/main" id="{EC41AA85-E4A6-58B7-DACD-759F7B225F5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65D871-0391-67E9-BBD2-25C46D58E9E5}"/>
              </a:ext>
            </a:extLst>
          </p:cNvPr>
          <p:cNvSpPr txBox="1"/>
          <p:nvPr/>
        </p:nvSpPr>
        <p:spPr>
          <a:xfrm>
            <a:off x="8204926" y="16063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2FA07A-03D6-BC4E-0EB6-4D09C3F5A18B}"/>
              </a:ext>
            </a:extLst>
          </p:cNvPr>
          <p:cNvSpPr txBox="1"/>
          <p:nvPr/>
        </p:nvSpPr>
        <p:spPr>
          <a:xfrm>
            <a:off x="1059708" y="36128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FD914B-3DD0-2CAD-EB24-D29F48882FEE}"/>
                  </a:ext>
                </a:extLst>
              </p:cNvPr>
              <p:cNvSpPr txBox="1"/>
              <p:nvPr/>
            </p:nvSpPr>
            <p:spPr>
              <a:xfrm>
                <a:off x="6106823" y="4724227"/>
                <a:ext cx="8533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8, 'hasSerialNum': 1, 'mathAnswerShape': 1}">
                <a:extLst>
                  <a:ext uri="{FF2B5EF4-FFF2-40B4-BE49-F238E27FC236}">
                    <a16:creationId xmlns:a16="http://schemas.microsoft.com/office/drawing/2014/main" id="{0EFD914B-3DD0-2CAD-EB24-D29F48882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6823" y="4724227"/>
                <a:ext cx="853314" cy="51963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5CEB753-E026-0085-7E27-D4DF05C5E4CC}"/>
              </a:ext>
            </a:extLst>
          </p:cNvPr>
          <p:cNvCxnSpPr/>
          <p:nvPr/>
        </p:nvCxnSpPr>
        <p:spPr>
          <a:xfrm>
            <a:off x="5815834" y="5216105"/>
            <a:ext cx="1054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77A6F921-E16B-0748-D1EF-CBA74F047CB0}"/>
              </a:ext>
            </a:extLst>
          </p:cNvPr>
          <p:cNvSpPr txBox="1"/>
          <p:nvPr/>
        </p:nvSpPr>
        <p:spPr>
          <a:xfrm>
            <a:off x="6623776" y="5240593"/>
            <a:ext cx="637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33" name="yt_shape_10933"/>
              <p:cNvSpPr txBox="1"/>
              <p:nvPr/>
            </p:nvSpPr>
            <p:spPr>
              <a:xfrm>
                <a:off x="540000" y="1131664"/>
                <a:ext cx="4019562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33" name="yt_shape_10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1664"/>
                <a:ext cx="4019562" cy="677108"/>
              </a:xfrm>
              <a:prstGeom prst="rect">
                <a:avLst/>
              </a:prstGeom>
              <a:blipFill>
                <a:blip r:embed="rId3"/>
                <a:stretch>
                  <a:fillRect l="-4704" r="-3642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35" name="yt_shape_10935"/>
              <p:cNvSpPr txBox="1"/>
              <p:nvPr/>
            </p:nvSpPr>
            <p:spPr>
              <a:xfrm>
                <a:off x="540000" y="1859560"/>
                <a:ext cx="6824369" cy="1357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）·（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35" name="yt_shape_109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560"/>
                <a:ext cx="6824369" cy="1357423"/>
              </a:xfrm>
              <a:prstGeom prst="rect">
                <a:avLst/>
              </a:prstGeom>
              <a:blipFill>
                <a:blip r:embed="rId4"/>
                <a:stretch>
                  <a:fillRect l="-2770" r="-1698" b="-6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37" name="yt_shape_10937"/>
              <p:cNvSpPr txBox="1"/>
              <p:nvPr/>
            </p:nvSpPr>
            <p:spPr>
              <a:xfrm>
                <a:off x="540000" y="3267771"/>
                <a:ext cx="570188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37" name="yt_shape_10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7771"/>
                <a:ext cx="5701882" cy="641201"/>
              </a:xfrm>
              <a:prstGeom prst="rect">
                <a:avLst/>
              </a:prstGeom>
              <a:blipFill>
                <a:blip r:embed="rId5"/>
                <a:stretch>
                  <a:fillRect l="-3316" r="-235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9" name="yt_shape_10939"/>
          <p:cNvSpPr txBox="1"/>
          <p:nvPr/>
        </p:nvSpPr>
        <p:spPr>
          <a:xfrm>
            <a:off x="540000" y="3959760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40" name="yt_shape_10940"/>
              <p:cNvSpPr txBox="1"/>
              <p:nvPr/>
            </p:nvSpPr>
            <p:spPr>
              <a:xfrm>
                <a:off x="540000" y="4439063"/>
                <a:ext cx="5067926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𝑥𝑦𝑧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40" name="yt_shape_109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9063"/>
                <a:ext cx="5067926" cy="677108"/>
              </a:xfrm>
              <a:prstGeom prst="rect">
                <a:avLst/>
              </a:prstGeom>
              <a:blipFill>
                <a:blip r:embed="rId6"/>
                <a:stretch>
                  <a:fillRect l="-3730" r="-2647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42" name="yt_shape_10942"/>
              <p:cNvSpPr txBox="1"/>
              <p:nvPr/>
            </p:nvSpPr>
            <p:spPr>
              <a:xfrm>
                <a:off x="540000" y="5166959"/>
                <a:ext cx="4606261" cy="13583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𝑥𝑦𝑧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xz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42" name="yt_shape_10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6959"/>
                <a:ext cx="4606261" cy="1358385"/>
              </a:xfrm>
              <a:prstGeom prst="rect">
                <a:avLst/>
              </a:prstGeom>
              <a:blipFill>
                <a:blip r:embed="rId7"/>
                <a:stretch>
                  <a:fillRect l="-4106" r="-1722" b="-7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932">
            <a:extLst>
              <a:ext uri="{FF2B5EF4-FFF2-40B4-BE49-F238E27FC236}">
                <a16:creationId xmlns:a16="http://schemas.microsoft.com/office/drawing/2014/main" id="{D8DF4867-5326-4009-AE7E-07057B208325}"/>
              </a:ext>
            </a:extLst>
          </p:cNvPr>
          <p:cNvSpPr txBox="1"/>
          <p:nvPr/>
        </p:nvSpPr>
        <p:spPr>
          <a:xfrm>
            <a:off x="540000" y="795984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5" grpId="0" build="allAtOnce"/>
      <p:bldP spid="10939" grpId="0" build="allAtOnce"/>
      <p:bldP spid="1094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910</Words>
  <Application>Microsoft Office PowerPoint</Application>
  <PresentationFormat>宽屏</PresentationFormat>
  <Paragraphs>101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2023-05-05T05:33:00Z</dcterms:created>
  <dcterms:modified xsi:type="dcterms:W3CDTF">2023-05-28T14:44:05Z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