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69" r:id="rId4"/>
    <p:sldId id="370" r:id="rId5"/>
    <p:sldId id="372" r:id="rId6"/>
    <p:sldId id="373" r:id="rId7"/>
    <p:sldId id="375" r:id="rId8"/>
    <p:sldId id="376" r:id="rId9"/>
    <p:sldId id="377" r:id="rId10"/>
    <p:sldId id="378" r:id="rId11"/>
    <p:sldId id="379" r:id="rId12"/>
    <p:sldId id="380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5" name="yt_shape_12975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20b3758e-7501-4e80-917c-3afbeea77f7a.png&quot;}"/>
            </a:endParaRPr>
          </a:p>
        </p:txBody>
      </p:sp>
      <p:sp>
        <p:nvSpPr>
          <p:cNvPr id="12976" name="yt_shape_12976"/>
          <p:cNvSpPr txBox="1"/>
          <p:nvPr/>
        </p:nvSpPr>
        <p:spPr>
          <a:xfrm>
            <a:off x="540000" y="1677544"/>
            <a:ext cx="97719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点和直线的位置关系有两种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点在直线上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点在直线外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977" name="yt_shape_12977"/>
          <p:cNvSpPr txBox="1"/>
          <p:nvPr/>
        </p:nvSpPr>
        <p:spPr>
          <a:xfrm>
            <a:off x="540119" y="215684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经过已知直线上一点作这条直线的垂线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实质上是作一个平角的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角平分线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并反向延长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经过已知直线外一点作这条直线的垂线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实质是相当于作一个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等腰三角形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的角平分线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1060110">
            <a:extLst>
              <a:ext uri="{FF2B5EF4-FFF2-40B4-BE49-F238E27FC236}">
                <a16:creationId xmlns:a16="http://schemas.microsoft.com/office/drawing/2014/main" id="{6B10E220-A89A-DE70-0C6B-1A3BB472F19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795"/>
            <a:ext cx="4089464" cy="64598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77EE775-1E2E-D5DF-2203-0A2AB5190270}"/>
              </a:ext>
            </a:extLst>
          </p:cNvPr>
          <p:cNvSpPr txBox="1"/>
          <p:nvPr/>
        </p:nvSpPr>
        <p:spPr>
          <a:xfrm>
            <a:off x="5326789" y="1606354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点在直线上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102F6C-010E-C843-DC42-F33E57F78658}"/>
              </a:ext>
            </a:extLst>
          </p:cNvPr>
          <p:cNvSpPr txBox="1"/>
          <p:nvPr/>
        </p:nvSpPr>
        <p:spPr>
          <a:xfrm>
            <a:off x="8069989" y="1606354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点在直线外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94A6B6B-E34E-F4D5-D44A-DC88F0AF4038}"/>
              </a:ext>
            </a:extLst>
          </p:cNvPr>
          <p:cNvSpPr txBox="1"/>
          <p:nvPr/>
        </p:nvSpPr>
        <p:spPr>
          <a:xfrm>
            <a:off x="10008538" y="2085657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角平分线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CE1F844-D63B-8E4F-522D-B075B7191073}"/>
              </a:ext>
            </a:extLst>
          </p:cNvPr>
          <p:cNvSpPr txBox="1"/>
          <p:nvPr/>
        </p:nvSpPr>
        <p:spPr>
          <a:xfrm>
            <a:off x="11118107" y="2561145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515FBA9-3AA0-C5AF-EC4B-5167B26E44CC}"/>
              </a:ext>
            </a:extLst>
          </p:cNvPr>
          <p:cNvSpPr txBox="1"/>
          <p:nvPr/>
        </p:nvSpPr>
        <p:spPr>
          <a:xfrm>
            <a:off x="450108" y="3036633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腰三角形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9" name="yt_shape_13029"/>
          <p:cNvSpPr txBox="1"/>
          <p:nvPr/>
        </p:nvSpPr>
        <p:spPr>
          <a:xfrm>
            <a:off x="540000" y="836712"/>
            <a:ext cx="50077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pic>
        <p:nvPicPr>
          <p:cNvPr id="13030" name="yt_image_1303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2168" y="1468379"/>
            <a:ext cx="1867662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32" name="yt_shape_13032"/>
          <p:cNvSpPr txBox="1"/>
          <p:nvPr/>
        </p:nvSpPr>
        <p:spPr>
          <a:xfrm>
            <a:off x="540000" y="2708767"/>
            <a:ext cx="58285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的平分线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3033" name="yt_shape_13033"/>
          <p:cNvSpPr txBox="1"/>
          <p:nvPr/>
        </p:nvSpPr>
        <p:spPr>
          <a:xfrm>
            <a:off x="540000" y="3188070"/>
            <a:ext cx="48554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的垂线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034" name="yt_shape_13034"/>
          <p:cNvSpPr txBox="1"/>
          <p:nvPr/>
        </p:nvSpPr>
        <p:spPr>
          <a:xfrm>
            <a:off x="540000" y="3667373"/>
            <a:ext cx="2000548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035" name="yt_image_1303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9024" y="4282561"/>
            <a:ext cx="1893951" cy="15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3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7" name="yt_shape_13037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用尺规作图作出它的三条高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保留作图痕迹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不写作法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038" name="yt_image_1303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9056" y="1995319"/>
            <a:ext cx="1373886" cy="970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40" name="yt_shape_13040"/>
          <p:cNvSpPr txBox="1"/>
          <p:nvPr/>
        </p:nvSpPr>
        <p:spPr>
          <a:xfrm>
            <a:off x="540000" y="3016300"/>
            <a:ext cx="2000548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041" name="yt_image_1304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66169" y="3631488"/>
            <a:ext cx="1859661" cy="180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0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4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3" name="yt_shape_13043"/>
          <p:cNvSpPr txBox="1"/>
          <p:nvPr/>
        </p:nvSpPr>
        <p:spPr>
          <a:xfrm>
            <a:off x="540000" y="812749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150b76c1-b757-4c48-b452-aee1805f5b44.png&quot;}"/>
            </a:endParaRPr>
          </a:p>
        </p:txBody>
      </p:sp>
      <p:sp>
        <p:nvSpPr>
          <p:cNvPr id="13044" name="yt_shape_13044"/>
          <p:cNvSpPr txBox="1"/>
          <p:nvPr/>
        </p:nvSpPr>
        <p:spPr>
          <a:xfrm>
            <a:off x="540000" y="1515121"/>
            <a:ext cx="107255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作一个直角三角形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使一条直角边为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斜边为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045" name="yt_image_1304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17803" y="1999402"/>
            <a:ext cx="2147697" cy="94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47" name="yt_shape_13047"/>
          <p:cNvSpPr txBox="1"/>
          <p:nvPr/>
        </p:nvSpPr>
        <p:spPr>
          <a:xfrm>
            <a:off x="570104" y="2030820"/>
            <a:ext cx="1384995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048" name="yt_image_1304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50465" y="2138640"/>
            <a:ext cx="2309626" cy="2090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50" name="yt_shape_13050"/>
          <p:cNvSpPr txBox="1"/>
          <p:nvPr/>
        </p:nvSpPr>
        <p:spPr>
          <a:xfrm>
            <a:off x="564158" y="3958852"/>
            <a:ext cx="923330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作法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pic>
        <p:nvPicPr>
          <p:cNvPr id="3" name="yt_shape_1685211060273">
            <a:extLst>
              <a:ext uri="{FF2B5EF4-FFF2-40B4-BE49-F238E27FC236}">
                <a16:creationId xmlns:a16="http://schemas.microsoft.com/office/drawing/2014/main" id="{2E92AB98-CE0B-E821-C185-EA8605CACE05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37330"/>
            <a:ext cx="4089464" cy="646417"/>
          </a:xfrm>
          <a:prstGeom prst="rect">
            <a:avLst/>
          </a:prstGeom>
        </p:spPr>
      </p:pic>
      <p:sp>
        <p:nvSpPr>
          <p:cNvPr id="9" name="yt_shape_13051">
            <a:extLst>
              <a:ext uri="{FF2B5EF4-FFF2-40B4-BE49-F238E27FC236}">
                <a16:creationId xmlns:a16="http://schemas.microsoft.com/office/drawing/2014/main" id="{280EBADB-C2EB-4076-8541-47D60B42EEE3}"/>
              </a:ext>
            </a:extLst>
          </p:cNvPr>
          <p:cNvSpPr txBox="1"/>
          <p:nvPr/>
        </p:nvSpPr>
        <p:spPr>
          <a:xfrm>
            <a:off x="564158" y="4442896"/>
            <a:ext cx="34368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作一条直线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" name="yt_shape_13052">
            <a:extLst>
              <a:ext uri="{FF2B5EF4-FFF2-40B4-BE49-F238E27FC236}">
                <a16:creationId xmlns:a16="http://schemas.microsoft.com/office/drawing/2014/main" id="{3CB4471B-4CA2-4127-AA6F-89AB40D49A7D}"/>
              </a:ext>
            </a:extLst>
          </p:cNvPr>
          <p:cNvSpPr txBox="1"/>
          <p:nvPr/>
        </p:nvSpPr>
        <p:spPr>
          <a:xfrm>
            <a:off x="564158" y="4922199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作直线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的垂线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" name="yt_shape_13053">
            <a:extLst>
              <a:ext uri="{FF2B5EF4-FFF2-40B4-BE49-F238E27FC236}">
                <a16:creationId xmlns:a16="http://schemas.microsoft.com/office/drawing/2014/main" id="{E2FF0C4D-C445-41EA-BDCE-E55199D77811}"/>
              </a:ext>
            </a:extLst>
          </p:cNvPr>
          <p:cNvSpPr txBox="1"/>
          <p:nvPr/>
        </p:nvSpPr>
        <p:spPr>
          <a:xfrm>
            <a:off x="564158" y="5401502"/>
            <a:ext cx="30937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上截取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2" name="yt_shape_13054">
            <a:extLst>
              <a:ext uri="{FF2B5EF4-FFF2-40B4-BE49-F238E27FC236}">
                <a16:creationId xmlns:a16="http://schemas.microsoft.com/office/drawing/2014/main" id="{85B3302B-0DC9-4CA3-B77B-24E50C7A79A7}"/>
              </a:ext>
            </a:extLst>
          </p:cNvPr>
          <p:cNvSpPr txBox="1"/>
          <p:nvPr/>
        </p:nvSpPr>
        <p:spPr>
          <a:xfrm>
            <a:off x="564158" y="5880805"/>
            <a:ext cx="84269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以点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为圆心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为半径画弧交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0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47" grpId="0" build="allAtOnce"/>
      <p:bldP spid="13050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8" name="yt_shape_12978"/>
          <p:cNvSpPr txBox="1"/>
          <p:nvPr/>
        </p:nvSpPr>
        <p:spPr>
          <a:xfrm>
            <a:off x="540000" y="900000"/>
            <a:ext cx="428322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4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4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f09f0c0e-e0e9-40a0-8500-5a982e0274f9.png&quot;}"/>
            </a:endParaRPr>
          </a:p>
        </p:txBody>
      </p:sp>
      <p:sp>
        <p:nvSpPr>
          <p:cNvPr id="12979" name="yt_shape_12979"/>
          <p:cNvSpPr txBox="1"/>
          <p:nvPr/>
        </p:nvSpPr>
        <p:spPr>
          <a:xfrm>
            <a:off x="540000" y="1662201"/>
            <a:ext cx="67197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经过已知直线上一点作该直线的垂线</a:t>
            </a:r>
          </a:p>
        </p:txBody>
      </p:sp>
      <p:sp>
        <p:nvSpPr>
          <p:cNvPr id="12980" name="yt_shape_12980"/>
          <p:cNvSpPr txBox="1"/>
          <p:nvPr/>
        </p:nvSpPr>
        <p:spPr>
          <a:xfrm>
            <a:off x="540000" y="2161766"/>
            <a:ext cx="88405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经过已知直线上一点作该直线的垂线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其理论依据是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2981" name="yt_shape_12981"/>
          <p:cNvSpPr txBox="1"/>
          <p:nvPr/>
        </p:nvSpPr>
        <p:spPr>
          <a:xfrm>
            <a:off x="540000" y="2641069"/>
            <a:ext cx="34192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1962331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982" name="yt_shape_12982"/>
          <p:cNvSpPr txBox="1"/>
          <p:nvPr/>
        </p:nvSpPr>
        <p:spPr>
          <a:xfrm>
            <a:off x="540000" y="3120372"/>
            <a:ext cx="33342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1962331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1060135">
            <a:extLst>
              <a:ext uri="{FF2B5EF4-FFF2-40B4-BE49-F238E27FC236}">
                <a16:creationId xmlns:a16="http://schemas.microsoft.com/office/drawing/2014/main" id="{B7553846-DC34-EE05-5BE1-8F1F2975DA3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840"/>
            <a:ext cx="4114864" cy="652852"/>
          </a:xfrm>
          <a:prstGeom prst="rect">
            <a:avLst/>
          </a:prstGeom>
        </p:spPr>
      </p:pic>
      <p:pic>
        <p:nvPicPr>
          <p:cNvPr id="5" name="yt_shape_1685211060151">
            <a:extLst>
              <a:ext uri="{FF2B5EF4-FFF2-40B4-BE49-F238E27FC236}">
                <a16:creationId xmlns:a16="http://schemas.microsoft.com/office/drawing/2014/main" id="{045CDA2B-E6A1-D551-26D5-1450B105B5F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9E272E3-BA61-D1C9-9D18-93634179FCD4}"/>
              </a:ext>
            </a:extLst>
          </p:cNvPr>
          <p:cNvSpPr txBox="1"/>
          <p:nvPr/>
        </p:nvSpPr>
        <p:spPr>
          <a:xfrm>
            <a:off x="8374789" y="21149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3" name="yt_shape_12983"/>
          <p:cNvSpPr txBox="1"/>
          <p:nvPr/>
        </p:nvSpPr>
        <p:spPr>
          <a:xfrm>
            <a:off x="540000" y="900000"/>
            <a:ext cx="88405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其作法步骤如下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pic>
        <p:nvPicPr>
          <p:cNvPr id="12984" name="yt_image_1298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9885" y="1531667"/>
            <a:ext cx="1832229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86" name="yt_shape_12986"/>
          <p:cNvSpPr txBox="1"/>
          <p:nvPr/>
        </p:nvSpPr>
        <p:spPr>
          <a:xfrm>
            <a:off x="540000" y="3030316"/>
            <a:ext cx="98905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以任意长为半径画弧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987" name="yt_shape_12987"/>
              <p:cNvSpPr txBox="1"/>
              <p:nvPr/>
            </p:nvSpPr>
            <p:spPr>
              <a:xfrm>
                <a:off x="540119" y="3509619"/>
                <a:ext cx="11111999" cy="63889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分别以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以大于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长为半径画弧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两弧相交于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87" name="yt_shape_12987" descr="{&quot;rangeId&quot;: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509619"/>
                <a:ext cx="11111999" cy="638893"/>
              </a:xfrm>
              <a:prstGeom prst="rect">
                <a:avLst/>
              </a:prstGeom>
              <a:blipFill>
                <a:blip r:embed="rId3"/>
                <a:stretch>
                  <a:fillRect l="-1701" r="-659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989" name="yt_shape_12989"/>
          <p:cNvSpPr txBox="1"/>
          <p:nvPr/>
        </p:nvSpPr>
        <p:spPr>
          <a:xfrm>
            <a:off x="540000" y="4199300"/>
            <a:ext cx="90553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作直线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即为所求作的直线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680B593-1F04-C1D9-7787-660E04F5F523}"/>
              </a:ext>
            </a:extLst>
          </p:cNvPr>
          <p:cNvSpPr txBox="1"/>
          <p:nvPr/>
        </p:nvSpPr>
        <p:spPr>
          <a:xfrm>
            <a:off x="1821589" y="2983510"/>
            <a:ext cx="992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29CF3B-7FB3-52DF-CFB8-02AD268AB96C}"/>
              </a:ext>
            </a:extLst>
          </p:cNvPr>
          <p:cNvSpPr txBox="1"/>
          <p:nvPr/>
        </p:nvSpPr>
        <p:spPr>
          <a:xfrm>
            <a:off x="8577989" y="2983510"/>
            <a:ext cx="14659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B737E63-6C02-A8D8-5DB9-CC1BA2290CB9}"/>
              </a:ext>
            </a:extLst>
          </p:cNvPr>
          <p:cNvSpPr txBox="1"/>
          <p:nvPr/>
        </p:nvSpPr>
        <p:spPr>
          <a:xfrm>
            <a:off x="2431308" y="3462813"/>
            <a:ext cx="1465962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F910BF9-FDCC-8C39-7C7E-4A9E275835D0}"/>
              </a:ext>
            </a:extLst>
          </p:cNvPr>
          <p:cNvSpPr txBox="1"/>
          <p:nvPr/>
        </p:nvSpPr>
        <p:spPr>
          <a:xfrm>
            <a:off x="10313246" y="3462813"/>
            <a:ext cx="1010349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9541D13-4130-51D2-BF39-173C7D9BC373}"/>
              </a:ext>
            </a:extLst>
          </p:cNvPr>
          <p:cNvSpPr txBox="1"/>
          <p:nvPr/>
        </p:nvSpPr>
        <p:spPr>
          <a:xfrm>
            <a:off x="1821589" y="4140302"/>
            <a:ext cx="15183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B812F64-0368-9393-1EA7-C36E43CEA8BD}"/>
              </a:ext>
            </a:extLst>
          </p:cNvPr>
          <p:cNvSpPr txBox="1"/>
          <p:nvPr/>
        </p:nvSpPr>
        <p:spPr>
          <a:xfrm>
            <a:off x="4379052" y="4152494"/>
            <a:ext cx="9087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0" name="yt_shape_12990"/>
          <p:cNvSpPr txBox="1"/>
          <p:nvPr/>
        </p:nvSpPr>
        <p:spPr>
          <a:xfrm>
            <a:off x="540000" y="900000"/>
            <a:ext cx="67197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经过已知直线外一点作该直线的垂线</a:t>
            </a:r>
          </a:p>
        </p:txBody>
      </p:sp>
      <p:sp>
        <p:nvSpPr>
          <p:cNvPr id="12991" name="yt_shape_12991"/>
          <p:cNvSpPr txBox="1"/>
          <p:nvPr/>
        </p:nvSpPr>
        <p:spPr>
          <a:xfrm>
            <a:off x="540000" y="1399565"/>
            <a:ext cx="79669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下列尺规作图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能判断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边上的高是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2992" name="yt_image_129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9542" y="2459747"/>
            <a:ext cx="5451669" cy="1397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060183">
            <a:extLst>
              <a:ext uri="{FF2B5EF4-FFF2-40B4-BE49-F238E27FC236}">
                <a16:creationId xmlns:a16="http://schemas.microsoft.com/office/drawing/2014/main" id="{E61C79D9-7D86-5A2B-9E43-469AFE7DF0A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B2E496B-F0F8-C89B-2B3F-A6B16F406917}"/>
              </a:ext>
            </a:extLst>
          </p:cNvPr>
          <p:cNvSpPr txBox="1"/>
          <p:nvPr/>
        </p:nvSpPr>
        <p:spPr>
          <a:xfrm>
            <a:off x="7527064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4" name="yt_shape_12994"/>
          <p:cNvSpPr txBox="1"/>
          <p:nvPr/>
        </p:nvSpPr>
        <p:spPr>
          <a:xfrm>
            <a:off x="540000" y="764704"/>
            <a:ext cx="48025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外一点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995" name="yt_image_1299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1584" y="1396371"/>
            <a:ext cx="2068830" cy="160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97" name="yt_shape_12997"/>
          <p:cNvSpPr txBox="1"/>
          <p:nvPr/>
        </p:nvSpPr>
        <p:spPr>
          <a:xfrm>
            <a:off x="540000" y="3048149"/>
            <a:ext cx="44274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的垂线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使它经过点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998" name="yt_shape_12998"/>
          <p:cNvSpPr txBox="1"/>
          <p:nvPr/>
        </p:nvSpPr>
        <p:spPr>
          <a:xfrm>
            <a:off x="540000" y="3527452"/>
            <a:ext cx="923330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2999" name="yt_shape_12999"/>
          <p:cNvSpPr txBox="1"/>
          <p:nvPr/>
        </p:nvSpPr>
        <p:spPr>
          <a:xfrm>
            <a:off x="540000" y="3990276"/>
            <a:ext cx="70692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任意取一点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异侧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3000" name="yt_shape_13000"/>
          <p:cNvSpPr txBox="1"/>
          <p:nvPr/>
        </p:nvSpPr>
        <p:spPr>
          <a:xfrm>
            <a:off x="540000" y="4469579"/>
            <a:ext cx="84029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CK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为半径作弧交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001" name="yt_shape_13001"/>
              <p:cNvSpPr txBox="1"/>
              <p:nvPr/>
            </p:nvSpPr>
            <p:spPr>
              <a:xfrm>
                <a:off x="540119" y="4948882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分别以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大于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的长为半径作弧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两弧交于点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3001" name="yt_shape_130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948882"/>
                <a:ext cx="11111999" cy="1106521"/>
              </a:xfrm>
              <a:prstGeom prst="rect">
                <a:avLst/>
              </a:prstGeom>
              <a:blipFill>
                <a:blip r:embed="rId3"/>
                <a:stretch>
                  <a:fillRect l="-1701" b="-13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003" name="yt_shape_13003"/>
          <p:cNvSpPr txBox="1"/>
          <p:nvPr/>
        </p:nvSpPr>
        <p:spPr>
          <a:xfrm>
            <a:off x="540000" y="6008278"/>
            <a:ext cx="57868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即为所求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A0B6FD5-323C-5716-E4BF-3891B91B5529}"/>
              </a:ext>
            </a:extLst>
          </p:cNvPr>
          <p:cNvSpPr txBox="1"/>
          <p:nvPr/>
        </p:nvSpPr>
        <p:spPr>
          <a:xfrm>
            <a:off x="6155464" y="391908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异侧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9D38B82-C141-1340-FA7A-01F17847E89C}"/>
              </a:ext>
            </a:extLst>
          </p:cNvPr>
          <p:cNvSpPr txBox="1"/>
          <p:nvPr/>
        </p:nvSpPr>
        <p:spPr>
          <a:xfrm>
            <a:off x="1821589" y="4398389"/>
            <a:ext cx="992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8A75CCE-8406-5836-CC19-0DD33753142A}"/>
              </a:ext>
            </a:extLst>
          </p:cNvPr>
          <p:cNvSpPr txBox="1"/>
          <p:nvPr/>
        </p:nvSpPr>
        <p:spPr>
          <a:xfrm>
            <a:off x="4158389" y="4422773"/>
            <a:ext cx="89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CK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D3F1DF9-8134-9991-8371-CF7267C8A87B}"/>
              </a:ext>
            </a:extLst>
          </p:cNvPr>
          <p:cNvSpPr txBox="1"/>
          <p:nvPr/>
        </p:nvSpPr>
        <p:spPr>
          <a:xfrm>
            <a:off x="2431308" y="4902076"/>
            <a:ext cx="1010349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fontAlgn="b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FE3FF8B-9713-CE04-EC9A-97FD173FF058}"/>
              </a:ext>
            </a:extLst>
          </p:cNvPr>
          <p:cNvSpPr txBox="1"/>
          <p:nvPr/>
        </p:nvSpPr>
        <p:spPr>
          <a:xfrm>
            <a:off x="3871171" y="4902076"/>
            <a:ext cx="975424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fontAlgn="b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2C87287-5BFF-C4D9-1704-A51F17EA71F0}"/>
                  </a:ext>
                </a:extLst>
              </p:cNvPr>
              <p:cNvSpPr txBox="1"/>
              <p:nvPr/>
            </p:nvSpPr>
            <p:spPr>
              <a:xfrm>
                <a:off x="6495308" y="4773912"/>
                <a:ext cx="16294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大于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2C87287-5BFF-C4D9-1704-A51F17EA71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5308" y="4773912"/>
                <a:ext cx="1629473" cy="765061"/>
              </a:xfrm>
              <a:prstGeom prst="rect">
                <a:avLst/>
              </a:prstGeom>
              <a:blipFill>
                <a:blip r:embed="rId4"/>
                <a:stretch>
                  <a:fillRect l="-5993" b="-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1B6C523F-137B-08A5-0656-EB8C7A90FAF9}"/>
              </a:ext>
            </a:extLst>
          </p:cNvPr>
          <p:cNvSpPr txBox="1"/>
          <p:nvPr/>
        </p:nvSpPr>
        <p:spPr>
          <a:xfrm>
            <a:off x="1821589" y="594928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" name="yt_shape_13004"/>
          <p:cNvSpPr txBox="1"/>
          <p:nvPr/>
        </p:nvSpPr>
        <p:spPr>
          <a:xfrm>
            <a:off x="468667" y="900000"/>
            <a:ext cx="4246355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2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2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6c2bc97f-69c3-47b8-a45a-9f0b08304f08.png&quot;}"/>
            </a:endParaRPr>
          </a:p>
        </p:txBody>
      </p:sp>
      <p:sp>
        <p:nvSpPr>
          <p:cNvPr id="13005" name="yt_shape_13005"/>
          <p:cNvSpPr txBox="1"/>
          <p:nvPr/>
        </p:nvSpPr>
        <p:spPr>
          <a:xfrm>
            <a:off x="540119" y="165316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下列尺规作图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过直线外一点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的垂线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只要作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的平分线即可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只要过点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的垂线即可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只要作边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的中垂线即可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其中说法不正确的是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006" name="yt_table_13006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8534264"/>
              </p:ext>
            </p:extLst>
          </p:nvPr>
        </p:nvGraphicFramePr>
        <p:xfrm>
          <a:off x="540000" y="3245090"/>
          <a:ext cx="9333866" cy="424371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702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703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704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7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0"/>
                  </a:ext>
                </a:extLst>
              </a:tr>
            </a:tbl>
          </a:graphicData>
        </a:graphic>
      </p:graphicFrame>
      <p:pic>
        <p:nvPicPr>
          <p:cNvPr id="3" name="yt_shape_1685211060218">
            <a:extLst>
              <a:ext uri="{FF2B5EF4-FFF2-40B4-BE49-F238E27FC236}">
                <a16:creationId xmlns:a16="http://schemas.microsoft.com/office/drawing/2014/main" id="{DA78A907-A3F1-858E-9336-BFE244684A1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7173"/>
            <a:ext cx="3937064" cy="64123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C47E1B8-8D00-9628-5ACB-DE4F213D7436}"/>
              </a:ext>
            </a:extLst>
          </p:cNvPr>
          <p:cNvSpPr txBox="1"/>
          <p:nvPr/>
        </p:nvSpPr>
        <p:spPr>
          <a:xfrm>
            <a:off x="8560646" y="255733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8" name="yt_shape_13008"/>
          <p:cNvSpPr txBox="1"/>
          <p:nvPr/>
        </p:nvSpPr>
        <p:spPr>
          <a:xfrm>
            <a:off x="540000" y="900000"/>
            <a:ext cx="90954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利用直角三角板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下列作法正确的是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009" name="yt_image_1300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42003" y="1531667"/>
            <a:ext cx="4507992" cy="2463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4DDC7DD-F7A0-81CA-C52F-6C12383E2436}"/>
              </a:ext>
            </a:extLst>
          </p:cNvPr>
          <p:cNvSpPr txBox="1"/>
          <p:nvPr/>
        </p:nvSpPr>
        <p:spPr>
          <a:xfrm>
            <a:off x="8644664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1" name="yt_shape_13011"/>
          <p:cNvSpPr txBox="1"/>
          <p:nvPr/>
        </p:nvSpPr>
        <p:spPr>
          <a:xfrm>
            <a:off x="540000" y="900000"/>
            <a:ext cx="90441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已知钝角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依下列步骤尺规作图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并保留作图痕迹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015" name="yt_shape_13015"/>
          <p:cNvSpPr txBox="1"/>
          <p:nvPr/>
        </p:nvSpPr>
        <p:spPr>
          <a:xfrm>
            <a:off x="540000" y="349708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012" name="yt_shape_13012" title="H_150.7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51931" y="1531667"/>
            <a:ext cx="1088136" cy="1915047"/>
            <a:chOff x="0" y="0"/>
            <a:chExt cx="1088136" cy="1915047"/>
          </a:xfrm>
        </p:grpSpPr>
        <p:pic>
          <p:nvPicPr>
            <p:cNvPr id="2" name="yt_image_13012">
              <a:extLst>
                <a:ext uri="">
  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088136" cy="1519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14" name="yt_shape_13014"/>
            <p:cNvSpPr txBox="1"/>
            <p:nvPr/>
          </p:nvSpPr>
          <p:spPr>
            <a:xfrm>
              <a:off x="10787" y="155504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016" name="yt_shape_13016"/>
          <p:cNvSpPr txBox="1"/>
          <p:nvPr/>
        </p:nvSpPr>
        <p:spPr>
          <a:xfrm>
            <a:off x="540000" y="3645024"/>
            <a:ext cx="53684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步骤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为半径画弧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3017" name="yt_shape_13017"/>
          <p:cNvSpPr txBox="1"/>
          <p:nvPr/>
        </p:nvSpPr>
        <p:spPr>
          <a:xfrm>
            <a:off x="540000" y="4124327"/>
            <a:ext cx="74026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步骤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为半径画弧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3018" name="yt_shape_13018"/>
          <p:cNvSpPr txBox="1"/>
          <p:nvPr/>
        </p:nvSpPr>
        <p:spPr>
          <a:xfrm>
            <a:off x="540000" y="4603630"/>
            <a:ext cx="65659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步骤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3019" name="yt_shape_13019"/>
          <p:cNvSpPr txBox="1"/>
          <p:nvPr/>
        </p:nvSpPr>
        <p:spPr>
          <a:xfrm>
            <a:off x="540119" y="508293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垂直平分线段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正确的个数是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020" name="yt_table_13020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1865805"/>
              </p:ext>
            </p:extLst>
          </p:nvPr>
        </p:nvGraphicFramePr>
        <p:xfrm>
          <a:off x="540000" y="6194732"/>
          <a:ext cx="84194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706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70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708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7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1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962D9D10-BAD2-0DA0-48B4-6384A7CEC49A}"/>
              </a:ext>
            </a:extLst>
          </p:cNvPr>
          <p:cNvSpPr txBox="1"/>
          <p:nvPr/>
        </p:nvSpPr>
        <p:spPr>
          <a:xfrm>
            <a:off x="1974108" y="551161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022" name="yt_shape_13022"/>
              <p:cNvSpPr txBox="1"/>
              <p:nvPr/>
            </p:nvSpPr>
            <p:spPr>
              <a:xfrm>
                <a:off x="540119" y="894973"/>
                <a:ext cx="11111999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两侧的点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长为半径作圆弧交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再分别以点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大于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的长为半径作圆弧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两弧交于点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下列结论不一定正确的是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3022" name="yt_shape_130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94973"/>
                <a:ext cx="11111999" cy="1586653"/>
              </a:xfrm>
              <a:prstGeom prst="rect">
                <a:avLst/>
              </a:prstGeom>
              <a:blipFill>
                <a:blip r:embed="rId2"/>
                <a:stretch>
                  <a:fillRect l="-1701" t="-3462" r="-1701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027" name="yt_table_13027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404335"/>
              </p:ext>
            </p:extLst>
          </p:nvPr>
        </p:nvGraphicFramePr>
        <p:xfrm>
          <a:off x="540000" y="2532414"/>
          <a:ext cx="4173538" cy="1697484"/>
        </p:xfrm>
        <a:graphic>
          <a:graphicData uri="http://schemas.openxmlformats.org/drawingml/2006/table">
            <a:tbl>
              <a:tblPr/>
              <a:tblGrid>
                <a:gridCol w="4173538">
                  <a:extLst>
                    <a:ext uri="{9D8B030D-6E8A-4147-A177-3AD203B41FA5}">
                      <a16:colId xmlns:a16="http://schemas.microsoft.com/office/drawing/2014/main" val="107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l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关于直线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平分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关于直线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l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5"/>
                  </a:ext>
                </a:extLst>
              </a:tr>
            </a:tbl>
          </a:graphicData>
        </a:graphic>
      </p:graphicFrame>
      <p:grpSp>
        <p:nvGrpSpPr>
          <p:cNvPr id="13024" name="yt_shape_13024_skip" title="H_161.5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54788" y="2532414"/>
            <a:ext cx="1695069" cy="2120722"/>
            <a:chOff x="0" y="0"/>
            <a:chExt cx="1695069" cy="2120722"/>
          </a:xfrm>
        </p:grpSpPr>
        <p:pic>
          <p:nvPicPr>
            <p:cNvPr id="2" name="yt_image_13024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95069" cy="16562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26" name="yt_shape_13026"/>
            <p:cNvSpPr txBox="1"/>
            <p:nvPr/>
          </p:nvSpPr>
          <p:spPr>
            <a:xfrm>
              <a:off x="314253" y="1692207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CF869EB-30A7-D11B-4D3F-CDCBEB093EDA}"/>
              </a:ext>
            </a:extLst>
          </p:cNvPr>
          <p:cNvSpPr txBox="1"/>
          <p:nvPr/>
        </p:nvSpPr>
        <p:spPr>
          <a:xfrm>
            <a:off x="6528646" y="19951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991</Words>
  <Application>Microsoft Office PowerPoint</Application>
  <PresentationFormat>宽屏</PresentationFormat>
  <Paragraphs>82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61</cp:revision>
  <dcterms:created xsi:type="dcterms:W3CDTF">2023-05-05T05:33:00Z</dcterms:created>
  <dcterms:modified xsi:type="dcterms:W3CDTF">2023-05-29T08:31:03Z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