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2" r:id="rId5"/>
    <p:sldId id="375" r:id="rId6"/>
    <p:sldId id="376" r:id="rId7"/>
    <p:sldId id="378" r:id="rId8"/>
    <p:sldId id="379" r:id="rId9"/>
    <p:sldId id="382" r:id="rId10"/>
    <p:sldId id="396" r:id="rId11"/>
    <p:sldId id="384" r:id="rId12"/>
    <p:sldId id="385" r:id="rId13"/>
    <p:sldId id="390" r:id="rId14"/>
    <p:sldId id="398" r:id="rId15"/>
    <p:sldId id="392" r:id="rId16"/>
    <p:sldId id="400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0" name="yt_shape_13480"/>
          <p:cNvSpPr txBox="1"/>
          <p:nvPr/>
        </p:nvSpPr>
        <p:spPr>
          <a:xfrm>
            <a:off x="540000" y="900198"/>
            <a:ext cx="2564805" cy="5809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3700" b="0" i="0" u="none" spc="200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0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29a9a349-3674-4b8a-814d-94c57b8ea188.png&quot;}"/>
            </a:endParaRPr>
          </a:p>
        </p:txBody>
      </p:sp>
      <p:sp>
        <p:nvSpPr>
          <p:cNvPr id="13481" name="yt_shape_13481"/>
          <p:cNvSpPr txBox="1"/>
          <p:nvPr/>
        </p:nvSpPr>
        <p:spPr>
          <a:xfrm>
            <a:off x="540000" y="1531991"/>
            <a:ext cx="5616922" cy="3910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逆定理</a:t>
            </a:r>
          </a:p>
        </p:txBody>
      </p:sp>
      <p:sp>
        <p:nvSpPr>
          <p:cNvPr id="13482" name="yt_shape_13482"/>
          <p:cNvSpPr txBox="1"/>
          <p:nvPr/>
        </p:nvSpPr>
        <p:spPr>
          <a:xfrm>
            <a:off x="540000" y="1973860"/>
            <a:ext cx="637834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83" name="yt_table_1348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705092"/>
              </p:ext>
            </p:extLst>
          </p:nvPr>
        </p:nvGraphicFramePr>
        <p:xfrm>
          <a:off x="540000" y="2397775"/>
          <a:ext cx="4919663" cy="1478028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命题一定有逆命题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所有的定理一定有逆定理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真命题的逆命题一定是真命题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假命题的逆命题一定是假命题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</a:tbl>
          </a:graphicData>
        </a:graphic>
      </p:graphicFrame>
      <p:sp>
        <p:nvSpPr>
          <p:cNvPr id="13485" name="yt_shape_13485"/>
          <p:cNvSpPr txBox="1"/>
          <p:nvPr/>
        </p:nvSpPr>
        <p:spPr>
          <a:xfrm>
            <a:off x="540119" y="3926603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的逆命题是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｜＝｜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486" name="yt_shape_13486"/>
          <p:cNvSpPr txBox="1"/>
          <p:nvPr/>
        </p:nvSpPr>
        <p:spPr>
          <a:xfrm>
            <a:off x="540000" y="4756784"/>
            <a:ext cx="823302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其逆命题成立的是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只填写序号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3487">
            <a:extLst>
              <a:ext uri="{FF2B5EF4-FFF2-40B4-BE49-F238E27FC236}">
                <a16:creationId xmlns:a16="http://schemas.microsoft.com/office/drawing/2014/main" id="{F95BCFA1-3741-E3F2-268B-B9F2295E852D}"/>
              </a:ext>
            </a:extLst>
          </p:cNvPr>
          <p:cNvSpPr txBox="1"/>
          <p:nvPr/>
        </p:nvSpPr>
        <p:spPr>
          <a:xfrm>
            <a:off x="540119" y="5180699"/>
            <a:ext cx="11111999" cy="1169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如果两个角是直角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那么它们相等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如果两个实数相等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那么这两个实数的平方相等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如果三角形的三个角相等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那么这个三角形是等边三角形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shape_1685211145845">
            <a:extLst>
              <a:ext uri="{FF2B5EF4-FFF2-40B4-BE49-F238E27FC236}">
                <a16:creationId xmlns:a16="http://schemas.microsoft.com/office/drawing/2014/main" id="{16F4D1DB-15EC-8F01-1D01-AD15220A76C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0198"/>
            <a:ext cx="2286153" cy="575374"/>
          </a:xfrm>
          <a:prstGeom prst="rect">
            <a:avLst/>
          </a:prstGeom>
        </p:spPr>
      </p:pic>
      <p:pic>
        <p:nvPicPr>
          <p:cNvPr id="6" name="yt_shape_1685211145867">
            <a:extLst>
              <a:ext uri="{FF2B5EF4-FFF2-40B4-BE49-F238E27FC236}">
                <a16:creationId xmlns:a16="http://schemas.microsoft.com/office/drawing/2014/main" id="{6BB870A4-09CC-17FA-0C9D-CBBAD68DB55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44538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4F9ACBD-2106-13C5-D77C-D133532916B3}"/>
              </a:ext>
            </a:extLst>
          </p:cNvPr>
          <p:cNvSpPr txBox="1"/>
          <p:nvPr/>
        </p:nvSpPr>
        <p:spPr>
          <a:xfrm>
            <a:off x="5936389" y="1927054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8FCA97-B5F1-CC95-D7D6-E8E049F11181}"/>
              </a:ext>
            </a:extLst>
          </p:cNvPr>
          <p:cNvSpPr txBox="1"/>
          <p:nvPr/>
        </p:nvSpPr>
        <p:spPr>
          <a:xfrm>
            <a:off x="10051307" y="3867605"/>
            <a:ext cx="12468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1BED85-3DD7-430D-27AC-5535BB1CE4DD}"/>
              </a:ext>
            </a:extLst>
          </p:cNvPr>
          <p:cNvSpPr txBox="1"/>
          <p:nvPr/>
        </p:nvSpPr>
        <p:spPr>
          <a:xfrm>
            <a:off x="450108" y="4269941"/>
            <a:ext cx="33804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｜＝｜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5C8E0E-BF8A-6C54-6217-86E15D8000BB}"/>
              </a:ext>
            </a:extLst>
          </p:cNvPr>
          <p:cNvSpPr txBox="1"/>
          <p:nvPr/>
        </p:nvSpPr>
        <p:spPr>
          <a:xfrm>
            <a:off x="5326789" y="4697786"/>
            <a:ext cx="1094487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540000" y="900000"/>
            <a:ext cx="59840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所作的图中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43" name="yt_shape_13543"/>
              <p:cNvSpPr txBox="1"/>
              <p:nvPr/>
            </p:nvSpPr>
            <p:spPr>
              <a:xfrm>
                <a:off x="540000" y="1379303"/>
                <a:ext cx="4632678" cy="39998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垂直平分线段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543" name="yt_shape_13543" descr="{&quot;rangeId&quot;:3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632678" cy="3999813"/>
              </a:xfrm>
              <a:prstGeom prst="rect">
                <a:avLst/>
              </a:prstGeom>
              <a:blipFill>
                <a:blip r:embed="rId2"/>
                <a:stretch>
                  <a:fillRect l="-4079" t="-1220" r="-3026" b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539">
            <a:extLst>
              <a:ext uri="{FF2B5EF4-FFF2-40B4-BE49-F238E27FC236}">
                <a16:creationId xmlns:a16="http://schemas.microsoft.com/office/drawing/2014/main" id="{4C52A5CC-F6FE-4594-B47B-CCE49C33496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1379311"/>
            <a:ext cx="2322576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5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5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4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5" name="yt_shape_135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546" name="yt_image_135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1822101"/>
            <a:ext cx="1580769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548">
            <a:extLst>
              <a:ext uri="{FF2B5EF4-FFF2-40B4-BE49-F238E27FC236}">
                <a16:creationId xmlns:a16="http://schemas.microsoft.com/office/drawing/2014/main" id="{48108831-BD49-4601-9FA8-97C3B94D581B}"/>
              </a:ext>
            </a:extLst>
          </p:cNvPr>
          <p:cNvSpPr txBox="1"/>
          <p:nvPr/>
        </p:nvSpPr>
        <p:spPr>
          <a:xfrm>
            <a:off x="540119" y="1880853"/>
            <a:ext cx="4666342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9" name="yt_shape_13549"/>
          <p:cNvSpPr txBox="1"/>
          <p:nvPr/>
        </p:nvSpPr>
        <p:spPr>
          <a:xfrm>
            <a:off x="540000" y="900000"/>
            <a:ext cx="256480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0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0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8252fd1-1000-4f67-9b2b-42b78b7063bf.png&quot;}"/>
            </a:endParaRPr>
          </a:p>
        </p:txBody>
      </p:sp>
      <p:sp>
        <p:nvSpPr>
          <p:cNvPr id="13550" name="yt_shape_13550"/>
          <p:cNvSpPr txBox="1"/>
          <p:nvPr/>
        </p:nvSpPr>
        <p:spPr>
          <a:xfrm>
            <a:off x="540000" y="1677544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等腰三角形的一个外角是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它的底角为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51" name="yt_shape_13551"/>
          <p:cNvSpPr txBox="1"/>
          <p:nvPr/>
        </p:nvSpPr>
        <p:spPr>
          <a:xfrm>
            <a:off x="540119" y="21568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52" name="yt_shape_13552"/>
          <p:cNvSpPr txBox="1"/>
          <p:nvPr/>
        </p:nvSpPr>
        <p:spPr>
          <a:xfrm>
            <a:off x="540119" y="31162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则这个三角形的周长为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46068">
            <a:extLst>
              <a:ext uri="{FF2B5EF4-FFF2-40B4-BE49-F238E27FC236}">
                <a16:creationId xmlns:a16="http://schemas.microsoft.com/office/drawing/2014/main" id="{24AC8CFC-94BE-C202-62F5-333F7A8980C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855"/>
            <a:ext cx="2413064" cy="6398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7E3DB8-2B92-CF73-232F-04C7EBA9C9BA}"/>
              </a:ext>
            </a:extLst>
          </p:cNvPr>
          <p:cNvSpPr txBox="1"/>
          <p:nvPr/>
        </p:nvSpPr>
        <p:spPr>
          <a:xfrm>
            <a:off x="7155589" y="160635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A3577B-FB55-8EE3-93F5-F46D6F3B54F2}"/>
              </a:ext>
            </a:extLst>
          </p:cNvPr>
          <p:cNvSpPr txBox="1"/>
          <p:nvPr/>
        </p:nvSpPr>
        <p:spPr>
          <a:xfrm>
            <a:off x="10474122" y="208565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3D1E55-7E56-5B6D-F409-B6C088E314BA}"/>
              </a:ext>
            </a:extLst>
          </p:cNvPr>
          <p:cNvSpPr txBox="1"/>
          <p:nvPr/>
        </p:nvSpPr>
        <p:spPr>
          <a:xfrm>
            <a:off x="450108" y="256114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AF5BD7-0E55-494D-1861-18C1280E4E83}"/>
              </a:ext>
            </a:extLst>
          </p:cNvPr>
          <p:cNvSpPr txBox="1"/>
          <p:nvPr/>
        </p:nvSpPr>
        <p:spPr>
          <a:xfrm>
            <a:off x="1669308" y="3520580"/>
            <a:ext cx="1387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3" name="yt_shape_13553"/>
          <p:cNvSpPr txBox="1"/>
          <p:nvPr/>
        </p:nvSpPr>
        <p:spPr>
          <a:xfrm>
            <a:off x="468667" y="836712"/>
            <a:ext cx="269464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199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9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7daba88-f397-4aa0-888f-0828166cf69a.png&quot;}"/>
            </a:endParaRPr>
          </a:p>
        </p:txBody>
      </p:sp>
      <p:sp>
        <p:nvSpPr>
          <p:cNvPr id="13554" name="yt_shape_13554"/>
          <p:cNvSpPr txBox="1"/>
          <p:nvPr/>
        </p:nvSpPr>
        <p:spPr>
          <a:xfrm>
            <a:off x="540119" y="1589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分别垂直平分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555" name="yt_shape_13555"/>
          <p:cNvSpPr txBox="1"/>
          <p:nvPr/>
        </p:nvSpPr>
        <p:spPr>
          <a:xfrm>
            <a:off x="540000" y="2549307"/>
            <a:ext cx="5879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556"/>
          <p:cNvSpPr txBox="1"/>
          <p:nvPr/>
        </p:nvSpPr>
        <p:spPr>
          <a:xfrm>
            <a:off x="540000" y="3180974"/>
            <a:ext cx="647773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分别垂直平分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557" name="yt_image_135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4464" y="3180974"/>
            <a:ext cx="313753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146090">
            <a:extLst>
              <a:ext uri="{FF2B5EF4-FFF2-40B4-BE49-F238E27FC236}">
                <a16:creationId xmlns:a16="http://schemas.microsoft.com/office/drawing/2014/main" id="{18F3D8DB-44ED-603A-2009-B357829A28C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3728"/>
            <a:ext cx="2400364" cy="64154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9" name="yt_shape_13559"/>
          <p:cNvSpPr txBox="1"/>
          <p:nvPr/>
        </p:nvSpPr>
        <p:spPr>
          <a:xfrm>
            <a:off x="540000" y="900000"/>
            <a:ext cx="56249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560"/>
          <p:cNvSpPr txBox="1"/>
          <p:nvPr/>
        </p:nvSpPr>
        <p:spPr>
          <a:xfrm>
            <a:off x="540118" y="1531667"/>
            <a:ext cx="10164393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NMF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NMF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NMF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3561" name="yt_image_135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4464" y="1531667"/>
            <a:ext cx="313753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3" name="yt_shape_13563"/>
          <p:cNvSpPr txBox="1"/>
          <p:nvPr/>
        </p:nvSpPr>
        <p:spPr>
          <a:xfrm>
            <a:off x="540119" y="946180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  <a:p>
            <a:pPr algn="just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思考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3" name="yt_shape_13566">
            <a:extLst>
              <a:ext uri="{FF2B5EF4-FFF2-40B4-BE49-F238E27FC236}">
                <a16:creationId xmlns:a16="http://schemas.microsoft.com/office/drawing/2014/main" id="{B0062B47-9568-40DC-A14A-120D37606787}"/>
              </a:ext>
            </a:extLst>
          </p:cNvPr>
          <p:cNvSpPr txBox="1"/>
          <p:nvPr/>
        </p:nvSpPr>
        <p:spPr>
          <a:xfrm>
            <a:off x="535370" y="2447105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如果把以上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中的条件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去掉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其余条件不变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的度数会改变吗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67">
                <a:extLst>
                  <a:ext uri="{FF2B5EF4-FFF2-40B4-BE49-F238E27FC236}">
                    <a16:creationId xmlns:a16="http://schemas.microsoft.com/office/drawing/2014/main" id="{553BF324-47DC-446B-8B50-D1212BE44FC9}"/>
                  </a:ext>
                </a:extLst>
              </p:cNvPr>
              <p:cNvSpPr txBox="1"/>
              <p:nvPr/>
            </p:nvSpPr>
            <p:spPr>
              <a:xfrm>
                <a:off x="535370" y="3329785"/>
                <a:ext cx="9953118" cy="2907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的度数不会改变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.①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）]＝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yt_shape_13567">
                <a:extLst>
                  <a:ext uri="{FF2B5EF4-FFF2-40B4-BE49-F238E27FC236}">
                    <a16:creationId xmlns:a16="http://schemas.microsoft.com/office/drawing/2014/main" id="{553BF324-47DC-446B-8B50-D1212BE44F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370" y="3329785"/>
                <a:ext cx="9953118" cy="2907527"/>
              </a:xfrm>
              <a:prstGeom prst="rect">
                <a:avLst/>
              </a:prstGeom>
              <a:blipFill>
                <a:blip r:embed="rId2"/>
                <a:stretch>
                  <a:fillRect l="-1898" t="-3774" r="-551" b="-5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569">
            <a:extLst>
              <a:ext uri="{FF2B5EF4-FFF2-40B4-BE49-F238E27FC236}">
                <a16:creationId xmlns:a16="http://schemas.microsoft.com/office/drawing/2014/main" id="{A5447024-85A1-4DF9-A114-79EA0134D45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5106" y="3069748"/>
            <a:ext cx="2415159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119" y="9162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如果把以上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去掉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572"/>
              <p:cNvSpPr txBox="1"/>
              <p:nvPr/>
            </p:nvSpPr>
            <p:spPr>
              <a:xfrm>
                <a:off x="540118" y="2028074"/>
                <a:ext cx="10524433" cy="36331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3" name="yt_shape_13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2028074"/>
                <a:ext cx="10524433" cy="3633174"/>
              </a:xfrm>
              <a:prstGeom prst="rect">
                <a:avLst/>
              </a:prstGeom>
              <a:blipFill>
                <a:blip r:embed="rId2"/>
                <a:stretch>
                  <a:fillRect l="-1796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74" name="yt_image_135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9699" y="2897206"/>
            <a:ext cx="2415159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8" name="yt_shape_13488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命题的推理与证明</a:t>
            </a:r>
          </a:p>
        </p:txBody>
      </p:sp>
      <p:sp>
        <p:nvSpPr>
          <p:cNvPr id="13489" name="yt_shape_1348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假命题是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91" name="yt_table_1349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837555"/>
              </p:ext>
            </p:extLst>
          </p:nvPr>
        </p:nvGraphicFramePr>
        <p:xfrm>
          <a:off x="540000" y="2359000"/>
          <a:ext cx="5526088" cy="1697484"/>
        </p:xfrm>
        <a:graphic>
          <a:graphicData uri="http://schemas.openxmlformats.org/drawingml/2006/table">
            <a:tbl>
              <a:tblPr/>
              <a:tblGrid>
                <a:gridCol w="5526088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</a:tbl>
          </a:graphicData>
        </a:graphic>
      </p:graphicFrame>
      <p:pic>
        <p:nvPicPr>
          <p:cNvPr id="13490" name="yt_image_13490_skip" title="H_130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3629" y="2359000"/>
            <a:ext cx="153619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45904">
            <a:extLst>
              <a:ext uri="{FF2B5EF4-FFF2-40B4-BE49-F238E27FC236}">
                <a16:creationId xmlns:a16="http://schemas.microsoft.com/office/drawing/2014/main" id="{C49C175C-EDC8-44E6-8716-E2038A06DF6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9149F6-810D-042D-A508-E8EEF16E4935}"/>
              </a:ext>
            </a:extLst>
          </p:cNvPr>
          <p:cNvSpPr txBox="1"/>
          <p:nvPr/>
        </p:nvSpPr>
        <p:spPr>
          <a:xfrm>
            <a:off x="6849321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3" name="yt_shape_13493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下列三个等式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请从这三个等式中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任选两个作为已知条件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剩下的一个作为结论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组成一个真命题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你选择的等式或等式的序号填在下面对应的横线上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然后对该真命题进行证明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94" name="yt_image_134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3817" y="2853162"/>
            <a:ext cx="2408301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6" name="yt_shape_13496"/>
          <p:cNvSpPr txBox="1"/>
          <p:nvPr/>
        </p:nvSpPr>
        <p:spPr>
          <a:xfrm>
            <a:off x="540000" y="2780110"/>
            <a:ext cx="66749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497" name="yt_shape_13497"/>
          <p:cNvSpPr txBox="1"/>
          <p:nvPr/>
        </p:nvSpPr>
        <p:spPr>
          <a:xfrm>
            <a:off x="540000" y="3259413"/>
            <a:ext cx="31883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B498F3-7D7E-C1D4-1E61-DEDAED99C394}"/>
              </a:ext>
            </a:extLst>
          </p:cNvPr>
          <p:cNvSpPr txBox="1"/>
          <p:nvPr/>
        </p:nvSpPr>
        <p:spPr>
          <a:xfrm>
            <a:off x="1669189" y="2708920"/>
            <a:ext cx="188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5BC4DF-B31C-FA28-191A-1B2B58DE0A15}"/>
              </a:ext>
            </a:extLst>
          </p:cNvPr>
          <p:cNvSpPr txBox="1"/>
          <p:nvPr/>
        </p:nvSpPr>
        <p:spPr>
          <a:xfrm>
            <a:off x="3988527" y="2708920"/>
            <a:ext cx="2870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4FE380-0C2A-0F18-26CD-4C2EE86AA403}"/>
              </a:ext>
            </a:extLst>
          </p:cNvPr>
          <p:cNvSpPr txBox="1"/>
          <p:nvPr/>
        </p:nvSpPr>
        <p:spPr>
          <a:xfrm>
            <a:off x="1669189" y="3188223"/>
            <a:ext cx="188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498">
            <a:extLst>
              <a:ext uri="{FF2B5EF4-FFF2-40B4-BE49-F238E27FC236}">
                <a16:creationId xmlns:a16="http://schemas.microsoft.com/office/drawing/2014/main" id="{3350B844-BA37-408B-AF15-44E5DB988277}"/>
              </a:ext>
            </a:extLst>
          </p:cNvPr>
          <p:cNvSpPr txBox="1"/>
          <p:nvPr/>
        </p:nvSpPr>
        <p:spPr>
          <a:xfrm>
            <a:off x="539882" y="3789040"/>
            <a:ext cx="436016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9" name="yt_shape_13499"/>
          <p:cNvSpPr txBox="1"/>
          <p:nvPr/>
        </p:nvSpPr>
        <p:spPr>
          <a:xfrm>
            <a:off x="494314" y="836712"/>
            <a:ext cx="50927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全等三角形的性质与判定</a:t>
            </a:r>
          </a:p>
        </p:txBody>
      </p:sp>
      <p:sp>
        <p:nvSpPr>
          <p:cNvPr id="13500" name="yt_shape_13500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04" name="yt_shape_13504"/>
          <p:cNvSpPr txBox="1"/>
          <p:nvPr/>
        </p:nvSpPr>
        <p:spPr>
          <a:xfrm>
            <a:off x="540000" y="41940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01" name="yt_shape_13501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340279" y="1880918"/>
            <a:ext cx="2444877" cy="1764106"/>
            <a:chOff x="0" y="0"/>
            <a:chExt cx="2444877" cy="1764106"/>
          </a:xfrm>
        </p:grpSpPr>
        <p:pic>
          <p:nvPicPr>
            <p:cNvPr id="2" name="yt_image_135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44877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3" name="yt_shape_13503"/>
            <p:cNvSpPr txBox="1"/>
            <p:nvPr/>
          </p:nvSpPr>
          <p:spPr>
            <a:xfrm>
              <a:off x="689157" y="1335591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145938">
            <a:extLst>
              <a:ext uri="{FF2B5EF4-FFF2-40B4-BE49-F238E27FC236}">
                <a16:creationId xmlns:a16="http://schemas.microsoft.com/office/drawing/2014/main" id="{9FA52342-89DA-7C5D-5B38-6440DDC20B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7834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6329E7-CF31-384E-05AA-D2841B17FB8D}"/>
              </a:ext>
            </a:extLst>
          </p:cNvPr>
          <p:cNvSpPr txBox="1"/>
          <p:nvPr/>
        </p:nvSpPr>
        <p:spPr>
          <a:xfrm>
            <a:off x="1059708" y="17649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505">
            <a:extLst>
              <a:ext uri="{FF2B5EF4-FFF2-40B4-BE49-F238E27FC236}">
                <a16:creationId xmlns:a16="http://schemas.microsoft.com/office/drawing/2014/main" id="{5AC6142F-4297-457D-A0C3-71B7368E2EF3}"/>
              </a:ext>
            </a:extLst>
          </p:cNvPr>
          <p:cNvSpPr txBox="1"/>
          <p:nvPr/>
        </p:nvSpPr>
        <p:spPr>
          <a:xfrm>
            <a:off x="540001" y="3698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在不添加任何辅助线的情况下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请你添加一个条件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yt_shape_13509">
            <a:extLst>
              <a:ext uri="{FF2B5EF4-FFF2-40B4-BE49-F238E27FC236}">
                <a16:creationId xmlns:a16="http://schemas.microsoft.com/office/drawing/2014/main" id="{D58465F4-7181-4F5B-8C1F-EAEAE027F25D}"/>
              </a:ext>
            </a:extLst>
          </p:cNvPr>
          <p:cNvSpPr txBox="1"/>
          <p:nvPr/>
        </p:nvSpPr>
        <p:spPr>
          <a:xfrm>
            <a:off x="539882" y="69051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3506" title="H_123.1611">
            <a:extLst>
              <a:ext uri="{FF2B5EF4-FFF2-40B4-BE49-F238E27FC236}">
                <a16:creationId xmlns:a16="http://schemas.microsoft.com/office/drawing/2014/main" id="{07783519-AC7B-4D54-95D4-A542E2B8AB4C}"/>
              </a:ext>
            </a:extLst>
          </p:cNvPr>
          <p:cNvGrpSpPr/>
          <p:nvPr/>
        </p:nvGrpSpPr>
        <p:grpSpPr>
          <a:xfrm>
            <a:off x="5119306" y="4850736"/>
            <a:ext cx="1953387" cy="1564146"/>
            <a:chOff x="0" y="0"/>
            <a:chExt cx="1953387" cy="1564146"/>
          </a:xfrm>
        </p:grpSpPr>
        <p:pic>
          <p:nvPicPr>
            <p:cNvPr id="13" name="yt_image_13506">
              <a:extLst>
                <a:ext uri="{FF2B5EF4-FFF2-40B4-BE49-F238E27FC236}">
                  <a16:creationId xmlns:a16="http://schemas.microsoft.com/office/drawing/2014/main" id="{DB87B2E3-2981-41AA-925B-D7FE42E0DEFD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53387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508">
              <a:extLst>
                <a:ext uri="{FF2B5EF4-FFF2-40B4-BE49-F238E27FC236}">
                  <a16:creationId xmlns:a16="http://schemas.microsoft.com/office/drawing/2014/main" id="{E568D809-6480-44A8-8C74-0D52CD2578CF}"/>
                </a:ext>
              </a:extLst>
            </p:cNvPr>
            <p:cNvSpPr txBox="1"/>
            <p:nvPr/>
          </p:nvSpPr>
          <p:spPr>
            <a:xfrm>
              <a:off x="443412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3F6ADB-AC3E-4338-AEF1-F078E9773BD1}"/>
              </a:ext>
            </a:extLst>
          </p:cNvPr>
          <p:cNvSpPr txBox="1"/>
          <p:nvPr/>
        </p:nvSpPr>
        <p:spPr>
          <a:xfrm>
            <a:off x="2888390" y="4127265"/>
            <a:ext cx="5712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0" name="yt_shape_135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511" name="yt_image_135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4214" y="1808647"/>
            <a:ext cx="3334131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13">
                <a:extLst>
                  <a:ext uri="{FF2B5EF4-FFF2-40B4-BE49-F238E27FC236}">
                    <a16:creationId xmlns:a16="http://schemas.microsoft.com/office/drawing/2014/main" id="{C203CBE0-B489-4E52-88E1-08129F5B4E14}"/>
                  </a:ext>
                </a:extLst>
              </p:cNvPr>
              <p:cNvSpPr txBox="1"/>
              <p:nvPr/>
            </p:nvSpPr>
            <p:spPr>
              <a:xfrm>
                <a:off x="540119" y="1988840"/>
                <a:ext cx="4791696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𝐸𝐵𝐶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𝐷𝐵𝐴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513">
                <a:extLst>
                  <a:ext uri="{FF2B5EF4-FFF2-40B4-BE49-F238E27FC236}">
                    <a16:creationId xmlns:a16="http://schemas.microsoft.com/office/drawing/2014/main" id="{C203CBE0-B489-4E52-88E1-08129F5B4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4791696" cy="3764428"/>
              </a:xfrm>
              <a:prstGeom prst="rect">
                <a:avLst/>
              </a:prstGeom>
              <a:blipFill>
                <a:blip r:embed="rId3"/>
                <a:stretch>
                  <a:fillRect l="-3944" t="-2913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5" name="yt_shape_13515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等腰三角形的性质与判定</a:t>
            </a:r>
          </a:p>
        </p:txBody>
      </p:sp>
      <p:sp>
        <p:nvSpPr>
          <p:cNvPr id="13516" name="yt_shape_1351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鞍山市中考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18" name="yt_table_1351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579223"/>
              </p:ext>
            </p:extLst>
          </p:nvPr>
        </p:nvGraphicFramePr>
        <p:xfrm>
          <a:off x="540000" y="2359000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p:pic>
        <p:nvPicPr>
          <p:cNvPr id="13517" name="yt_image_13517_skip" title="H_117.4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1877" y="2359000"/>
            <a:ext cx="1777998" cy="146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45974">
            <a:extLst>
              <a:ext uri="{FF2B5EF4-FFF2-40B4-BE49-F238E27FC236}">
                <a16:creationId xmlns:a16="http://schemas.microsoft.com/office/drawing/2014/main" id="{67CD21CC-4856-B2E3-4EB6-4947CDA19BE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CA2085-C97F-8FC5-E84C-831B80AD122E}"/>
              </a:ext>
            </a:extLst>
          </p:cNvPr>
          <p:cNvSpPr txBox="1"/>
          <p:nvPr/>
        </p:nvSpPr>
        <p:spPr>
          <a:xfrm>
            <a:off x="5852371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521" name="yt_image_1352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988840"/>
            <a:ext cx="1203579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23">
                <a:extLst>
                  <a:ext uri="{FF2B5EF4-FFF2-40B4-BE49-F238E27FC236}">
                    <a16:creationId xmlns:a16="http://schemas.microsoft.com/office/drawing/2014/main" id="{0A8D4BAB-A5E0-43E6-BC95-DBAD955F750E}"/>
                  </a:ext>
                </a:extLst>
              </p:cNvPr>
              <p:cNvSpPr txBox="1"/>
              <p:nvPr/>
            </p:nvSpPr>
            <p:spPr>
              <a:xfrm>
                <a:off x="540119" y="1962248"/>
                <a:ext cx="4597412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523">
                <a:extLst>
                  <a:ext uri="{FF2B5EF4-FFF2-40B4-BE49-F238E27FC236}">
                    <a16:creationId xmlns:a16="http://schemas.microsoft.com/office/drawing/2014/main" id="{0A8D4BAB-A5E0-43E6-BC95-DBAD955F7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2248"/>
                <a:ext cx="4597412" cy="3705053"/>
              </a:xfrm>
              <a:prstGeom prst="rect">
                <a:avLst/>
              </a:prstGeom>
              <a:blipFill>
                <a:blip r:embed="rId3"/>
                <a:stretch>
                  <a:fillRect l="-4111" t="-1480" r="-3183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5" name="yt_shape_13525"/>
          <p:cNvSpPr txBox="1"/>
          <p:nvPr/>
        </p:nvSpPr>
        <p:spPr>
          <a:xfrm>
            <a:off x="494314" y="836712"/>
            <a:ext cx="29383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尺规作图</a:t>
            </a:r>
          </a:p>
        </p:txBody>
      </p:sp>
      <p:sp>
        <p:nvSpPr>
          <p:cNvPr id="13526" name="yt_shape_13526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观察图中尺规作图的痕迹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30" name="yt_table_1353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092310"/>
              </p:ext>
            </p:extLst>
          </p:nvPr>
        </p:nvGraphicFramePr>
        <p:xfrm>
          <a:off x="540000" y="2295712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</a:tbl>
          </a:graphicData>
        </a:graphic>
      </p:graphicFrame>
      <p:grpSp>
        <p:nvGrpSpPr>
          <p:cNvPr id="13527" name="yt_shape_13527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8504" y="2295712"/>
            <a:ext cx="1721358" cy="1748104"/>
            <a:chOff x="0" y="0"/>
            <a:chExt cx="1721358" cy="1748104"/>
          </a:xfrm>
        </p:grpSpPr>
        <p:pic>
          <p:nvPicPr>
            <p:cNvPr id="2" name="yt_image_135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1358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9" name="yt_shape_13529"/>
            <p:cNvSpPr txBox="1"/>
            <p:nvPr/>
          </p:nvSpPr>
          <p:spPr>
            <a:xfrm>
              <a:off x="251215" y="1319589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146005">
            <a:extLst>
              <a:ext uri="{FF2B5EF4-FFF2-40B4-BE49-F238E27FC236}">
                <a16:creationId xmlns:a16="http://schemas.microsoft.com/office/drawing/2014/main" id="{B7D1FB20-A872-2BB1-EA42-426E5BCAF49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7834"/>
            <a:ext cx="1168464" cy="3621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48374D-C68C-EFB6-1731-9EB9F4656389}"/>
              </a:ext>
            </a:extLst>
          </p:cNvPr>
          <p:cNvSpPr txBox="1"/>
          <p:nvPr/>
        </p:nvSpPr>
        <p:spPr>
          <a:xfrm>
            <a:off x="3193308" y="17649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532">
            <a:extLst>
              <a:ext uri="{FF2B5EF4-FFF2-40B4-BE49-F238E27FC236}">
                <a16:creationId xmlns:a16="http://schemas.microsoft.com/office/drawing/2014/main" id="{66A47861-182B-40B5-B3A6-AB1C4DA2B089}"/>
              </a:ext>
            </a:extLst>
          </p:cNvPr>
          <p:cNvSpPr txBox="1"/>
          <p:nvPr/>
        </p:nvSpPr>
        <p:spPr>
          <a:xfrm>
            <a:off x="540000" y="416062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根据作图痕迹推断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yt_shape_13536">
            <a:extLst>
              <a:ext uri="{FF2B5EF4-FFF2-40B4-BE49-F238E27FC236}">
                <a16:creationId xmlns:a16="http://schemas.microsoft.com/office/drawing/2014/main" id="{B8114512-2298-48E5-A6B6-1D323331CC87}"/>
              </a:ext>
            </a:extLst>
          </p:cNvPr>
          <p:cNvSpPr txBox="1"/>
          <p:nvPr/>
        </p:nvSpPr>
        <p:spPr>
          <a:xfrm>
            <a:off x="539881" y="64994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3533" title="H_130.4511">
            <a:extLst>
              <a:ext uri="{FF2B5EF4-FFF2-40B4-BE49-F238E27FC236}">
                <a16:creationId xmlns:a16="http://schemas.microsoft.com/office/drawing/2014/main" id="{9A0AFF6F-112A-4BAC-A8FD-C0F581C8CAA7}"/>
              </a:ext>
            </a:extLst>
          </p:cNvPr>
          <p:cNvGrpSpPr/>
          <p:nvPr/>
        </p:nvGrpSpPr>
        <p:grpSpPr>
          <a:xfrm>
            <a:off x="5204340" y="4792293"/>
            <a:ext cx="1783080" cy="1656729"/>
            <a:chOff x="0" y="0"/>
            <a:chExt cx="1783080" cy="1656729"/>
          </a:xfrm>
        </p:grpSpPr>
        <p:pic>
          <p:nvPicPr>
            <p:cNvPr id="13" name="yt_image_13533">
              <a:extLst>
                <a:ext uri="{FF2B5EF4-FFF2-40B4-BE49-F238E27FC236}">
                  <a16:creationId xmlns:a16="http://schemas.microsoft.com/office/drawing/2014/main" id="{5B3987FB-5F86-498E-968F-7223B04A118F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308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535">
              <a:extLst>
                <a:ext uri="{FF2B5EF4-FFF2-40B4-BE49-F238E27FC236}">
                  <a16:creationId xmlns:a16="http://schemas.microsoft.com/office/drawing/2014/main" id="{F6D4AD5C-825B-406D-9221-42ECF47E1505}"/>
                </a:ext>
              </a:extLst>
            </p:cNvPr>
            <p:cNvSpPr txBox="1"/>
            <p:nvPr/>
          </p:nvSpPr>
          <p:spPr>
            <a:xfrm>
              <a:off x="282076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9E7C295-7C7A-4545-BB62-1A72625D9D1B}"/>
              </a:ext>
            </a:extLst>
          </p:cNvPr>
          <p:cNvSpPr txBox="1"/>
          <p:nvPr/>
        </p:nvSpPr>
        <p:spPr>
          <a:xfrm>
            <a:off x="10202002" y="411382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" name="yt_shape_13537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线段的垂直平分线与角平分线</a:t>
            </a:r>
          </a:p>
        </p:txBody>
      </p:sp>
      <p:sp>
        <p:nvSpPr>
          <p:cNvPr id="13538" name="yt_shape_13538"/>
          <p:cNvSpPr txBox="1"/>
          <p:nvPr/>
        </p:nvSpPr>
        <p:spPr>
          <a:xfrm>
            <a:off x="540000" y="1399565"/>
            <a:ext cx="6513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3539" name="yt_image_135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4711" y="2031232"/>
            <a:ext cx="2322576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1" name="yt_shape_13541"/>
          <p:cNvSpPr txBox="1"/>
          <p:nvPr/>
        </p:nvSpPr>
        <p:spPr>
          <a:xfrm>
            <a:off x="540119" y="35127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通过观察尺规作图的痕迹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可以发现直线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146034">
            <a:extLst>
              <a:ext uri="{FF2B5EF4-FFF2-40B4-BE49-F238E27FC236}">
                <a16:creationId xmlns:a16="http://schemas.microsoft.com/office/drawing/2014/main" id="{4F3EE9C4-9A53-DB44-6F53-1670E8C23C2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5D63FE-CB17-161E-D133-4FD54AB47D0A}"/>
              </a:ext>
            </a:extLst>
          </p:cNvPr>
          <p:cNvSpPr txBox="1"/>
          <p:nvPr/>
        </p:nvSpPr>
        <p:spPr>
          <a:xfrm>
            <a:off x="9000382" y="344155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FDFC07-E8EE-64EA-5BDA-20AE7A8420DD}"/>
              </a:ext>
            </a:extLst>
          </p:cNvPr>
          <p:cNvSpPr txBox="1"/>
          <p:nvPr/>
        </p:nvSpPr>
        <p:spPr>
          <a:xfrm>
            <a:off x="2955183" y="391703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2028</Words>
  <Application>Microsoft Office PowerPoint</Application>
  <PresentationFormat>宽屏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2023-05-05T05:33:00Z</dcterms:created>
  <dcterms:modified xsi:type="dcterms:W3CDTF">2023-05-29T09:03:57Z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