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6" r:id="rId5"/>
    <p:sldId id="367" r:id="rId6"/>
    <p:sldId id="368" r:id="rId7"/>
    <p:sldId id="369" r:id="rId8"/>
    <p:sldId id="374" r:id="rId9"/>
    <p:sldId id="380" r:id="rId10"/>
    <p:sldId id="381" r:id="rId11"/>
    <p:sldId id="376" r:id="rId12"/>
    <p:sldId id="377" r:id="rId13"/>
    <p:sldId id="379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7" name="yt_shape_12467"/>
          <p:cNvSpPr txBox="1"/>
          <p:nvPr/>
        </p:nvSpPr>
        <p:spPr>
          <a:xfrm>
            <a:off x="540000" y="900000"/>
            <a:ext cx="284693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平移模型</a:t>
            </a:r>
          </a:p>
        </p:txBody>
      </p:sp>
      <p:pic>
        <p:nvPicPr>
          <p:cNvPr id="12468" name="yt_image_1246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51929"/>
            <a:ext cx="1373886" cy="38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70" name="yt_shape_12470"/>
          <p:cNvSpPr txBox="1"/>
          <p:nvPr/>
        </p:nvSpPr>
        <p:spPr>
          <a:xfrm>
            <a:off x="540119" y="1986680"/>
            <a:ext cx="11111999" cy="2405265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此模型的特征是有一组边共线或部分重合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另两组边分别平行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常要在移动方向上加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公共线段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构造线段相等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或利用平行线性质找到对应角相等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。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宋体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cs typeface="宋体" pitchFamily="24"/>
            </a:endParaRPr>
          </a:p>
        </p:txBody>
      </p:sp>
      <p:pic>
        <p:nvPicPr>
          <p:cNvPr id="12471" name="yt_image_1247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28275" y="3154702"/>
            <a:ext cx="4735449" cy="809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0979097">
            <a:extLst>
              <a:ext uri="{FF2B5EF4-FFF2-40B4-BE49-F238E27FC236}">
                <a16:creationId xmlns:a16="http://schemas.microsoft.com/office/drawing/2014/main" id="{0EA35182-5D2F-2B9E-10C8-F6033628E237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8" name="yt_shape_12518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旋转到图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试问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具有怎样的等量关系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请直接写出这个等量关系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不需要证明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4" name="yt_shape_12519"/>
          <p:cNvSpPr txBox="1"/>
          <p:nvPr/>
        </p:nvSpPr>
        <p:spPr>
          <a:xfrm>
            <a:off x="540000" y="1995319"/>
            <a:ext cx="47865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520" name="yt_image_12520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83403" y="1995319"/>
            <a:ext cx="4768596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2" name="yt_shape_12522"/>
          <p:cNvSpPr txBox="1"/>
          <p:nvPr/>
        </p:nvSpPr>
        <p:spPr>
          <a:xfrm>
            <a:off x="540000" y="900000"/>
            <a:ext cx="377026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一线三等角模型</a:t>
            </a:r>
          </a:p>
        </p:txBody>
      </p:sp>
      <p:pic>
        <p:nvPicPr>
          <p:cNvPr id="12523" name="yt_image_1252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51929"/>
            <a:ext cx="1373886" cy="38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25" name="yt_shape_12525"/>
          <p:cNvSpPr txBox="1"/>
          <p:nvPr/>
        </p:nvSpPr>
        <p:spPr>
          <a:xfrm>
            <a:off x="540119" y="1986680"/>
            <a:ext cx="11111999" cy="336552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一线三等角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是指三个相等的角的顶点在一条直线上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是三个直角的顶点在一条直线上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是非特殊角的三个顶点在一条直线上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在证三角形全等时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除了已知相等的角外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还能提供一对角相等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已知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宋体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cs typeface="宋体" pitchFamily="24"/>
            </a:endParaRPr>
          </a:p>
        </p:txBody>
      </p:sp>
      <p:pic>
        <p:nvPicPr>
          <p:cNvPr id="12526" name="yt_image_1252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94072" y="4131445"/>
            <a:ext cx="3403854" cy="1129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0979233">
            <a:extLst>
              <a:ext uri="{FF2B5EF4-FFF2-40B4-BE49-F238E27FC236}">
                <a16:creationId xmlns:a16="http://schemas.microsoft.com/office/drawing/2014/main" id="{AE8AD256-75FE-1512-3B60-8A9FF85CE0F2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8" name="yt_shape_1252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529" name="yt_image_1252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2121" y="2011799"/>
            <a:ext cx="262775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31" name="yt_shape_12531"/>
          <p:cNvSpPr txBox="1"/>
          <p:nvPr/>
        </p:nvSpPr>
        <p:spPr>
          <a:xfrm>
            <a:off x="540000" y="3433884"/>
            <a:ext cx="94060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FB5DC1C-DEFE-510E-ADB2-8E89E96EFBB6}"/>
              </a:ext>
            </a:extLst>
          </p:cNvPr>
          <p:cNvSpPr txBox="1"/>
          <p:nvPr/>
        </p:nvSpPr>
        <p:spPr>
          <a:xfrm>
            <a:off x="5585361" y="338707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74733C-DFCC-77B1-EFB1-ACFF72BF3BC5}"/>
              </a:ext>
            </a:extLst>
          </p:cNvPr>
          <p:cNvSpPr txBox="1"/>
          <p:nvPr/>
        </p:nvSpPr>
        <p:spPr>
          <a:xfrm>
            <a:off x="8328561" y="3387078"/>
            <a:ext cx="9307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2" name="yt_shape_12532"/>
          <p:cNvSpPr txBox="1"/>
          <p:nvPr/>
        </p:nvSpPr>
        <p:spPr>
          <a:xfrm>
            <a:off x="540000" y="900000"/>
            <a:ext cx="57098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533" name="yt_shape_12533"/>
              <p:cNvSpPr txBox="1"/>
              <p:nvPr/>
            </p:nvSpPr>
            <p:spPr>
              <a:xfrm>
                <a:off x="540000" y="1379303"/>
                <a:ext cx="5368457" cy="37644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的外角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𝐵𝐴𝐷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𝐶𝐷𝐸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𝐷𝐶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533" name="yt_shape_12533" descr="{&quot;rangeId&quot;:15,&quot;color&quot;:&quot;R&quot;,&quot;FixedLineSpacing&quot;:&quot;1.0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5368457" cy="3764428"/>
              </a:xfrm>
              <a:prstGeom prst="rect">
                <a:avLst/>
              </a:prstGeom>
              <a:blipFill>
                <a:blip r:embed="rId2"/>
                <a:stretch>
                  <a:fillRect l="-3523" t="-2913" r="-2614" b="-40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image_12529">
            <a:extLst>
              <a:ext uri="{FF2B5EF4-FFF2-40B4-BE49-F238E27FC236}">
                <a16:creationId xmlns:a16="http://schemas.microsoft.com/office/drawing/2014/main" id="{17656A1C-2198-425C-9CB1-2DFC6E1BCB44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88288" y="1114257"/>
            <a:ext cx="262775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5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5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5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5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5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3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3" name="yt_shape_12473"/>
          <p:cNvSpPr txBox="1"/>
          <p:nvPr/>
        </p:nvSpPr>
        <p:spPr>
          <a:xfrm>
            <a:off x="540000" y="900000"/>
            <a:ext cx="76735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474" name="yt_image_1247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2151" y="1531667"/>
            <a:ext cx="2147697" cy="151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476" name="yt_shape_12476"/>
              <p:cNvSpPr txBox="1"/>
              <p:nvPr/>
            </p:nvSpPr>
            <p:spPr>
              <a:xfrm>
                <a:off x="540000" y="3095453"/>
                <a:ext cx="5950668" cy="26564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𝐸𝐹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𝐵𝐶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𝐷𝐹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𝐴𝐵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76" name="yt_shape_12476" descr="{&quot;rangeId&quot;:2,&quot;color&quot;:&quot;R&quot;,&quot;FixedLineSpacing&quot;:&quot;1.0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95453"/>
                <a:ext cx="5950668" cy="2656433"/>
              </a:xfrm>
              <a:prstGeom prst="rect">
                <a:avLst/>
              </a:prstGeom>
              <a:blipFill>
                <a:blip r:embed="rId3"/>
                <a:stretch>
                  <a:fillRect l="-3176" t="-4358" b="-59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4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4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4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4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7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8" name="yt_shape_12478"/>
          <p:cNvSpPr txBox="1"/>
          <p:nvPr/>
        </p:nvSpPr>
        <p:spPr>
          <a:xfrm>
            <a:off x="540000" y="900000"/>
            <a:ext cx="284693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对称模型</a:t>
            </a:r>
          </a:p>
        </p:txBody>
      </p:sp>
      <p:pic>
        <p:nvPicPr>
          <p:cNvPr id="12479" name="yt_image_1247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51929"/>
            <a:ext cx="1373886" cy="38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81" name="yt_shape_12481"/>
          <p:cNvSpPr txBox="1"/>
          <p:nvPr/>
        </p:nvSpPr>
        <p:spPr>
          <a:xfrm>
            <a:off x="540119" y="1986680"/>
            <a:ext cx="11111999" cy="288539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所给图形可沿某一直线折叠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直线两旁的部分能完全重合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重合的顶点就是全等三角形的对应顶点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解题时要注意其隐含条件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即公共边或公共角相等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宋体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宋体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cs typeface="宋体" pitchFamily="24"/>
            </a:endParaRPr>
          </a:p>
        </p:txBody>
      </p:sp>
      <p:pic>
        <p:nvPicPr>
          <p:cNvPr id="12482" name="yt_image_1248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76268" y="3154702"/>
            <a:ext cx="4839462" cy="116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0979129">
            <a:extLst>
              <a:ext uri="{FF2B5EF4-FFF2-40B4-BE49-F238E27FC236}">
                <a16:creationId xmlns:a16="http://schemas.microsoft.com/office/drawing/2014/main" id="{4917379E-6089-FE29-F2A5-DDD62F222F5F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4" name="yt_shape_1248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MON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分别在射线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485" name="yt_image_12485">
            <a:extLst>
              <a:ext uri="">
                <a16:creationId xmlns:m="http://schemas.openxmlformats.org/officeDocument/2006/math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3022" y="2011799"/>
            <a:ext cx="1925955" cy="14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487" name="yt_shape_12487"/>
              <p:cNvSpPr txBox="1"/>
              <p:nvPr/>
            </p:nvSpPr>
            <p:spPr>
              <a:xfrm>
                <a:off x="540000" y="3477309"/>
                <a:ext cx="4259179" cy="26564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MON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400" b="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𝑂𝐴</m:t>
                              </m:r>
                              <m:r>
                                <a:rPr lang="zh-CN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＝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𝑂𝐵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Times New Roman" panose="02040503050406030204" pitchFamily="12" charset="0"/>
                                  <a:ea typeface="宋体" panose="02040503050406030204" pitchFamily="12" charset="0"/>
                                </a:rPr>
                                <m:t>,</m:t>
                              </m:r>
                            </m:e>
                            <m:e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∠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𝐴𝑂𝐶</m:t>
                              </m:r>
                              <m:r>
                                <a:rPr lang="zh-CN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＝</m:t>
                              </m:r>
                              <m: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∠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𝐵𝑂𝐶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Times New Roman" panose="02040503050406030204" pitchFamily="12" charset="0"/>
                                  <a:ea typeface="宋体" panose="02040503050406030204" pitchFamily="12" charset="0"/>
                                </a:rPr>
                                <m:t>,</m:t>
                              </m:r>
                            </m:e>
                            <m:e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𝑂𝐶</m:t>
                              </m:r>
                              <m:r>
                                <a:rPr lang="zh-CN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＝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𝑂𝐶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Times New Roman" panose="02040503050406030204" pitchFamily="12" charset="0"/>
                                  <a:ea typeface="宋体" panose="02040503050406030204" pitchFamily="12" charset="0"/>
                                </a:rPr>
                                <m:t>,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487" name="yt_shape_12487" descr="{&quot;rangeId&quot;:4,&quot;color&quot;:&quot;R&quot;,&quot;FixedLineSpacing&quot;:&quot;1.0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77309"/>
                <a:ext cx="4259179" cy="2656433"/>
              </a:xfrm>
              <a:prstGeom prst="rect">
                <a:avLst/>
              </a:prstGeom>
              <a:blipFill>
                <a:blip r:embed="rId3"/>
                <a:stretch>
                  <a:fillRect l="-4441" t="-4128" r="-3295" b="-61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4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4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4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4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8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9" name="yt_shape_12489"/>
          <p:cNvSpPr txBox="1"/>
          <p:nvPr/>
        </p:nvSpPr>
        <p:spPr>
          <a:xfrm>
            <a:off x="540000" y="900000"/>
            <a:ext cx="284693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旋转模型</a:t>
            </a:r>
          </a:p>
        </p:txBody>
      </p:sp>
      <p:pic>
        <p:nvPicPr>
          <p:cNvPr id="12490" name="yt_image_1249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51929"/>
            <a:ext cx="1373886" cy="38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92" name="yt_image_124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42003" y="2252857"/>
            <a:ext cx="4507992" cy="888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0979159">
            <a:extLst>
              <a:ext uri="{FF2B5EF4-FFF2-40B4-BE49-F238E27FC236}">
                <a16:creationId xmlns:a16="http://schemas.microsoft.com/office/drawing/2014/main" id="{EA962469-215C-7C1D-1047-FAF030126CF3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6" name="yt_shape_12481">
            <a:extLst>
              <a:ext uri="{FF2B5EF4-FFF2-40B4-BE49-F238E27FC236}">
                <a16:creationId xmlns:a16="http://schemas.microsoft.com/office/drawing/2014/main" id="{3F794F50-38A9-4757-B5FD-C7CBC7639A16}"/>
              </a:ext>
            </a:extLst>
          </p:cNvPr>
          <p:cNvSpPr txBox="1"/>
          <p:nvPr/>
        </p:nvSpPr>
        <p:spPr>
          <a:xfrm>
            <a:off x="540119" y="1986680"/>
            <a:ext cx="11111999" cy="144500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宋体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cs typeface="宋体" pitchFamily="24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4" name="yt_shape_12494"/>
          <p:cNvSpPr txBox="1"/>
          <p:nvPr/>
        </p:nvSpPr>
        <p:spPr>
          <a:xfrm>
            <a:off x="540119" y="692696"/>
            <a:ext cx="11111999" cy="28126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复习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全等三角形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的知识时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老师布置了一道作业题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已知在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内任意一点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顺时针旋转至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AQ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QAP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BQ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CP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BQ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CP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.”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小亮是个爱动脑筋的同学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他通过对图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的分析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证明了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ABQ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ACP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从而证得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BQ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CP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之后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他将点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平移到等腰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外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原题中其他条件不变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发现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BQ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CP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仍然成立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请你就图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给出证明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495" name="yt_image_1249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35008" y="3653744"/>
            <a:ext cx="3849624" cy="177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497">
                <a:extLst>
                  <a:ext uri="{FF2B5EF4-FFF2-40B4-BE49-F238E27FC236}">
                    <a16:creationId xmlns:a16="http://schemas.microsoft.com/office/drawing/2014/main" id="{E8412663-A2F8-41F3-9B58-0C4E50BD0050}"/>
                  </a:ext>
                </a:extLst>
              </p:cNvPr>
              <p:cNvSpPr txBox="1"/>
              <p:nvPr/>
            </p:nvSpPr>
            <p:spPr>
              <a:xfrm>
                <a:off x="540119" y="3717032"/>
                <a:ext cx="7517635" cy="26564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QAP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QAP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𝐴𝑄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𝐴𝑃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𝑄𝐴𝐵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𝑃𝐴𝐶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CP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2497">
                <a:extLst>
                  <a:ext uri="{FF2B5EF4-FFF2-40B4-BE49-F238E27FC236}">
                    <a16:creationId xmlns:a16="http://schemas.microsoft.com/office/drawing/2014/main" id="{E8412663-A2F8-41F3-9B58-0C4E50BD00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717032"/>
                <a:ext cx="7517635" cy="2656433"/>
              </a:xfrm>
              <a:prstGeom prst="rect">
                <a:avLst/>
              </a:prstGeom>
              <a:blipFill>
                <a:blip r:embed="rId3"/>
                <a:stretch>
                  <a:fillRect l="-2514" t="-4358" r="-1703" b="-59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9" name="yt_shape_12499"/>
          <p:cNvSpPr txBox="1"/>
          <p:nvPr/>
        </p:nvSpPr>
        <p:spPr>
          <a:xfrm>
            <a:off x="494315" y="836712"/>
            <a:ext cx="324608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三垂直模型</a:t>
            </a:r>
          </a:p>
        </p:txBody>
      </p:sp>
      <p:pic>
        <p:nvPicPr>
          <p:cNvPr id="12500" name="yt_image_1250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88641"/>
            <a:ext cx="1373886" cy="38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02" name="yt_shape_12502"/>
          <p:cNvSpPr txBox="1"/>
          <p:nvPr/>
        </p:nvSpPr>
        <p:spPr>
          <a:xfrm>
            <a:off x="540119" y="1923392"/>
            <a:ext cx="11111999" cy="192513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在三垂直模型中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利用余角的性质寻求两直角三角形中一组锐角相等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再加上任一组对应边相等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易证两直角三角形全等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常见的模型如下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endParaRPr lang="en-US" altLang="zh-CN" sz="2400" dirty="0">
              <a:solidFill>
                <a:srgbClr val="000000"/>
              </a:solidFill>
              <a:latin typeface="宋体" pitchFamily="24"/>
              <a:ea typeface="宋体" pitchFamily="24"/>
              <a:cs typeface="宋体" pitchFamily="24"/>
            </a:endParaRPr>
          </a:p>
          <a:p>
            <a:pPr algn="just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cs typeface="宋体" pitchFamily="24"/>
            </a:endParaRPr>
          </a:p>
          <a:p>
            <a:pPr algn="just" eaLnBrk="1" latinLnBrk="0" hangingPunct="0">
              <a:lnSpc>
                <a:spcPct val="129999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cs typeface="宋体" pitchFamily="24"/>
            </a:endParaRPr>
          </a:p>
        </p:txBody>
      </p:sp>
      <p:pic>
        <p:nvPicPr>
          <p:cNvPr id="12503" name="yt_image_1250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4694" y="2861656"/>
            <a:ext cx="2602611" cy="844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0979195">
            <a:extLst>
              <a:ext uri="{FF2B5EF4-FFF2-40B4-BE49-F238E27FC236}">
                <a16:creationId xmlns:a16="http://schemas.microsoft.com/office/drawing/2014/main" id="{7157F097-0EA3-4F42-B2B9-246F21A9C8B9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76751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509"/>
              <p:cNvSpPr txBox="1"/>
              <p:nvPr/>
            </p:nvSpPr>
            <p:spPr>
              <a:xfrm>
                <a:off x="540118" y="3499579"/>
                <a:ext cx="11460537" cy="302576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just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𝐴𝐷𝐶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𝐶𝐸𝐵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𝐴𝐶𝐷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𝐶𝐵𝐸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𝐴𝐶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just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25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8" y="3499579"/>
                <a:ext cx="11460537" cy="3025765"/>
              </a:xfrm>
              <a:prstGeom prst="rect">
                <a:avLst/>
              </a:prstGeom>
              <a:blipFill>
                <a:blip r:embed="rId2"/>
                <a:stretch>
                  <a:fillRect l="-1649" t="-3629" b="-5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511" name="yt_image_12511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2020" y="1217305"/>
            <a:ext cx="4768596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yt_shape_12505">
            <a:extLst>
              <a:ext uri="{FF2B5EF4-FFF2-40B4-BE49-F238E27FC236}">
                <a16:creationId xmlns:a16="http://schemas.microsoft.com/office/drawing/2014/main" id="{331C1FD5-74D0-4C5F-BE5E-33BCA6E9689D}"/>
              </a:ext>
            </a:extLst>
          </p:cNvPr>
          <p:cNvSpPr txBox="1"/>
          <p:nvPr/>
        </p:nvSpPr>
        <p:spPr>
          <a:xfrm>
            <a:off x="539882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9" name="yt_shape_12506">
            <a:extLst>
              <a:ext uri="{FF2B5EF4-FFF2-40B4-BE49-F238E27FC236}">
                <a16:creationId xmlns:a16="http://schemas.microsoft.com/office/drawing/2014/main" id="{EF25038D-99DF-4408-BEAD-60D46DA474EA}"/>
              </a:ext>
            </a:extLst>
          </p:cNvPr>
          <p:cNvSpPr txBox="1"/>
          <p:nvPr/>
        </p:nvSpPr>
        <p:spPr>
          <a:xfrm>
            <a:off x="332918" y="1724139"/>
            <a:ext cx="65146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当直线</a:t>
            </a:r>
            <a:r>
              <a:rPr lang="en-US" altLang="zh-CN" sz="2400" b="0" i="1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旋转到图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的位置时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0" name="yt_shape_12507">
            <a:extLst>
              <a:ext uri="{FF2B5EF4-FFF2-40B4-BE49-F238E27FC236}">
                <a16:creationId xmlns:a16="http://schemas.microsoft.com/office/drawing/2014/main" id="{1891C79D-9518-43C7-BE26-C1B27C1AAEB0}"/>
              </a:ext>
            </a:extLst>
          </p:cNvPr>
          <p:cNvSpPr txBox="1"/>
          <p:nvPr/>
        </p:nvSpPr>
        <p:spPr>
          <a:xfrm>
            <a:off x="539763" y="2275450"/>
            <a:ext cx="27347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" name="yt_shape_12508">
            <a:extLst>
              <a:ext uri="{FF2B5EF4-FFF2-40B4-BE49-F238E27FC236}">
                <a16:creationId xmlns:a16="http://schemas.microsoft.com/office/drawing/2014/main" id="{10C1073A-55B4-4A00-BFAC-46931E22B32F}"/>
              </a:ext>
            </a:extLst>
          </p:cNvPr>
          <p:cNvSpPr txBox="1"/>
          <p:nvPr/>
        </p:nvSpPr>
        <p:spPr>
          <a:xfrm>
            <a:off x="539763" y="2898769"/>
            <a:ext cx="24269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3" name="yt_shape_12513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旋转到图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试问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具有怎样的等量关系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并加以证明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514"/>
              <p:cNvSpPr txBox="1"/>
              <p:nvPr/>
            </p:nvSpPr>
            <p:spPr>
              <a:xfrm>
                <a:off x="540000" y="1995319"/>
                <a:ext cx="4429098" cy="43620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知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400" b="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∠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𝐴𝐷𝐶</m:t>
                              </m:r>
                              <m:r>
                                <a:rPr lang="zh-CN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＝</m:t>
                              </m:r>
                              <m: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∠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𝐶𝐸𝐵</m:t>
                              </m:r>
                              <m: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=90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Times New Roman" panose="02040503050406030204" pitchFamily="12" charset="0"/>
                                  <a:ea typeface="宋体" panose="02040503050406030204" pitchFamily="12" charset="0"/>
                                </a:rPr>
                                <m:t>°</m:t>
                              </m:r>
                            </m:e>
                            <m:e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∠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𝐴𝐶𝐷</m:t>
                              </m:r>
                              <m:r>
                                <a:rPr lang="zh-CN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＝</m:t>
                              </m:r>
                              <m: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∠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𝐶𝐵𝐸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Times New Roman" panose="02040503050406030204" pitchFamily="12" charset="0"/>
                                  <a:ea typeface="宋体" panose="02040503050406030204" pitchFamily="12" charset="0"/>
                                </a:rPr>
                                <m:t>,</m:t>
                              </m:r>
                            </m:e>
                            <m:e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𝐴𝐶</m:t>
                              </m:r>
                              <m:r>
                                <a:rPr lang="zh-CN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＝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𝐶𝐵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Times New Roman" panose="02040503050406030204" pitchFamily="12" charset="0"/>
                                  <a:ea typeface="宋体" panose="02040503050406030204" pitchFamily="12" charset="0"/>
                                </a:rPr>
                                <m:t>,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2514" descr="{&quot;rangeId&quot;:8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95319"/>
                <a:ext cx="4429098" cy="4362028"/>
              </a:xfrm>
              <a:prstGeom prst="rect">
                <a:avLst/>
              </a:prstGeom>
              <a:blipFill>
                <a:blip r:embed="rId2"/>
                <a:stretch>
                  <a:fillRect l="-4270" t="-1117" r="-3030" b="-34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516" name="yt_image_1251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83403" y="1995319"/>
            <a:ext cx="4768596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1111</Words>
  <Application>Microsoft Office PowerPoint</Application>
  <PresentationFormat>宽屏</PresentationFormat>
  <Paragraphs>65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2023-05-05T05:33:00Z</dcterms:created>
  <dcterms:modified xsi:type="dcterms:W3CDTF">2023-05-29T08:11:31Z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