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8" r:id="rId5"/>
    <p:sldId id="374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bin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bin"/><Relationship Id="rId9" Type="http://schemas.openxmlformats.org/officeDocument/2006/relationships/image" Target="../media/image2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7" name="yt_shape_14047"/>
          <p:cNvSpPr txBox="1"/>
          <p:nvPr/>
        </p:nvSpPr>
        <p:spPr>
          <a:xfrm>
            <a:off x="3941564" y="1072179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变式与拓展</a:t>
            </a:r>
          </a:p>
        </p:txBody>
      </p:sp>
      <p:sp>
        <p:nvSpPr>
          <p:cNvPr id="14048" name="yt_shape_14048"/>
          <p:cNvSpPr txBox="1"/>
          <p:nvPr/>
        </p:nvSpPr>
        <p:spPr>
          <a:xfrm>
            <a:off x="540119" y="1551482"/>
            <a:ext cx="11111999" cy="4325790"/>
          </a:xfrm>
          <a:prstGeom prst="rect">
            <a:avLst/>
          </a:prstGeom>
          <a:ln>
            <a:solidFill>
              <a:srgbClr val="000000"/>
            </a:solidFill>
            <a:prstDash val="dash"/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【教材母题】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一圆柱体的底面周长为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是上底面的直径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一只蚂蚁从点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沿着圆柱的侧面爬行到点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试求出爬行的最短路程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01cm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</p:txBody>
      </p:sp>
      <p:pic>
        <p:nvPicPr>
          <p:cNvPr id="14049" name="yt_image_1404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771782"/>
            <a:ext cx="1106424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51" name="yt_image_1405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3782" y="4011406"/>
            <a:ext cx="1851660" cy="96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053">
                <a:extLst>
                  <a:ext uri="{FF2B5EF4-FFF2-40B4-BE49-F238E27FC236}">
                    <a16:creationId xmlns:a16="http://schemas.microsoft.com/office/drawing/2014/main" id="{9CF7396A-07D5-4F6C-92BE-CC2D27B941B5}"/>
                  </a:ext>
                </a:extLst>
              </p:cNvPr>
              <p:cNvSpPr txBox="1"/>
              <p:nvPr/>
            </p:nvSpPr>
            <p:spPr>
              <a:xfrm>
                <a:off x="695400" y="3229230"/>
                <a:ext cx="869308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</a:p>
            </p:txBody>
          </p:sp>
        </mc:Choice>
        <mc:Fallback>
          <p:sp>
            <p:nvSpPr>
              <p:cNvPr id="6" name="yt_shape_14053">
                <a:extLst>
                  <a:ext uri="{FF2B5EF4-FFF2-40B4-BE49-F238E27FC236}">
                    <a16:creationId xmlns:a16="http://schemas.microsoft.com/office/drawing/2014/main" id="{9CF7396A-07D5-4F6C-92BE-CC2D27B941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3229230"/>
                <a:ext cx="8693085" cy="638893"/>
              </a:xfrm>
              <a:prstGeom prst="rect">
                <a:avLst/>
              </a:prstGeom>
              <a:blipFill>
                <a:blip r:embed="rId4"/>
                <a:stretch>
                  <a:fillRect l="-2104" r="-119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055">
                <a:extLst>
                  <a:ext uri="{FF2B5EF4-FFF2-40B4-BE49-F238E27FC236}">
                    <a16:creationId xmlns:a16="http://schemas.microsoft.com/office/drawing/2014/main" id="{21FEDB2A-6988-43F6-B254-00B67F797CF7}"/>
                  </a:ext>
                </a:extLst>
              </p:cNvPr>
              <p:cNvSpPr txBox="1"/>
              <p:nvPr/>
            </p:nvSpPr>
            <p:spPr>
              <a:xfrm>
                <a:off x="695400" y="3918911"/>
                <a:ext cx="3987951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7" name="yt_shape_14055">
                <a:extLst>
                  <a:ext uri="{FF2B5EF4-FFF2-40B4-BE49-F238E27FC236}">
                    <a16:creationId xmlns:a16="http://schemas.microsoft.com/office/drawing/2014/main" id="{21FEDB2A-6988-43F6-B254-00B67F797C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3918911"/>
                <a:ext cx="3987951" cy="478080"/>
              </a:xfrm>
              <a:prstGeom prst="rect">
                <a:avLst/>
              </a:prstGeom>
              <a:blipFill>
                <a:blip r:embed="rId5"/>
                <a:stretch>
                  <a:fillRect l="-4587" t="-2564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057">
                <a:extLst>
                  <a:ext uri="{FF2B5EF4-FFF2-40B4-BE49-F238E27FC236}">
                    <a16:creationId xmlns:a16="http://schemas.microsoft.com/office/drawing/2014/main" id="{4ABC433D-3558-4607-B6B9-37A830C439A4}"/>
                  </a:ext>
                </a:extLst>
              </p:cNvPr>
              <p:cNvSpPr txBox="1"/>
              <p:nvPr/>
            </p:nvSpPr>
            <p:spPr>
              <a:xfrm>
                <a:off x="695400" y="4447779"/>
                <a:ext cx="324140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4057">
                <a:extLst>
                  <a:ext uri="{FF2B5EF4-FFF2-40B4-BE49-F238E27FC236}">
                    <a16:creationId xmlns:a16="http://schemas.microsoft.com/office/drawing/2014/main" id="{4ABC433D-3558-4607-B6B9-37A830C439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4447779"/>
                <a:ext cx="3241400" cy="465577"/>
              </a:xfrm>
              <a:prstGeom prst="rect">
                <a:avLst/>
              </a:prstGeom>
              <a:blipFill>
                <a:blip r:embed="rId6"/>
                <a:stretch>
                  <a:fillRect l="-5639" t="-5263" r="-451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4059">
            <a:extLst>
              <a:ext uri="{FF2B5EF4-FFF2-40B4-BE49-F238E27FC236}">
                <a16:creationId xmlns:a16="http://schemas.microsoft.com/office/drawing/2014/main" id="{C5AA7E24-A492-4120-ADE7-4EDCFBE558D7}"/>
              </a:ext>
            </a:extLst>
          </p:cNvPr>
          <p:cNvSpPr txBox="1"/>
          <p:nvPr/>
        </p:nvSpPr>
        <p:spPr>
          <a:xfrm>
            <a:off x="695400" y="4964144"/>
            <a:ext cx="46839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爬行的最短路程约为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77cm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0" name="yt_shape_14060"/>
          <p:cNvSpPr txBox="1"/>
          <p:nvPr/>
        </p:nvSpPr>
        <p:spPr>
          <a:xfrm>
            <a:off x="494315" y="895793"/>
            <a:ext cx="47849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平面图形中的最短距离</a:t>
            </a:r>
          </a:p>
        </p:txBody>
      </p:sp>
      <p:sp>
        <p:nvSpPr>
          <p:cNvPr id="14061" name="yt_shape_14061"/>
          <p:cNvSpPr txBox="1"/>
          <p:nvPr/>
        </p:nvSpPr>
        <p:spPr>
          <a:xfrm>
            <a:off x="540119" y="1395358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两个小镇在河流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的同侧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分别到河的距离为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现在要在河边建一自来水厂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两镇供水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铺设水管的费用为每千米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请你在河边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上选择水厂的位置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使铺设水管的费用最节省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并求出总费用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062" name="yt_image_1406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3247788"/>
            <a:ext cx="1402461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64" name="yt_image_140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02160" y="4629113"/>
            <a:ext cx="1311021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228496">
            <a:extLst>
              <a:ext uri="{FF2B5EF4-FFF2-40B4-BE49-F238E27FC236}">
                <a16:creationId xmlns:a16="http://schemas.microsoft.com/office/drawing/2014/main" id="{25DB15E0-C597-0CF3-7137-42B44238FE4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5832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066">
                <a:extLst>
                  <a:ext uri="{FF2B5EF4-FFF2-40B4-BE49-F238E27FC236}">
                    <a16:creationId xmlns:a16="http://schemas.microsoft.com/office/drawing/2014/main" id="{10EA9A42-94AC-4B16-9D56-6EC9ACBDD210}"/>
                  </a:ext>
                </a:extLst>
              </p:cNvPr>
              <p:cNvSpPr txBox="1"/>
              <p:nvPr/>
            </p:nvSpPr>
            <p:spPr>
              <a:xfrm>
                <a:off x="494315" y="3462431"/>
                <a:ext cx="8770037" cy="19275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点关于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的对称点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点即为所求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的延长线于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则总费用为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万元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4066">
                <a:extLst>
                  <a:ext uri="{FF2B5EF4-FFF2-40B4-BE49-F238E27FC236}">
                    <a16:creationId xmlns:a16="http://schemas.microsoft.com/office/drawing/2014/main" id="{10EA9A42-94AC-4B16-9D56-6EC9ACBDD2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315" y="3462431"/>
                <a:ext cx="8770037" cy="1927579"/>
              </a:xfrm>
              <a:prstGeom prst="rect">
                <a:avLst/>
              </a:prstGeom>
              <a:blipFill>
                <a:blip r:embed="rId5"/>
                <a:stretch>
                  <a:fillRect l="-2085" t="-2848" r="-486" b="-8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8" name="yt_shape_14068"/>
          <p:cNvSpPr txBox="1"/>
          <p:nvPr/>
        </p:nvSpPr>
        <p:spPr>
          <a:xfrm>
            <a:off x="494314" y="900000"/>
            <a:ext cx="44771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圆柱体中的最短路径</a:t>
            </a:r>
          </a:p>
        </p:txBody>
      </p:sp>
      <p:sp>
        <p:nvSpPr>
          <p:cNvPr id="14069" name="yt_shape_14069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透明的圆柱形容器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容器厚度忽略不计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底面周长为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在容器内壁离容器底部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处有一饭粒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此时一只蚂蚁正好在容器外壁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且离容器上沿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则蚂蚁要吃到饭粒需爬行的最短路径是多少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4070" name="yt_image_1407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5916" y="2839131"/>
            <a:ext cx="1616202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72" name="yt_image_140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18237" y="4319875"/>
            <a:ext cx="1051560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228525">
            <a:extLst>
              <a:ext uri="{FF2B5EF4-FFF2-40B4-BE49-F238E27FC236}">
                <a16:creationId xmlns:a16="http://schemas.microsoft.com/office/drawing/2014/main" id="{FE403571-7E76-360A-206D-DD5496EC255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074">
                <a:extLst>
                  <a:ext uri="{FF2B5EF4-FFF2-40B4-BE49-F238E27FC236}">
                    <a16:creationId xmlns:a16="http://schemas.microsoft.com/office/drawing/2014/main" id="{42FE628F-7062-47B2-99A6-102F59AEDC61}"/>
                  </a:ext>
                </a:extLst>
              </p:cNvPr>
              <p:cNvSpPr txBox="1"/>
              <p:nvPr/>
            </p:nvSpPr>
            <p:spPr>
              <a:xfrm>
                <a:off x="540119" y="3045246"/>
                <a:ext cx="9012265" cy="24109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将容器侧面展开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的对称点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即为最短距离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即蚂蚁要吃到饭粒需爬行的最短路径为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4074">
                <a:extLst>
                  <a:ext uri="{FF2B5EF4-FFF2-40B4-BE49-F238E27FC236}">
                    <a16:creationId xmlns:a16="http://schemas.microsoft.com/office/drawing/2014/main" id="{42FE628F-7062-47B2-99A6-102F59AEDC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45246"/>
                <a:ext cx="9012265" cy="2410981"/>
              </a:xfrm>
              <a:prstGeom prst="rect">
                <a:avLst/>
              </a:prstGeom>
              <a:blipFill>
                <a:blip r:embed="rId5"/>
                <a:stretch>
                  <a:fillRect l="-2097" t="-2278" r="-609" b="-7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6" name="yt_shape_14076"/>
          <p:cNvSpPr txBox="1"/>
          <p:nvPr/>
        </p:nvSpPr>
        <p:spPr>
          <a:xfrm>
            <a:off x="540000" y="900000"/>
            <a:ext cx="43858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长方体中的最短路径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77" name="yt_shape_14077"/>
              <p:cNvSpPr txBox="1"/>
              <p:nvPr/>
            </p:nvSpPr>
            <p:spPr>
              <a:xfrm>
                <a:off x="540119" y="1399565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有一个长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高分别为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的长方体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有一只蚂蚁想从点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爬到点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它经过的最短路径长为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077" name="yt_shape_1407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7742" b="-1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79" name="yt_image_14079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0781" y="2549515"/>
            <a:ext cx="1210437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228554">
            <a:extLst>
              <a:ext uri="{FF2B5EF4-FFF2-40B4-BE49-F238E27FC236}">
                <a16:creationId xmlns:a16="http://schemas.microsoft.com/office/drawing/2014/main" id="{66627C59-720A-1C6B-659D-155E663D553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035B231-C3C2-A25E-9D48-6F59A595D888}"/>
                  </a:ext>
                </a:extLst>
              </p:cNvPr>
              <p:cNvSpPr txBox="1"/>
              <p:nvPr/>
            </p:nvSpPr>
            <p:spPr>
              <a:xfrm>
                <a:off x="5631708" y="1844824"/>
                <a:ext cx="1072389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035B231-C3C2-A25E-9D48-6F59A595D8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1708" y="1844824"/>
                <a:ext cx="1072389" cy="520713"/>
              </a:xfrm>
              <a:prstGeom prst="rect">
                <a:avLst/>
              </a:prstGeom>
              <a:blipFill>
                <a:blip r:embed="rId5"/>
                <a:stretch>
                  <a:fillRect l="-9091" r="-7386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yt_image_14099">
            <a:extLst>
              <a:ext uri="{FF2B5EF4-FFF2-40B4-BE49-F238E27FC236}">
                <a16:creationId xmlns:a16="http://schemas.microsoft.com/office/drawing/2014/main" id="{C130543E-B94C-45C8-A3DE-6802D65AC36F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5013176"/>
            <a:ext cx="2280076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84" name="yt_shape_14084"/>
          <p:cNvSpPr txBox="1"/>
          <p:nvPr/>
        </p:nvSpPr>
        <p:spPr>
          <a:xfrm>
            <a:off x="540000" y="1675214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展开图有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种情形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85" name="yt_shape_14085"/>
              <p:cNvSpPr txBox="1"/>
              <p:nvPr/>
            </p:nvSpPr>
            <p:spPr>
              <a:xfrm>
                <a:off x="540000" y="2154517"/>
                <a:ext cx="7688451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在图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厘米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4085" name="yt_shape_140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54517"/>
                <a:ext cx="7688451" cy="478080"/>
              </a:xfrm>
              <a:prstGeom prst="rect">
                <a:avLst/>
              </a:prstGeom>
              <a:blipFill>
                <a:blip r:embed="rId3"/>
                <a:stretch>
                  <a:fillRect l="-2458" t="-1266" r="-1427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87" name="yt_image_1408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40416" y="2277182"/>
            <a:ext cx="1980819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089" name="yt_shape_14089"/>
              <p:cNvSpPr txBox="1"/>
              <p:nvPr/>
            </p:nvSpPr>
            <p:spPr>
              <a:xfrm>
                <a:off x="540000" y="2683326"/>
                <a:ext cx="7724743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在图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厘米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4089" name="yt_shape_140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83326"/>
                <a:ext cx="7724743" cy="478080"/>
              </a:xfrm>
              <a:prstGeom prst="rect">
                <a:avLst/>
              </a:prstGeom>
              <a:blipFill>
                <a:blip r:embed="rId5"/>
                <a:stretch>
                  <a:fillRect l="-2447" t="-1266" r="-1421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91" name="yt_image_1409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51497" y="3757386"/>
            <a:ext cx="1824228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093" name="yt_shape_14093"/>
              <p:cNvSpPr txBox="1"/>
              <p:nvPr/>
            </p:nvSpPr>
            <p:spPr>
              <a:xfrm>
                <a:off x="540000" y="3115374"/>
                <a:ext cx="7559185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在图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厘米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93" name="yt_shape_140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5374"/>
                <a:ext cx="7559185" cy="478080"/>
              </a:xfrm>
              <a:prstGeom prst="rect">
                <a:avLst/>
              </a:prstGeom>
              <a:blipFill>
                <a:blip r:embed="rId7"/>
                <a:stretch>
                  <a:fillRect l="-2500" t="-1282" r="-1452" b="-39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095" name="yt_shape_14095"/>
              <p:cNvSpPr txBox="1"/>
              <p:nvPr/>
            </p:nvSpPr>
            <p:spPr>
              <a:xfrm>
                <a:off x="540000" y="3644242"/>
                <a:ext cx="4687565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厘米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厘米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厘米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4095" name="yt_shape_140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4242"/>
                <a:ext cx="4687565" cy="469167"/>
              </a:xfrm>
              <a:prstGeom prst="rect">
                <a:avLst/>
              </a:prstGeom>
              <a:blipFill>
                <a:blip r:embed="rId8"/>
                <a:stretch>
                  <a:fillRect l="-4031" t="-3896" r="-286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4081">
            <a:extLst>
              <a:ext uri="{FF2B5EF4-FFF2-40B4-BE49-F238E27FC236}">
                <a16:creationId xmlns:a16="http://schemas.microsoft.com/office/drawing/2014/main" id="{EBA62782-2A49-4605-B8EC-50BE31B41FB7}"/>
              </a:ext>
            </a:extLst>
          </p:cNvPr>
          <p:cNvSpPr txBox="1"/>
          <p:nvPr/>
        </p:nvSpPr>
        <p:spPr>
          <a:xfrm>
            <a:off x="540000" y="6926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长方体的长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一只蚂蚁想从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点沿表面爬到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求最短距离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" name="yt_image_14082">
            <a:extLst>
              <a:ext uri="{FF2B5EF4-FFF2-40B4-BE49-F238E27FC236}">
                <a16:creationId xmlns:a16="http://schemas.microsoft.com/office/drawing/2014/main" id="{29FFBB13-8EAF-4FF7-9222-6AFE460D3688}"/>
              </a:ex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223249" y="1160473"/>
            <a:ext cx="1428750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4097">
                <a:extLst>
                  <a:ext uri="{FF2B5EF4-FFF2-40B4-BE49-F238E27FC236}">
                    <a16:creationId xmlns:a16="http://schemas.microsoft.com/office/drawing/2014/main" id="{7E9EBDEE-0231-4679-85FF-2A747ED34AED}"/>
                  </a:ext>
                </a:extLst>
              </p:cNvPr>
              <p:cNvSpPr txBox="1"/>
              <p:nvPr/>
            </p:nvSpPr>
            <p:spPr>
              <a:xfrm>
                <a:off x="540000" y="4184809"/>
                <a:ext cx="4696927" cy="4635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蚂蚁爬过的最短路程为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厘米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4097">
                <a:extLst>
                  <a:ext uri="{FF2B5EF4-FFF2-40B4-BE49-F238E27FC236}">
                    <a16:creationId xmlns:a16="http://schemas.microsoft.com/office/drawing/2014/main" id="{7E9EBDEE-0231-4679-85FF-2A747ED34A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84809"/>
                <a:ext cx="4696927" cy="463525"/>
              </a:xfrm>
              <a:prstGeom prst="rect">
                <a:avLst/>
              </a:prstGeom>
              <a:blipFill>
                <a:blip r:embed="rId10"/>
                <a:stretch>
                  <a:fillRect l="-4026" t="-3896" r="-2987" b="-33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0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84" grpId="0" build="allAtOnce"/>
      <p:bldP spid="14085" grpId="0" build="allAtOnce"/>
      <p:bldP spid="14089" grpId="0" build="allAtOnce"/>
      <p:bldP spid="14093" grpId="0" build="allAtOnce"/>
      <p:bldP spid="14095" grpId="0" build="allAtOnce"/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647</Words>
  <Application>Microsoft Office PowerPoint</Application>
  <PresentationFormat>宽屏</PresentationFormat>
  <Paragraphs>31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2023-05-05T05:33:00Z</dcterms:created>
  <dcterms:modified xsi:type="dcterms:W3CDTF">2023-05-29T09:31:39Z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