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70" r:id="rId4"/>
    <p:sldId id="374" r:id="rId5"/>
    <p:sldId id="377" r:id="rId6"/>
    <p:sldId id="378" r:id="rId7"/>
    <p:sldId id="380" r:id="rId8"/>
    <p:sldId id="383" r:id="rId9"/>
    <p:sldId id="387" r:id="rId10"/>
    <p:sldId id="388" r:id="rId11"/>
    <p:sldId id="393" r:id="rId12"/>
    <p:sldId id="390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4" name="yt_shape_13134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1f9fee60-6143-4c84-a153-16d636b7d214.png&quot;}"/>
            </a:endParaRPr>
          </a:p>
        </p:txBody>
      </p:sp>
      <p:sp>
        <p:nvSpPr>
          <p:cNvPr id="13135" name="yt_shape_13135"/>
          <p:cNvSpPr txBox="1"/>
          <p:nvPr/>
        </p:nvSpPr>
        <p:spPr>
          <a:xfrm>
            <a:off x="540119" y="16775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在两个命题中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如果第一个命题的条件是第二个命题的结论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而第一个命题的结论是第二个命题的条件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那么这两个命题叫做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互逆命题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136" name="yt_shape_13136"/>
          <p:cNvSpPr txBox="1"/>
          <p:nvPr/>
        </p:nvSpPr>
        <p:spPr>
          <a:xfrm>
            <a:off x="540119" y="263697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如果一个定理的逆命题能被证明是真命题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那么就叫它是原定理的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逆定理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这两个定理叫做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互逆定理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137" name="yt_shape_13137"/>
          <p:cNvSpPr txBox="1"/>
          <p:nvPr/>
        </p:nvSpPr>
        <p:spPr>
          <a:xfrm>
            <a:off x="540000" y="3596414"/>
            <a:ext cx="100796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每个命题都有它的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逆命题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但每个真命题的逆命题不一定是真命题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1082992">
            <a:extLst>
              <a:ext uri="{FF2B5EF4-FFF2-40B4-BE49-F238E27FC236}">
                <a16:creationId xmlns:a16="http://schemas.microsoft.com/office/drawing/2014/main" id="{26D5CD36-6952-61F6-49E8-53A4FCC6BA0E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795"/>
            <a:ext cx="4089464" cy="64598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D210FDB-765A-D6F1-8220-582A9F6F8458}"/>
              </a:ext>
            </a:extLst>
          </p:cNvPr>
          <p:cNvSpPr txBox="1"/>
          <p:nvPr/>
        </p:nvSpPr>
        <p:spPr>
          <a:xfrm>
            <a:off x="6850907" y="2081842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互逆命题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DFA8E9B-B530-AD7E-7883-4AE0D092F64C}"/>
              </a:ext>
            </a:extLst>
          </p:cNvPr>
          <p:cNvSpPr txBox="1"/>
          <p:nvPr/>
        </p:nvSpPr>
        <p:spPr>
          <a:xfrm>
            <a:off x="9898907" y="2565789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逆定理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638E078-B551-635D-0F42-09B28F1AEED3}"/>
              </a:ext>
            </a:extLst>
          </p:cNvPr>
          <p:cNvSpPr txBox="1"/>
          <p:nvPr/>
        </p:nvSpPr>
        <p:spPr>
          <a:xfrm>
            <a:off x="2888508" y="3041277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互逆定理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86A5CD8-9E6D-965A-CD10-ABC63DE45E2D}"/>
              </a:ext>
            </a:extLst>
          </p:cNvPr>
          <p:cNvSpPr txBox="1"/>
          <p:nvPr/>
        </p:nvSpPr>
        <p:spPr>
          <a:xfrm>
            <a:off x="3497989" y="3525224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逆命题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1" name="yt_shape_13181"/>
          <p:cNvSpPr txBox="1"/>
          <p:nvPr/>
        </p:nvSpPr>
        <p:spPr>
          <a:xfrm>
            <a:off x="468666" y="784663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f52b72b4-b1e7-4159-9c0d-d23aa6334da3.png&quot;}"/>
            </a:endParaRPr>
          </a:p>
        </p:txBody>
      </p:sp>
      <p:sp>
        <p:nvSpPr>
          <p:cNvPr id="13182" name="yt_shape_13182"/>
          <p:cNvSpPr txBox="1"/>
          <p:nvPr/>
        </p:nvSpPr>
        <p:spPr>
          <a:xfrm>
            <a:off x="540000" y="1537823"/>
            <a:ext cx="95410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等腰三角形两腰上的高相等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.”</a:t>
            </a:r>
          </a:p>
        </p:txBody>
      </p:sp>
      <p:sp>
        <p:nvSpPr>
          <p:cNvPr id="13183" name="yt_shape_13183"/>
          <p:cNvSpPr txBox="1"/>
          <p:nvPr/>
        </p:nvSpPr>
        <p:spPr>
          <a:xfrm>
            <a:off x="540000" y="2017126"/>
            <a:ext cx="26161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写出逆命题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3184" name="yt_shape_13184"/>
          <p:cNvSpPr txBox="1"/>
          <p:nvPr/>
        </p:nvSpPr>
        <p:spPr>
          <a:xfrm>
            <a:off x="540000" y="2496429"/>
            <a:ext cx="101566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如果一个三角形两边上的高相等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那么这个三角形是等腰三角形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1083160">
            <a:extLst>
              <a:ext uri="{FF2B5EF4-FFF2-40B4-BE49-F238E27FC236}">
                <a16:creationId xmlns:a16="http://schemas.microsoft.com/office/drawing/2014/main" id="{F166A1F7-D762-CD12-2595-D72465576AE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09244"/>
            <a:ext cx="4089464" cy="64641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8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189" name="yt_shape_13189"/>
              <p:cNvSpPr txBox="1"/>
              <p:nvPr/>
            </p:nvSpPr>
            <p:spPr>
              <a:xfrm>
                <a:off x="540000" y="2160766"/>
                <a:ext cx="10467609" cy="41050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如图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已知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垂足分别为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求证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为等腰三角形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方法一证明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(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公共角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𝐵𝐹𝐴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𝐶𝐸𝐴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(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已证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𝐵𝐹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为等腰三角形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方法二证明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lvl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lvl="0" hangingPunct="0"/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为等腰三角形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189" name="yt_shape_131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60766"/>
                <a:ext cx="10467609" cy="4105098"/>
              </a:xfrm>
              <a:prstGeom prst="rect">
                <a:avLst/>
              </a:prstGeom>
              <a:blipFill>
                <a:blip r:embed="rId2"/>
                <a:stretch>
                  <a:fillRect l="-1805" t="-2671" r="-815" b="-37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3185">
            <a:extLst>
              <a:ext uri="{FF2B5EF4-FFF2-40B4-BE49-F238E27FC236}">
                <a16:creationId xmlns:a16="http://schemas.microsoft.com/office/drawing/2014/main" id="{8817E4D1-E5FD-4BDB-88D7-4CFF7B7D8C5C}"/>
              </a:ext>
            </a:extLst>
          </p:cNvPr>
          <p:cNvSpPr txBox="1"/>
          <p:nvPr/>
        </p:nvSpPr>
        <p:spPr>
          <a:xfrm>
            <a:off x="540001" y="764704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逆命题是真命题还是假命题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如果是真命题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请画出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再进行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证明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如果是假命题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请举反例说明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3186">
            <a:extLst>
              <a:ext uri="{FF2B5EF4-FFF2-40B4-BE49-F238E27FC236}">
                <a16:creationId xmlns:a16="http://schemas.microsoft.com/office/drawing/2014/main" id="{AB8696B0-8670-4B9A-980C-1FE779EE80BC}"/>
              </a:ext>
            </a:extLst>
          </p:cNvPr>
          <p:cNvSpPr txBox="1"/>
          <p:nvPr/>
        </p:nvSpPr>
        <p:spPr>
          <a:xfrm>
            <a:off x="539882" y="1707659"/>
            <a:ext cx="24622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真命题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5" name="yt_image_13187">
            <a:extLst>
              <a:ext uri="{FF2B5EF4-FFF2-40B4-BE49-F238E27FC236}">
                <a16:creationId xmlns:a16="http://schemas.microsoft.com/office/drawing/2014/main" id="{F5BFAFF9-0DBB-4CB7-9484-CBBAF32B2219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13249" y="2840744"/>
            <a:ext cx="1188720" cy="157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1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1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1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1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1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1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1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89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1" name="yt_shape_13191"/>
          <p:cNvSpPr txBox="1"/>
          <p:nvPr/>
        </p:nvSpPr>
        <p:spPr>
          <a:xfrm>
            <a:off x="5397090" y="1038863"/>
            <a:ext cx="1397819" cy="41421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Times New Roman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Times New Roman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875afd93-2953-4ebd-bbed-e81cd005670f.png&quot;}"/>
            </a:endParaRPr>
          </a:p>
        </p:txBody>
      </p:sp>
      <p:sp>
        <p:nvSpPr>
          <p:cNvPr id="13192" name="yt_shape_13192"/>
          <p:cNvSpPr txBox="1"/>
          <p:nvPr/>
        </p:nvSpPr>
        <p:spPr>
          <a:xfrm>
            <a:off x="540000" y="1503867"/>
            <a:ext cx="11111999" cy="192513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每一个命题都有逆命题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原命题正确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其逆命题不一定正确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indent="609523"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互逆定理是一种特殊的互逆命题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即原命题与逆命题都是真命题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indent="609523"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一个定理不一定有逆定理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因为一个定理的逆命题可能是假命题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也可能是真命题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1083185">
            <a:extLst>
              <a:ext uri="{FF2B5EF4-FFF2-40B4-BE49-F238E27FC236}">
                <a16:creationId xmlns:a16="http://schemas.microsoft.com/office/drawing/2014/main" id="{F57D3B49-B187-C3F0-99C5-CD66E4C2275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0833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8" name="yt_shape_13138"/>
          <p:cNvSpPr txBox="1"/>
          <p:nvPr/>
        </p:nvSpPr>
        <p:spPr>
          <a:xfrm>
            <a:off x="540000" y="900000"/>
            <a:ext cx="428322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4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4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c36a0970-4426-4814-9f5b-f76ac5e2274a.png&quot;}"/>
            </a:endParaRPr>
          </a:p>
        </p:txBody>
      </p:sp>
      <p:sp>
        <p:nvSpPr>
          <p:cNvPr id="13139" name="yt_shape_13139"/>
          <p:cNvSpPr txBox="1"/>
          <p:nvPr/>
        </p:nvSpPr>
        <p:spPr>
          <a:xfrm>
            <a:off x="540000" y="1662201"/>
            <a:ext cx="302647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互逆命题</a:t>
            </a:r>
          </a:p>
        </p:txBody>
      </p:sp>
      <p:sp>
        <p:nvSpPr>
          <p:cNvPr id="13140" name="yt_shape_13140"/>
          <p:cNvSpPr txBox="1"/>
          <p:nvPr/>
        </p:nvSpPr>
        <p:spPr>
          <a:xfrm>
            <a:off x="540000" y="2161766"/>
            <a:ext cx="75918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全等三角形的周长相等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的逆命题为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141" name="yt_table_13141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5223706"/>
              </p:ext>
            </p:extLst>
          </p:nvPr>
        </p:nvGraphicFramePr>
        <p:xfrm>
          <a:off x="540000" y="2793433"/>
          <a:ext cx="4902200" cy="1697484"/>
        </p:xfrm>
        <a:graphic>
          <a:graphicData uri="http://schemas.openxmlformats.org/drawingml/2006/table">
            <a:tbl>
              <a:tblPr/>
              <a:tblGrid>
                <a:gridCol w="4902200">
                  <a:extLst>
                    <a:ext uri="{9D8B030D-6E8A-4147-A177-3AD203B41FA5}">
                      <a16:colId xmlns:a16="http://schemas.microsoft.com/office/drawing/2014/main" val="107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全等三角形的周长不相等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周长相等的三角形全等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周长相等的三角形不一定全等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周长不相等的三角形不全等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7"/>
                  </a:ext>
                </a:extLst>
              </a:tr>
            </a:tbl>
          </a:graphicData>
        </a:graphic>
      </p:graphicFrame>
      <p:pic>
        <p:nvPicPr>
          <p:cNvPr id="3" name="yt_shape_1685211083015">
            <a:extLst>
              <a:ext uri="{FF2B5EF4-FFF2-40B4-BE49-F238E27FC236}">
                <a16:creationId xmlns:a16="http://schemas.microsoft.com/office/drawing/2014/main" id="{ACA55C82-6E4B-6321-0292-0411C33CC44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840"/>
            <a:ext cx="4114864" cy="652852"/>
          </a:xfrm>
          <a:prstGeom prst="rect">
            <a:avLst/>
          </a:prstGeom>
        </p:spPr>
      </p:pic>
      <p:pic>
        <p:nvPicPr>
          <p:cNvPr id="5" name="yt_shape_1685211083031">
            <a:extLst>
              <a:ext uri="{FF2B5EF4-FFF2-40B4-BE49-F238E27FC236}">
                <a16:creationId xmlns:a16="http://schemas.microsoft.com/office/drawing/2014/main" id="{CA8A16D8-FD6F-913D-EE2A-B840A7DE7BC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1C63377-ED5B-88E4-90FD-B7E1C255F6FA}"/>
              </a:ext>
            </a:extLst>
          </p:cNvPr>
          <p:cNvSpPr txBox="1"/>
          <p:nvPr/>
        </p:nvSpPr>
        <p:spPr>
          <a:xfrm>
            <a:off x="7155589" y="211496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3" name="yt_shape_13143"/>
          <p:cNvSpPr txBox="1"/>
          <p:nvPr/>
        </p:nvSpPr>
        <p:spPr>
          <a:xfrm>
            <a:off x="540000" y="900000"/>
            <a:ext cx="100540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｜＝｜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该命题的逆命题是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144" name="yt_table_13144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8109944"/>
              </p:ext>
            </p:extLst>
          </p:nvPr>
        </p:nvGraphicFramePr>
        <p:xfrm>
          <a:off x="540000" y="1531667"/>
          <a:ext cx="4995863" cy="1697484"/>
        </p:xfrm>
        <a:graphic>
          <a:graphicData uri="http://schemas.openxmlformats.org/drawingml/2006/table">
            <a:tbl>
              <a:tblPr/>
              <a:tblGrid>
                <a:gridCol w="4995863">
                  <a:extLst>
                    <a:ext uri="{9D8B030D-6E8A-4147-A177-3AD203B41FA5}">
                      <a16:colId xmlns:a16="http://schemas.microsoft.com/office/drawing/2014/main" val="107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如果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那么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｜＝｜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如果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｜＝｜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｜，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那么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如果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那么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如果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｜，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那么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1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3146" name="yt_shape_13146"/>
              <p:cNvSpPr txBox="1"/>
              <p:nvPr/>
            </p:nvSpPr>
            <p:spPr>
              <a:xfrm>
                <a:off x="540119" y="3303948"/>
                <a:ext cx="11111999" cy="12704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为说明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是假命题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你举出的反例是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虽然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3146" name="yt_shape_131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303948"/>
                <a:ext cx="11111999" cy="1270412"/>
              </a:xfrm>
              <a:prstGeom prst="rect">
                <a:avLst/>
              </a:prstGeom>
              <a:blipFill>
                <a:blip r:embed="rId2"/>
                <a:stretch>
                  <a:fillRect l="-1701" r="-1647" b="-105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48" name="yt_shape_13148"/>
          <p:cNvSpPr txBox="1"/>
          <p:nvPr/>
        </p:nvSpPr>
        <p:spPr>
          <a:xfrm>
            <a:off x="540119" y="467714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对顶角相等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的条件是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两个角是对顶角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结论是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这两个角相等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它的逆命题是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相等的角是对顶角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这个命题是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假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AAA8038-AB11-E531-9157-FF8726DF8C57}"/>
              </a:ext>
            </a:extLst>
          </p:cNvPr>
          <p:cNvSpPr txBox="1"/>
          <p:nvPr/>
        </p:nvSpPr>
        <p:spPr>
          <a:xfrm>
            <a:off x="95939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0F1E84A-E67E-3F5E-020D-33502362C5D7}"/>
              </a:ext>
            </a:extLst>
          </p:cNvPr>
          <p:cNvSpPr txBox="1"/>
          <p:nvPr/>
        </p:nvSpPr>
        <p:spPr>
          <a:xfrm>
            <a:off x="8964124" y="3232758"/>
            <a:ext cx="2770886" cy="7676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虽然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A675EFA-CE55-F056-3039-7B5DED8893BC}"/>
                  </a:ext>
                </a:extLst>
              </p:cNvPr>
              <p:cNvSpPr txBox="1"/>
              <p:nvPr/>
            </p:nvSpPr>
            <p:spPr>
              <a:xfrm>
                <a:off x="450108" y="3825861"/>
                <a:ext cx="2113661" cy="677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但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4" name="文本框 3" descr="{'rangeId': 6, 'hasSerialNum': 1, 'mathAnswerShape': 1}">
                <a:extLst>
                  <a:ext uri="{FF2B5EF4-FFF2-40B4-BE49-F238E27FC236}">
                    <a16:creationId xmlns:a16="http://schemas.microsoft.com/office/drawing/2014/main" id="{9A675EFA-CE55-F056-3039-7B5DED8893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25861"/>
                <a:ext cx="2113661" cy="677685"/>
              </a:xfrm>
              <a:prstGeom prst="rect">
                <a:avLst/>
              </a:prstGeom>
              <a:blipFill>
                <a:blip r:embed="rId3"/>
                <a:stretch>
                  <a:fillRect l="-4611" b="-144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9110E57-172E-EE32-73FE-41CB8A02C300}"/>
              </a:ext>
            </a:extLst>
          </p:cNvPr>
          <p:cNvSpPr txBox="1"/>
          <p:nvPr/>
        </p:nvSpPr>
        <p:spPr>
          <a:xfrm>
            <a:off x="5022108" y="4605959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两个角是对顶角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E6BD75-B16F-4B1D-C857-0065EBE4F107}"/>
              </a:ext>
            </a:extLst>
          </p:cNvPr>
          <p:cNvSpPr txBox="1"/>
          <p:nvPr/>
        </p:nvSpPr>
        <p:spPr>
          <a:xfrm>
            <a:off x="8984507" y="4605959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这两个角相等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1930641-C976-7A58-F083-E71C2A9D9620}"/>
              </a:ext>
            </a:extLst>
          </p:cNvPr>
          <p:cNvSpPr txBox="1"/>
          <p:nvPr/>
        </p:nvSpPr>
        <p:spPr>
          <a:xfrm>
            <a:off x="2583708" y="5081447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相等的角是对顶角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9F70F83-C648-0E28-D2BC-EF0731123E80}"/>
              </a:ext>
            </a:extLst>
          </p:cNvPr>
          <p:cNvSpPr txBox="1"/>
          <p:nvPr/>
        </p:nvSpPr>
        <p:spPr>
          <a:xfrm>
            <a:off x="7460507" y="508144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假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9" name="yt_shape_13149"/>
          <p:cNvSpPr txBox="1"/>
          <p:nvPr/>
        </p:nvSpPr>
        <p:spPr>
          <a:xfrm>
            <a:off x="540000" y="836712"/>
            <a:ext cx="302647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互逆定理</a:t>
            </a:r>
          </a:p>
        </p:txBody>
      </p:sp>
      <p:sp>
        <p:nvSpPr>
          <p:cNvPr id="13150" name="yt_shape_13150"/>
          <p:cNvSpPr txBox="1"/>
          <p:nvPr/>
        </p:nvSpPr>
        <p:spPr>
          <a:xfrm>
            <a:off x="540000" y="1336277"/>
            <a:ext cx="42062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151" name="yt_table_13151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4299516"/>
              </p:ext>
            </p:extLst>
          </p:nvPr>
        </p:nvGraphicFramePr>
        <p:xfrm>
          <a:off x="540000" y="1967944"/>
          <a:ext cx="5207000" cy="1697484"/>
        </p:xfrm>
        <a:graphic>
          <a:graphicData uri="http://schemas.openxmlformats.org/drawingml/2006/table">
            <a:tbl>
              <a:tblPr/>
              <a:tblGrid>
                <a:gridCol w="5207000">
                  <a:extLst>
                    <a:ext uri="{9D8B030D-6E8A-4147-A177-3AD203B41FA5}">
                      <a16:colId xmlns:a16="http://schemas.microsoft.com/office/drawing/2014/main" val="107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任何命题都有逆命题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定理都有逆定理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真命题的逆命题不一定是正确的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定理的逆定理一定是正确的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5"/>
                  </a:ext>
                </a:extLst>
              </a:tr>
            </a:tbl>
          </a:graphicData>
        </a:graphic>
      </p:graphicFrame>
      <p:sp>
        <p:nvSpPr>
          <p:cNvPr id="13153" name="yt_shape_13153"/>
          <p:cNvSpPr txBox="1"/>
          <p:nvPr/>
        </p:nvSpPr>
        <p:spPr>
          <a:xfrm>
            <a:off x="540000" y="3715841"/>
            <a:ext cx="54373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下列定理中没有逆定理的是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154" name="yt_table_13154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6964518"/>
              </p:ext>
            </p:extLst>
          </p:nvPr>
        </p:nvGraphicFramePr>
        <p:xfrm>
          <a:off x="540000" y="4347508"/>
          <a:ext cx="9169400" cy="1697484"/>
        </p:xfrm>
        <a:graphic>
          <a:graphicData uri="http://schemas.openxmlformats.org/drawingml/2006/table">
            <a:tbl>
              <a:tblPr/>
              <a:tblGrid>
                <a:gridCol w="9169400">
                  <a:extLst>
                    <a:ext uri="{9D8B030D-6E8A-4147-A177-3AD203B41FA5}">
                      <a16:colId xmlns:a16="http://schemas.microsoft.com/office/drawing/2014/main" val="107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两直线平行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内错角相等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直角三角形的两个锐角互余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如果一个三角形是钝角三角形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那么此三角形中必有两个锐角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两个三角形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若有三边对应相等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则这两个三角形全等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9"/>
                  </a:ext>
                </a:extLst>
              </a:tr>
            </a:tbl>
          </a:graphicData>
        </a:graphic>
      </p:graphicFrame>
      <p:pic>
        <p:nvPicPr>
          <p:cNvPr id="3" name="yt_shape_1685211083064">
            <a:extLst>
              <a:ext uri="{FF2B5EF4-FFF2-40B4-BE49-F238E27FC236}">
                <a16:creationId xmlns:a16="http://schemas.microsoft.com/office/drawing/2014/main" id="{8D43FCB8-4F6A-E0E7-594A-100262BE184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7734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F5C4BF8-85C6-D4C5-494F-8E5D9B1ADA0A}"/>
              </a:ext>
            </a:extLst>
          </p:cNvPr>
          <p:cNvSpPr txBox="1"/>
          <p:nvPr/>
        </p:nvSpPr>
        <p:spPr>
          <a:xfrm>
            <a:off x="3802789" y="128947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4FC5369-F637-52CF-D3EA-F54FFEE5C7AC}"/>
              </a:ext>
            </a:extLst>
          </p:cNvPr>
          <p:cNvSpPr txBox="1"/>
          <p:nvPr/>
        </p:nvSpPr>
        <p:spPr>
          <a:xfrm>
            <a:off x="5021989" y="36690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6" name="yt_shape_13156"/>
          <p:cNvSpPr txBox="1"/>
          <p:nvPr/>
        </p:nvSpPr>
        <p:spPr>
          <a:xfrm>
            <a:off x="540119" y="91219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与定理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同旁内角互补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两直线平行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互为逆定理的是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两直线平行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同旁内角互补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5B5C88D-2574-722D-3F83-6F0A2E384115}"/>
              </a:ext>
            </a:extLst>
          </p:cNvPr>
          <p:cNvSpPr txBox="1"/>
          <p:nvPr/>
        </p:nvSpPr>
        <p:spPr>
          <a:xfrm>
            <a:off x="8374907" y="853194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同旁内角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269F2A6-97F4-27DF-48B8-B806467555FF}"/>
              </a:ext>
            </a:extLst>
          </p:cNvPr>
          <p:cNvSpPr txBox="1"/>
          <p:nvPr/>
        </p:nvSpPr>
        <p:spPr>
          <a:xfrm>
            <a:off x="450108" y="132868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互补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7" name="yt_shape_13157"/>
          <p:cNvSpPr txBox="1"/>
          <p:nvPr/>
        </p:nvSpPr>
        <p:spPr>
          <a:xfrm>
            <a:off x="540000" y="900000"/>
            <a:ext cx="579645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互逆定理与互逆命题混淆致错</a:t>
            </a:r>
          </a:p>
        </p:txBody>
      </p:sp>
      <p:sp>
        <p:nvSpPr>
          <p:cNvPr id="13158" name="yt_shape_13158"/>
          <p:cNvSpPr txBox="1"/>
          <p:nvPr/>
        </p:nvSpPr>
        <p:spPr>
          <a:xfrm>
            <a:off x="540000" y="1399565"/>
            <a:ext cx="48218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3159" name="yt_shape_13159"/>
          <p:cNvSpPr txBox="1"/>
          <p:nvPr/>
        </p:nvSpPr>
        <p:spPr>
          <a:xfrm>
            <a:off x="540119" y="187886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任何一个命题都一定有逆命题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任何一个定理都一定有逆定理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互逆的两个命题一定同真同假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互逆的两个定理一定都是真命题</a:t>
            </a:r>
          </a:p>
        </p:txBody>
      </p:sp>
      <p:graphicFrame>
        <p:nvGraphicFramePr>
          <p:cNvPr id="13160" name="yt_table_13160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6825599"/>
              </p:ext>
            </p:extLst>
          </p:nvPr>
        </p:nvGraphicFramePr>
        <p:xfrm>
          <a:off x="540000" y="2990667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72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722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723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7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0"/>
                  </a:ext>
                </a:extLst>
              </a:tr>
            </a:tbl>
          </a:graphicData>
        </a:graphic>
      </p:graphicFrame>
      <p:pic>
        <p:nvPicPr>
          <p:cNvPr id="3" name="yt_shape_1685211083093">
            <a:extLst>
              <a:ext uri="{FF2B5EF4-FFF2-40B4-BE49-F238E27FC236}">
                <a16:creationId xmlns:a16="http://schemas.microsoft.com/office/drawing/2014/main" id="{8B3FD02F-720E-B2F5-A684-7451625E1E1D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9937631-277C-6238-4091-6247C9FAF2AC}"/>
              </a:ext>
            </a:extLst>
          </p:cNvPr>
          <p:cNvSpPr txBox="1"/>
          <p:nvPr/>
        </p:nvSpPr>
        <p:spPr>
          <a:xfrm>
            <a:off x="44123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2" name="yt_shape_13162"/>
          <p:cNvSpPr txBox="1"/>
          <p:nvPr/>
        </p:nvSpPr>
        <p:spPr>
          <a:xfrm>
            <a:off x="540000" y="836712"/>
            <a:ext cx="4103688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2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2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1eb0751b-8205-4e7f-8792-2fd82bc88fb4.png&quot;}"/>
            </a:endParaRPr>
          </a:p>
        </p:txBody>
      </p:sp>
      <p:sp>
        <p:nvSpPr>
          <p:cNvPr id="13163" name="yt_shape_13163"/>
          <p:cNvSpPr txBox="1"/>
          <p:nvPr/>
        </p:nvSpPr>
        <p:spPr>
          <a:xfrm>
            <a:off x="540000" y="1589872"/>
            <a:ext cx="54550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下列定理中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有逆定理的是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164" name="yt_table_13164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611575"/>
              </p:ext>
            </p:extLst>
          </p:nvPr>
        </p:nvGraphicFramePr>
        <p:xfrm>
          <a:off x="540000" y="2221539"/>
          <a:ext cx="4919663" cy="1697484"/>
        </p:xfrm>
        <a:graphic>
          <a:graphicData uri="http://schemas.openxmlformats.org/drawingml/2006/table">
            <a:tbl>
              <a:tblPr/>
              <a:tblGrid>
                <a:gridCol w="4919663">
                  <a:extLst>
                    <a:ext uri="{9D8B030D-6E8A-4147-A177-3AD203B41FA5}">
                      <a16:colId xmlns:a16="http://schemas.microsoft.com/office/drawing/2014/main" val="107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对顶角相等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同角的余角相等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全等三角形的对应角相等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在一个三角形中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等边对等角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4"/>
                  </a:ext>
                </a:extLst>
              </a:tr>
            </a:tbl>
          </a:graphicData>
        </a:graphic>
      </p:graphicFrame>
      <p:sp>
        <p:nvSpPr>
          <p:cNvPr id="13166" name="yt_shape_13166"/>
          <p:cNvSpPr txBox="1"/>
          <p:nvPr/>
        </p:nvSpPr>
        <p:spPr>
          <a:xfrm>
            <a:off x="540000" y="3969436"/>
            <a:ext cx="90778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｜＋｜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的逆命题是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167" name="yt_table_13167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30599"/>
              </p:ext>
            </p:extLst>
          </p:nvPr>
        </p:nvGraphicFramePr>
        <p:xfrm>
          <a:off x="540000" y="4601103"/>
          <a:ext cx="5899150" cy="1697484"/>
        </p:xfrm>
        <a:graphic>
          <a:graphicData uri="http://schemas.openxmlformats.org/drawingml/2006/table">
            <a:tbl>
              <a:tblPr/>
              <a:tblGrid>
                <a:gridCol w="5899150">
                  <a:extLst>
                    <a:ext uri="{9D8B030D-6E8A-4147-A177-3AD203B41FA5}">
                      <a16:colId xmlns:a16="http://schemas.microsoft.com/office/drawing/2014/main" val="107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｜＋｜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｜＝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则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｜＋｜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则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则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｜＋｜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则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｜＋｜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8"/>
                  </a:ext>
                </a:extLst>
              </a:tr>
            </a:tbl>
          </a:graphicData>
        </a:graphic>
      </p:graphicFrame>
      <p:pic>
        <p:nvPicPr>
          <p:cNvPr id="3" name="yt_shape_1685211083120">
            <a:extLst>
              <a:ext uri="{FF2B5EF4-FFF2-40B4-BE49-F238E27FC236}">
                <a16:creationId xmlns:a16="http://schemas.microsoft.com/office/drawing/2014/main" id="{ECBB5CE9-F705-9B61-FEAD-1451FBBC758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63885"/>
            <a:ext cx="3937064" cy="64123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19137DC-0B79-6D95-8D35-B9AFD643C2AD}"/>
              </a:ext>
            </a:extLst>
          </p:cNvPr>
          <p:cNvSpPr txBox="1"/>
          <p:nvPr/>
        </p:nvSpPr>
        <p:spPr>
          <a:xfrm>
            <a:off x="5021989" y="154306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2435ECB-132C-A6B2-979E-45512297FDF4}"/>
              </a:ext>
            </a:extLst>
          </p:cNvPr>
          <p:cNvSpPr txBox="1"/>
          <p:nvPr/>
        </p:nvSpPr>
        <p:spPr>
          <a:xfrm>
            <a:off x="8609739" y="392263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9" name="yt_shape_13169"/>
          <p:cNvSpPr txBox="1"/>
          <p:nvPr/>
        </p:nvSpPr>
        <p:spPr>
          <a:xfrm>
            <a:off x="540119" y="9243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定理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若两数互为相反数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则它们的和为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若两数的和是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则它们互为相反数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互为逆定理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170" name="yt_shape_13170"/>
          <p:cNvSpPr txBox="1"/>
          <p:nvPr/>
        </p:nvSpPr>
        <p:spPr>
          <a:xfrm>
            <a:off x="540119" y="1859435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页练习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把下列命题改写成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……”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再写出它的逆命题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并判断其真假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有两个角和一边对应相等的两个三角形全等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171" name="yt_shape_13171"/>
          <p:cNvSpPr txBox="1"/>
          <p:nvPr/>
        </p:nvSpPr>
        <p:spPr>
          <a:xfrm>
            <a:off x="540000" y="2802390"/>
            <a:ext cx="9694962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如果两个三角形有两个角和一边对应相等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那么这两个三角形全等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172" name="yt_shape_13172"/>
          <p:cNvSpPr txBox="1"/>
          <p:nvPr/>
        </p:nvSpPr>
        <p:spPr>
          <a:xfrm>
            <a:off x="540000" y="3265214"/>
            <a:ext cx="6924973" cy="8921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逆命题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两个全等三角形有两个角和一边对应相等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它是真命题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819BBBF-D42A-3142-DC1C-70FFF24E95F1}"/>
              </a:ext>
            </a:extLst>
          </p:cNvPr>
          <p:cNvSpPr txBox="1"/>
          <p:nvPr/>
        </p:nvSpPr>
        <p:spPr>
          <a:xfrm>
            <a:off x="7754004" y="853194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若两数的和是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则它们互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F996BED-22D9-15C1-CEA9-30C484231B19}"/>
              </a:ext>
            </a:extLst>
          </p:cNvPr>
          <p:cNvSpPr txBox="1"/>
          <p:nvPr/>
        </p:nvSpPr>
        <p:spPr>
          <a:xfrm>
            <a:off x="450108" y="1328682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为相反数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71" grpId="0" build="allAtOnce"/>
      <p:bldP spid="13172" grpId="0" build="allAtOnce"/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3" name="yt_shape_13173"/>
          <p:cNvSpPr txBox="1"/>
          <p:nvPr/>
        </p:nvSpPr>
        <p:spPr>
          <a:xfrm>
            <a:off x="540119" y="90000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现给出如下三个论断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请你选择其中两个论断作条件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另外一个论断为结论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构造一个命题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174" name="yt_image_1317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2344" y="2068830"/>
            <a:ext cx="2249424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76" name="yt_shape_13176"/>
          <p:cNvSpPr txBox="1"/>
          <p:nvPr/>
        </p:nvSpPr>
        <p:spPr>
          <a:xfrm>
            <a:off x="540000" y="2319088"/>
            <a:ext cx="65402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在构成的所有命题中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真命题有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3177" name="yt_shape_13177"/>
          <p:cNvSpPr txBox="1"/>
          <p:nvPr/>
        </p:nvSpPr>
        <p:spPr>
          <a:xfrm>
            <a:off x="540000" y="2798391"/>
            <a:ext cx="64633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在构成的真命题中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请选择一个加以证明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178" name="yt_shape_13178"/>
          <p:cNvSpPr txBox="1"/>
          <p:nvPr/>
        </p:nvSpPr>
        <p:spPr>
          <a:xfrm>
            <a:off x="540000" y="3277694"/>
            <a:ext cx="4770537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①②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作为条件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作为结论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B62EB67-0034-64D4-99B3-50D0D8546597}"/>
              </a:ext>
            </a:extLst>
          </p:cNvPr>
          <p:cNvSpPr txBox="1"/>
          <p:nvPr/>
        </p:nvSpPr>
        <p:spPr>
          <a:xfrm>
            <a:off x="5783989" y="22722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3179">
                <a:extLst>
                  <a:ext uri="{FF2B5EF4-FFF2-40B4-BE49-F238E27FC236}">
                    <a16:creationId xmlns:a16="http://schemas.microsoft.com/office/drawing/2014/main" id="{FBDD66B3-4F54-4CFD-A6F4-5A8F4989627F}"/>
                  </a:ext>
                </a:extLst>
              </p:cNvPr>
              <p:cNvSpPr txBox="1"/>
              <p:nvPr/>
            </p:nvSpPr>
            <p:spPr>
              <a:xfrm>
                <a:off x="540000" y="3806195"/>
                <a:ext cx="4563750" cy="22871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证明如下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𝐴𝐸𝐷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𝐶𝐸𝐵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𝐴𝐷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just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just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3179">
                <a:extLst>
                  <a:ext uri="{FF2B5EF4-FFF2-40B4-BE49-F238E27FC236}">
                    <a16:creationId xmlns:a16="http://schemas.microsoft.com/office/drawing/2014/main" id="{FBDD66B3-4F54-4CFD-A6F4-5A8F498962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06195"/>
                <a:ext cx="4563750" cy="2287101"/>
              </a:xfrm>
              <a:prstGeom prst="rect">
                <a:avLst/>
              </a:prstGeom>
              <a:blipFill>
                <a:blip r:embed="rId3"/>
                <a:stretch>
                  <a:fillRect l="-4144" t="-4787" r="-3342" b="-71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78" grpId="0" build="allAtOnce"/>
      <p:bldP spid="2" grpId="0" build="allAtOnce"/>
      <p:bldP spid="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1339</Words>
  <Application>Microsoft Office PowerPoint</Application>
  <PresentationFormat>宽屏</PresentationFormat>
  <Paragraphs>101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71</cp:revision>
  <dcterms:created xsi:type="dcterms:W3CDTF">2023-05-05T05:33:00Z</dcterms:created>
  <dcterms:modified xsi:type="dcterms:W3CDTF">2023-05-29T08:38:05Z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