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7" r:id="rId5"/>
    <p:sldId id="378" r:id="rId6"/>
    <p:sldId id="383" r:id="rId7"/>
    <p:sldId id="385" r:id="rId8"/>
    <p:sldId id="387" r:id="rId9"/>
    <p:sldId id="394" r:id="rId10"/>
    <p:sldId id="396" r:id="rId11"/>
    <p:sldId id="397" r:id="rId12"/>
    <p:sldId id="398" r:id="rId13"/>
    <p:sldId id="403" r:id="rId14"/>
    <p:sldId id="400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4" name="yt_shape_1064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 dirty="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 dirty="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0e58ee9-6f39-49c6-a420-99af860829ba.png&quot;}"/>
            </a:endParaRPr>
          </a:p>
        </p:txBody>
      </p:sp>
      <p:sp>
        <p:nvSpPr>
          <p:cNvPr id="10645" name="yt_shape_10645"/>
          <p:cNvSpPr txBox="1"/>
          <p:nvPr/>
        </p:nvSpPr>
        <p:spPr>
          <a:xfrm>
            <a:off x="540119" y="1665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积的乘方法则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积的乘方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把积的每一个因式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分别乘方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再把所得的幂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sng" baseline="30000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46" name="yt_shape_10646"/>
          <p:cNvSpPr txBox="1"/>
          <p:nvPr/>
        </p:nvSpPr>
        <p:spPr>
          <a:xfrm>
            <a:off x="540119" y="2612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积的乘方法则可以推广到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个以上的积的乘方的运算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sng" baseline="30000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sng" baseline="30000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1" u="sng" baseline="30000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66445">
            <a:extLst>
              <a:ext uri="{FF2B5EF4-FFF2-40B4-BE49-F238E27FC236}">
                <a16:creationId xmlns:a16="http://schemas.microsoft.com/office/drawing/2014/main" id="{8E505E00-7412-5CDA-20B8-4828EABA96F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F86EC1-37E7-E1C7-FCBA-F22C7C110DDA}"/>
              </a:ext>
            </a:extLst>
          </p:cNvPr>
          <p:cNvSpPr txBox="1"/>
          <p:nvPr/>
        </p:nvSpPr>
        <p:spPr>
          <a:xfrm>
            <a:off x="7155707" y="160635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分别乘方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11E9B9-860A-3396-CA94-23BF1A2A2CD0}"/>
              </a:ext>
            </a:extLst>
          </p:cNvPr>
          <p:cNvSpPr txBox="1"/>
          <p:nvPr/>
        </p:nvSpPr>
        <p:spPr>
          <a:xfrm>
            <a:off x="111181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2357C6-AD9F-962F-F5A2-62C523152644}"/>
              </a:ext>
            </a:extLst>
          </p:cNvPr>
          <p:cNvSpPr txBox="1"/>
          <p:nvPr/>
        </p:nvSpPr>
        <p:spPr>
          <a:xfrm>
            <a:off x="450108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AFEA89-CC5F-3992-13E0-1E95B5B1E058}"/>
              </a:ext>
            </a:extLst>
          </p:cNvPr>
          <p:cNvSpPr txBox="1"/>
          <p:nvPr/>
        </p:nvSpPr>
        <p:spPr>
          <a:xfrm>
            <a:off x="3294908" y="2081842"/>
            <a:ext cx="99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A79A23-29A2-CDD3-680E-8E7F6328C90E}"/>
              </a:ext>
            </a:extLst>
          </p:cNvPr>
          <p:cNvSpPr txBox="1"/>
          <p:nvPr/>
        </p:nvSpPr>
        <p:spPr>
          <a:xfrm>
            <a:off x="1059708" y="3041277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1" name="yt_shape_10711"/>
              <p:cNvSpPr txBox="1"/>
              <p:nvPr/>
            </p:nvSpPr>
            <p:spPr>
              <a:xfrm>
                <a:off x="540000" y="900000"/>
                <a:ext cx="982480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711" name="yt_shape_10711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24805" cy="638893"/>
              </a:xfrm>
              <a:prstGeom prst="rect">
                <a:avLst/>
              </a:prstGeom>
              <a:blipFill>
                <a:blip r:embed="rId2"/>
                <a:stretch>
                  <a:fillRect l="-1924" r="-99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13" name="yt_shape_10713"/>
              <p:cNvSpPr txBox="1"/>
              <p:nvPr/>
            </p:nvSpPr>
            <p:spPr>
              <a:xfrm>
                <a:off x="540000" y="1589681"/>
                <a:ext cx="4248407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713" name="yt_shape_10713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681"/>
                <a:ext cx="4248407" cy="823815"/>
              </a:xfrm>
              <a:prstGeom prst="rect">
                <a:avLst/>
              </a:prstGeom>
              <a:blipFill>
                <a:blip r:embed="rId3"/>
                <a:stretch>
                  <a:fillRect l="-4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15" name="yt_shape_10715"/>
              <p:cNvSpPr txBox="1"/>
              <p:nvPr/>
            </p:nvSpPr>
            <p:spPr>
              <a:xfrm>
                <a:off x="540000" y="2464284"/>
                <a:ext cx="5775620" cy="1346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15" name="yt_shape_10715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4284"/>
                <a:ext cx="5775620" cy="1346138"/>
              </a:xfrm>
              <a:prstGeom prst="rect">
                <a:avLst/>
              </a:prstGeom>
              <a:blipFill>
                <a:blip r:embed="rId4"/>
                <a:stretch>
                  <a:fillRect l="-3273" r="-2429" b="-7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3" grpId="0" build="allAtOnce"/>
      <p:bldP spid="107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小芳量得一种正方体包装纸箱的棱长是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你能帮她求出这种纸箱的表面积和体积吗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0718" name="yt_shape_10718"/>
          <p:cNvSpPr txBox="1"/>
          <p:nvPr/>
        </p:nvSpPr>
        <p:spPr>
          <a:xfrm>
            <a:off x="540000" y="1842955"/>
            <a:ext cx="683841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纸箱的表面积为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719" name="yt_shape_10719"/>
          <p:cNvSpPr txBox="1"/>
          <p:nvPr/>
        </p:nvSpPr>
        <p:spPr>
          <a:xfrm>
            <a:off x="540000" y="2802390"/>
            <a:ext cx="606896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纸箱的体积为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8" grpId="0" build="allAtOnce"/>
      <p:bldP spid="107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0" name="yt_shape_1072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a8e8f3c-8ac4-45d4-8d18-d19786f16f73.png&quot;}"/>
            </a:endParaRPr>
          </a:p>
        </p:txBody>
      </p:sp>
      <p:sp>
        <p:nvSpPr>
          <p:cNvPr id="10721" name="yt_shape_10721"/>
          <p:cNvSpPr txBox="1"/>
          <p:nvPr/>
        </p:nvSpPr>
        <p:spPr>
          <a:xfrm>
            <a:off x="540000" y="1653160"/>
            <a:ext cx="50382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22" name="yt_shape_10722"/>
          <p:cNvSpPr txBox="1"/>
          <p:nvPr/>
        </p:nvSpPr>
        <p:spPr>
          <a:xfrm>
            <a:off x="540000" y="2132463"/>
            <a:ext cx="503342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66643">
            <a:extLst>
              <a:ext uri="{FF2B5EF4-FFF2-40B4-BE49-F238E27FC236}">
                <a16:creationId xmlns:a16="http://schemas.microsoft.com/office/drawing/2014/main" id="{65E5FAE3-D98A-DBC6-5485-95B486FFE33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3" name="yt_shape_10723"/>
              <p:cNvSpPr txBox="1"/>
              <p:nvPr/>
            </p:nvSpPr>
            <p:spPr>
              <a:xfrm>
                <a:off x="540000" y="900000"/>
                <a:ext cx="818333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23" name="yt_shape_10723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83330" cy="641779"/>
              </a:xfrm>
              <a:prstGeom prst="rect">
                <a:avLst/>
              </a:prstGeom>
              <a:blipFill>
                <a:blip r:embed="rId2"/>
                <a:stretch>
                  <a:fillRect l="-2310" r="-141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25" name="yt_shape_10725"/>
              <p:cNvSpPr txBox="1"/>
              <p:nvPr/>
            </p:nvSpPr>
            <p:spPr>
              <a:xfrm>
                <a:off x="540000" y="1592567"/>
                <a:ext cx="6760184" cy="2895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5×</m:t>
                            </m:r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宋体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5×</m:t>
                            </m:r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宋体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25" name="yt_shape_107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2567"/>
                <a:ext cx="6760184" cy="2895536"/>
              </a:xfrm>
              <a:prstGeom prst="rect">
                <a:avLst/>
              </a:prstGeom>
              <a:blipFill>
                <a:blip r:embed="rId3"/>
                <a:stretch>
                  <a:fillRect l="-2795" t="-1684" b="-1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8" name="yt_shape_10728"/>
          <p:cNvSpPr txBox="1"/>
          <p:nvPr/>
        </p:nvSpPr>
        <p:spPr>
          <a:xfrm>
            <a:off x="540000" y="1463463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应用积的乘方法则时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要注意是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每个因式分别乘方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尤其要注意系数是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不要忘了也要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乘方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逆用积的乘方法则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可以使某些复杂的计算变得简单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66664">
            <a:extLst>
              <a:ext uri="{FF2B5EF4-FFF2-40B4-BE49-F238E27FC236}">
                <a16:creationId xmlns:a16="http://schemas.microsoft.com/office/drawing/2014/main" id="{F04A1955-341D-2A7D-C44F-11CFC700187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845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000" y="780474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98d3dd0-7b3b-40f5-887d-c20378333846.png&quot;}"/>
            </a:endParaRPr>
          </a:p>
        </p:txBody>
      </p:sp>
      <p:sp>
        <p:nvSpPr>
          <p:cNvPr id="10648" name="yt_shape_10648"/>
          <p:cNvSpPr txBox="1"/>
          <p:nvPr/>
        </p:nvSpPr>
        <p:spPr>
          <a:xfrm>
            <a:off x="540000" y="1542675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积的乘方法则</a:t>
            </a:r>
          </a:p>
        </p:txBody>
      </p:sp>
      <p:sp>
        <p:nvSpPr>
          <p:cNvPr id="10649" name="yt_shape_10649"/>
          <p:cNvSpPr txBox="1"/>
          <p:nvPr/>
        </p:nvSpPr>
        <p:spPr>
          <a:xfrm>
            <a:off x="540000" y="2042240"/>
            <a:ext cx="5009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50" name="yt_table_1065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504200"/>
              </p:ext>
            </p:extLst>
          </p:nvPr>
        </p:nvGraphicFramePr>
        <p:xfrm>
          <a:off x="540000" y="2673907"/>
          <a:ext cx="4046856" cy="848742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sp>
        <p:nvSpPr>
          <p:cNvPr id="10652" name="yt_shape_10652"/>
          <p:cNvSpPr txBox="1"/>
          <p:nvPr/>
        </p:nvSpPr>
        <p:spPr>
          <a:xfrm>
            <a:off x="540000" y="3573249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下列等式错误的是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53" name="yt_table_1065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60410"/>
              </p:ext>
            </p:extLst>
          </p:nvPr>
        </p:nvGraphicFramePr>
        <p:xfrm>
          <a:off x="540000" y="4204916"/>
          <a:ext cx="4014788" cy="1697484"/>
        </p:xfrm>
        <a:graphic>
          <a:graphicData uri="http://schemas.openxmlformats.org/drawingml/2006/table">
            <a:tbl>
              <a:tblPr/>
              <a:tblGrid>
                <a:gridCol w="401478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pic>
        <p:nvPicPr>
          <p:cNvPr id="3" name="yt_shape_1685210666470">
            <a:extLst>
              <a:ext uri="{FF2B5EF4-FFF2-40B4-BE49-F238E27FC236}">
                <a16:creationId xmlns:a16="http://schemas.microsoft.com/office/drawing/2014/main" id="{237C84EE-30A6-4583-7AF1-9C94999630F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6314"/>
            <a:ext cx="4114864" cy="652852"/>
          </a:xfrm>
          <a:prstGeom prst="rect">
            <a:avLst/>
          </a:prstGeom>
        </p:spPr>
      </p:pic>
      <p:pic>
        <p:nvPicPr>
          <p:cNvPr id="5" name="yt_shape_1685210666487">
            <a:extLst>
              <a:ext uri="{FF2B5EF4-FFF2-40B4-BE49-F238E27FC236}">
                <a16:creationId xmlns:a16="http://schemas.microsoft.com/office/drawing/2014/main" id="{0BD4F1DE-F27E-C6C0-CED6-F3FBAAACCB3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8330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5AAEB2-5B22-CBF8-CF19-C8A5AFFA98AA}"/>
              </a:ext>
            </a:extLst>
          </p:cNvPr>
          <p:cNvSpPr txBox="1"/>
          <p:nvPr/>
        </p:nvSpPr>
        <p:spPr>
          <a:xfrm>
            <a:off x="4580664" y="19954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A10221-4E5A-C087-8707-D6BC2148E40A}"/>
              </a:ext>
            </a:extLst>
          </p:cNvPr>
          <p:cNvSpPr txBox="1"/>
          <p:nvPr/>
        </p:nvSpPr>
        <p:spPr>
          <a:xfrm>
            <a:off x="3802789" y="35264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6" name="yt_shape_10656"/>
          <p:cNvSpPr txBox="1"/>
          <p:nvPr/>
        </p:nvSpPr>
        <p:spPr>
          <a:xfrm>
            <a:off x="540000" y="1463862"/>
            <a:ext cx="6258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</p:txBody>
      </p:sp>
      <p:sp>
        <p:nvSpPr>
          <p:cNvPr id="10657" name="yt_shape_10657"/>
          <p:cNvSpPr txBox="1"/>
          <p:nvPr/>
        </p:nvSpPr>
        <p:spPr>
          <a:xfrm>
            <a:off x="540000" y="1943165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</p:txBody>
      </p:sp>
      <p:sp>
        <p:nvSpPr>
          <p:cNvPr id="10658" name="yt_shape_10658"/>
          <p:cNvSpPr txBox="1"/>
          <p:nvPr/>
        </p:nvSpPr>
        <p:spPr>
          <a:xfrm>
            <a:off x="540000" y="2422468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</p:txBody>
      </p:sp>
      <p:sp>
        <p:nvSpPr>
          <p:cNvPr id="10659" name="yt_shape_10659"/>
          <p:cNvSpPr txBox="1"/>
          <p:nvPr/>
        </p:nvSpPr>
        <p:spPr>
          <a:xfrm>
            <a:off x="540000" y="2901771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</p:txBody>
      </p:sp>
      <p:sp>
        <p:nvSpPr>
          <p:cNvPr id="10660" name="yt_shape_10660"/>
          <p:cNvSpPr txBox="1"/>
          <p:nvPr/>
        </p:nvSpPr>
        <p:spPr>
          <a:xfrm>
            <a:off x="540000" y="3381074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你认为其中完全正确的是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61" name="yt_table_1066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103261"/>
              </p:ext>
            </p:extLst>
          </p:nvPr>
        </p:nvGraphicFramePr>
        <p:xfrm>
          <a:off x="540000" y="4012741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13DBF8-9170-BBB1-6B11-6003305C17A1}"/>
              </a:ext>
            </a:extLst>
          </p:cNvPr>
          <p:cNvSpPr txBox="1"/>
          <p:nvPr/>
        </p:nvSpPr>
        <p:spPr>
          <a:xfrm>
            <a:off x="4412389" y="33342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655">
            <a:extLst>
              <a:ext uri="{FF2B5EF4-FFF2-40B4-BE49-F238E27FC236}">
                <a16:creationId xmlns:a16="http://schemas.microsoft.com/office/drawing/2014/main" id="{748C5C22-3E3A-4BAB-9C3D-86708E8653A7}"/>
              </a:ext>
            </a:extLst>
          </p:cNvPr>
          <p:cNvSpPr txBox="1"/>
          <p:nvPr/>
        </p:nvSpPr>
        <p:spPr>
          <a:xfrm>
            <a:off x="540000" y="900555"/>
            <a:ext cx="8669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有一道计算题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李老师发现全班有以下四种解法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3" name="yt_shape_10663"/>
          <p:cNvSpPr txBox="1"/>
          <p:nvPr/>
        </p:nvSpPr>
        <p:spPr>
          <a:xfrm>
            <a:off x="540000" y="91550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664" name="yt_shape_10664"/>
          <p:cNvSpPr txBox="1"/>
          <p:nvPr/>
        </p:nvSpPr>
        <p:spPr>
          <a:xfrm>
            <a:off x="540000" y="1547174"/>
            <a:ext cx="2170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65" name="yt_shape_10665"/>
              <p:cNvSpPr txBox="1"/>
              <p:nvPr/>
            </p:nvSpPr>
            <p:spPr>
              <a:xfrm>
                <a:off x="5447928" y="1284267"/>
                <a:ext cx="2025619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665" name="yt_shape_106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928" y="1284267"/>
                <a:ext cx="2025619" cy="766492"/>
              </a:xfrm>
              <a:prstGeom prst="rect">
                <a:avLst/>
              </a:prstGeom>
              <a:blipFill>
                <a:blip r:embed="rId2"/>
                <a:stretch>
                  <a:fillRect l="-9337" r="-8133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68" name="yt_shape_10668"/>
          <p:cNvSpPr txBox="1"/>
          <p:nvPr/>
        </p:nvSpPr>
        <p:spPr>
          <a:xfrm>
            <a:off x="540000" y="2477097"/>
            <a:ext cx="2170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69" name="yt_shape_10669"/>
              <p:cNvSpPr txBox="1"/>
              <p:nvPr/>
            </p:nvSpPr>
            <p:spPr>
              <a:xfrm>
                <a:off x="5447928" y="2292379"/>
                <a:ext cx="219130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69" name="yt_shape_106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928" y="2292379"/>
                <a:ext cx="2191306" cy="642740"/>
              </a:xfrm>
              <a:prstGeom prst="rect">
                <a:avLst/>
              </a:prstGeom>
              <a:blipFill>
                <a:blip r:embed="rId3"/>
                <a:stretch>
                  <a:fillRect l="-8635" r="-752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71" name="yt_shape_10671"/>
          <p:cNvSpPr txBox="1"/>
          <p:nvPr/>
        </p:nvSpPr>
        <p:spPr>
          <a:xfrm>
            <a:off x="540000" y="3433127"/>
            <a:ext cx="8951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      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72" name="yt_shape_10672"/>
          <p:cNvSpPr txBox="1"/>
          <p:nvPr/>
        </p:nvSpPr>
        <p:spPr>
          <a:xfrm>
            <a:off x="540000" y="3912430"/>
            <a:ext cx="389850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endParaRPr lang="en-US" altLang="zh-CN" sz="2400" b="0" i="0" u="none" baseline="30000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endParaRPr lang="en-US" altLang="zh-CN" sz="2400" b="0" i="1" u="none" dirty="0">
              <a:solidFill>
                <a:srgbClr val="FF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0672">
            <a:extLst>
              <a:ext uri="{FF2B5EF4-FFF2-40B4-BE49-F238E27FC236}">
                <a16:creationId xmlns:a16="http://schemas.microsoft.com/office/drawing/2014/main" id="{09D9E4FB-1572-4333-A882-A70CB662B101}"/>
              </a:ext>
            </a:extLst>
          </p:cNvPr>
          <p:cNvSpPr txBox="1"/>
          <p:nvPr/>
        </p:nvSpPr>
        <p:spPr>
          <a:xfrm>
            <a:off x="5447928" y="3976020"/>
            <a:ext cx="287258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68" grpId="0" build="p"/>
      <p:bldP spid="10669" grpId="0" build="p"/>
      <p:bldP spid="10672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3" name="yt_shape_10673"/>
          <p:cNvSpPr txBox="1"/>
          <p:nvPr/>
        </p:nvSpPr>
        <p:spPr>
          <a:xfrm>
            <a:off x="540000" y="1046129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积的乘方法则的逆用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74" name="yt_shape_10674"/>
              <p:cNvSpPr txBox="1"/>
              <p:nvPr/>
            </p:nvSpPr>
            <p:spPr>
              <a:xfrm>
                <a:off x="540000" y="1545694"/>
                <a:ext cx="7108356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674" name="yt_shape_10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5694"/>
                <a:ext cx="7108356" cy="766492"/>
              </a:xfrm>
              <a:prstGeom prst="rect">
                <a:avLst/>
              </a:prstGeom>
              <a:blipFill>
                <a:blip r:embed="rId2"/>
                <a:stretch>
                  <a:fillRect l="-2659" r="-1630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676" name="yt_table_1067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7680089"/>
                  </p:ext>
                </p:extLst>
              </p:nvPr>
            </p:nvGraphicFramePr>
            <p:xfrm>
              <a:off x="540000" y="2515338"/>
              <a:ext cx="7662229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676" name="yt_table_1067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7680089"/>
                  </p:ext>
                </p:extLst>
              </p:nvPr>
            </p:nvGraphicFramePr>
            <p:xfrm>
              <a:off x="540000" y="2515338"/>
              <a:ext cx="7662229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  <a:gridCol w="2076768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5678" r="-1360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2903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863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77" name="yt_shape_10677"/>
              <p:cNvSpPr txBox="1"/>
              <p:nvPr/>
            </p:nvSpPr>
            <p:spPr>
              <a:xfrm>
                <a:off x="540000" y="3201938"/>
                <a:ext cx="5568832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677" name="yt_shape_10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1938"/>
                <a:ext cx="5568832" cy="589136"/>
              </a:xfrm>
              <a:prstGeom prst="rect">
                <a:avLst/>
              </a:prstGeom>
              <a:blipFill>
                <a:blip r:embed="rId4"/>
                <a:stretch>
                  <a:fillRect l="-3395" r="-986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79" name="yt_shape_10679"/>
          <p:cNvSpPr txBox="1"/>
          <p:nvPr/>
        </p:nvSpPr>
        <p:spPr>
          <a:xfrm>
            <a:off x="540000" y="3893927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66532">
            <a:extLst>
              <a:ext uri="{FF2B5EF4-FFF2-40B4-BE49-F238E27FC236}">
                <a16:creationId xmlns:a16="http://schemas.microsoft.com/office/drawing/2014/main" id="{DAEE20B5-4273-3407-C970-39E5698B97B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8675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03EC45-3250-0319-4E22-E8E0976AB22C}"/>
              </a:ext>
            </a:extLst>
          </p:cNvPr>
          <p:cNvSpPr txBox="1"/>
          <p:nvPr/>
        </p:nvSpPr>
        <p:spPr>
          <a:xfrm>
            <a:off x="6676799" y="1556792"/>
            <a:ext cx="383286" cy="8526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A51956-EF93-5F85-53A9-B159249C72C9}"/>
                  </a:ext>
                </a:extLst>
              </p:cNvPr>
              <p:cNvSpPr txBox="1"/>
              <p:nvPr/>
            </p:nvSpPr>
            <p:spPr>
              <a:xfrm>
                <a:off x="3677377" y="3155132"/>
                <a:ext cx="1781873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A51956-EF93-5F85-53A9-B159249C72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7377" y="3155132"/>
                <a:ext cx="1781873" cy="677050"/>
              </a:xfrm>
              <a:prstGeom prst="rect">
                <a:avLst/>
              </a:prstGeom>
              <a:blipFill>
                <a:blip r:embed="rId6"/>
                <a:stretch>
                  <a:fillRect l="-5119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098CFA0-D495-BF9A-A93E-B0468B552325}"/>
              </a:ext>
            </a:extLst>
          </p:cNvPr>
          <p:cNvCxnSpPr/>
          <p:nvPr/>
        </p:nvCxnSpPr>
        <p:spPr>
          <a:xfrm>
            <a:off x="3462588" y="3804426"/>
            <a:ext cx="19066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287A2CB-4711-3CCE-9BB7-BCE03B8B30B3}"/>
              </a:ext>
            </a:extLst>
          </p:cNvPr>
          <p:cNvSpPr txBox="1"/>
          <p:nvPr/>
        </p:nvSpPr>
        <p:spPr>
          <a:xfrm>
            <a:off x="5021989" y="384712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81" name="yt_shape_10681"/>
              <p:cNvSpPr txBox="1"/>
              <p:nvPr/>
            </p:nvSpPr>
            <p:spPr>
              <a:xfrm>
                <a:off x="540000" y="1332048"/>
                <a:ext cx="3272050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681" name="yt_shape_10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2048"/>
                <a:ext cx="3272050" cy="766492"/>
              </a:xfrm>
              <a:prstGeom prst="rect">
                <a:avLst/>
              </a:prstGeom>
              <a:blipFill>
                <a:blip r:embed="rId2"/>
                <a:stretch>
                  <a:fillRect l="-5784" r="-5037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83" name="yt_shape_10683"/>
              <p:cNvSpPr txBox="1"/>
              <p:nvPr/>
            </p:nvSpPr>
            <p:spPr>
              <a:xfrm>
                <a:off x="540000" y="2149328"/>
                <a:ext cx="3374642" cy="20552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×4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83" name="yt_shape_106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9328"/>
                <a:ext cx="3374642" cy="2055243"/>
              </a:xfrm>
              <a:prstGeom prst="rect">
                <a:avLst/>
              </a:prstGeom>
              <a:blipFill>
                <a:blip r:embed="rId3"/>
                <a:stretch>
                  <a:fillRect l="-5606" r="-3074" b="-83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680">
            <a:extLst>
              <a:ext uri="{FF2B5EF4-FFF2-40B4-BE49-F238E27FC236}">
                <a16:creationId xmlns:a16="http://schemas.microsoft.com/office/drawing/2014/main" id="{6ED2E8E2-2790-4E14-9332-C5BD9A5B0A1F}"/>
              </a:ext>
            </a:extLst>
          </p:cNvPr>
          <p:cNvSpPr txBox="1"/>
          <p:nvPr/>
        </p:nvSpPr>
        <p:spPr>
          <a:xfrm>
            <a:off x="540000" y="90872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用简便方法计算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685">
                <a:extLst>
                  <a:ext uri="{FF2B5EF4-FFF2-40B4-BE49-F238E27FC236}">
                    <a16:creationId xmlns:a16="http://schemas.microsoft.com/office/drawing/2014/main" id="{2CEE27E7-A6B5-4AAA-9E16-5FAE0F71515E}"/>
                  </a:ext>
                </a:extLst>
              </p:cNvPr>
              <p:cNvSpPr txBox="1"/>
              <p:nvPr/>
            </p:nvSpPr>
            <p:spPr>
              <a:xfrm>
                <a:off x="6073968" y="1332048"/>
                <a:ext cx="2523448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9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685">
                <a:extLst>
                  <a:ext uri="{FF2B5EF4-FFF2-40B4-BE49-F238E27FC236}">
                    <a16:creationId xmlns:a16="http://schemas.microsoft.com/office/drawing/2014/main" id="{2CEE27E7-A6B5-4AAA-9E16-5FAE0F715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3968" y="1332048"/>
                <a:ext cx="2523448" cy="766492"/>
              </a:xfrm>
              <a:prstGeom prst="rect">
                <a:avLst/>
              </a:prstGeom>
              <a:blipFill>
                <a:blip r:embed="rId4"/>
                <a:stretch>
                  <a:fillRect l="-7246" r="-6763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687">
                <a:extLst>
                  <a:ext uri="{FF2B5EF4-FFF2-40B4-BE49-F238E27FC236}">
                    <a16:creationId xmlns:a16="http://schemas.microsoft.com/office/drawing/2014/main" id="{767D59C2-E30A-4589-B7D7-65765E16AFB0}"/>
                  </a:ext>
                </a:extLst>
              </p:cNvPr>
              <p:cNvSpPr txBox="1"/>
              <p:nvPr/>
            </p:nvSpPr>
            <p:spPr>
              <a:xfrm>
                <a:off x="6073968" y="2149328"/>
                <a:ext cx="3310202" cy="2735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9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sup>
                    </m:sSup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9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sup>
                    </m:sSup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687">
                <a:extLst>
                  <a:ext uri="{FF2B5EF4-FFF2-40B4-BE49-F238E27FC236}">
                    <a16:creationId xmlns:a16="http://schemas.microsoft.com/office/drawing/2014/main" id="{767D59C2-E30A-4589-B7D7-65765E16AF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3968" y="2149328"/>
                <a:ext cx="3310202" cy="2735749"/>
              </a:xfrm>
              <a:prstGeom prst="rect">
                <a:avLst/>
              </a:prstGeom>
              <a:blipFill>
                <a:blip r:embed="rId5"/>
                <a:stretch>
                  <a:fillRect l="-5525" r="-2947" b="-6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83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积的乘方易弄错底数的系数而出错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0" name="yt_shape_10690"/>
              <p:cNvSpPr txBox="1"/>
              <p:nvPr/>
            </p:nvSpPr>
            <p:spPr>
              <a:xfrm>
                <a:off x="540000" y="1399565"/>
                <a:ext cx="7229415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690" name="yt_shape_1069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229415" cy="766492"/>
              </a:xfrm>
              <a:prstGeom prst="rect">
                <a:avLst/>
              </a:prstGeom>
              <a:blipFill>
                <a:blip r:embed="rId2"/>
                <a:stretch>
                  <a:fillRect l="-2614" r="-1518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2" name="yt_table_10692" title="H_99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201523"/>
                  </p:ext>
                </p:extLst>
              </p:nvPr>
            </p:nvGraphicFramePr>
            <p:xfrm>
              <a:off x="540000" y="2369209"/>
              <a:ext cx="4848543" cy="1268858"/>
            </p:xfrm>
            <a:graphic>
              <a:graphicData uri="http://schemas.openxmlformats.org/drawingml/2006/table">
                <a:tbl>
                  <a:tblPr/>
                  <a:tblGrid>
                    <a:gridCol w="288163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1966913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92" name="yt_table_10692" descr="{&quot;rangeId&quot;:12,&quot;type&quot;:&quot;Option&quot;}" title="H_99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201523"/>
                  </p:ext>
                </p:extLst>
              </p:nvPr>
            </p:nvGraphicFramePr>
            <p:xfrm>
              <a:off x="540000" y="2369209"/>
              <a:ext cx="4848543" cy="1268858"/>
            </p:xfrm>
            <a:graphic>
              <a:graphicData uri="http://schemas.openxmlformats.org/drawingml/2006/table">
                <a:tbl>
                  <a:tblPr/>
                  <a:tblGrid>
                    <a:gridCol w="288163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1966913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44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8288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440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666573">
            <a:extLst>
              <a:ext uri="{FF2B5EF4-FFF2-40B4-BE49-F238E27FC236}">
                <a16:creationId xmlns:a16="http://schemas.microsoft.com/office/drawing/2014/main" id="{DFCBD79B-BFBF-E7E2-C458-7795003955D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50D826-07F5-CDE7-9E27-F72F9D356171}"/>
              </a:ext>
            </a:extLst>
          </p:cNvPr>
          <p:cNvSpPr txBox="1"/>
          <p:nvPr/>
        </p:nvSpPr>
        <p:spPr>
          <a:xfrm>
            <a:off x="6796687" y="1424181"/>
            <a:ext cx="383286" cy="8526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3" name="yt_shape_10693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a594758-53b5-4165-9550-4ba5169a2e11.png&quot;}"/>
            </a:endParaRPr>
          </a:p>
        </p:txBody>
      </p:sp>
      <p:sp>
        <p:nvSpPr>
          <p:cNvPr id="10694" name="yt_shape_10694"/>
          <p:cNvSpPr txBox="1"/>
          <p:nvPr/>
        </p:nvSpPr>
        <p:spPr>
          <a:xfrm>
            <a:off x="540000" y="1653160"/>
            <a:ext cx="80134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95" name="yt_table_1069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172610"/>
              </p:ext>
            </p:extLst>
          </p:nvPr>
        </p:nvGraphicFramePr>
        <p:xfrm>
          <a:off x="540000" y="2284827"/>
          <a:ext cx="5937886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0697" name="yt_shape_10697"/>
          <p:cNvSpPr txBox="1"/>
          <p:nvPr/>
        </p:nvSpPr>
        <p:spPr>
          <a:xfrm>
            <a:off x="540000" y="3184169"/>
            <a:ext cx="5477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8" name="yt_table_10698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623927"/>
                  </p:ext>
                </p:extLst>
              </p:nvPr>
            </p:nvGraphicFramePr>
            <p:xfrm>
              <a:off x="540000" y="3815836"/>
              <a:ext cx="7914641" cy="635762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98" name="yt_table_10698" descr="{&quot;rangeId&quot;:15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623927"/>
                  </p:ext>
                </p:extLst>
              </p:nvPr>
            </p:nvGraphicFramePr>
            <p:xfrm>
              <a:off x="540000" y="3815836"/>
              <a:ext cx="7914641" cy="635762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3376" r="-4884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010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99" name="yt_shape_10699"/>
          <p:cNvSpPr txBox="1"/>
          <p:nvPr/>
        </p:nvSpPr>
        <p:spPr>
          <a:xfrm>
            <a:off x="540000" y="4502245"/>
            <a:ext cx="6285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：[－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00" name="yt_shape_10700"/>
          <p:cNvSpPr txBox="1"/>
          <p:nvPr/>
        </p:nvSpPr>
        <p:spPr>
          <a:xfrm>
            <a:off x="540000" y="4981548"/>
            <a:ext cx="5854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01" name="yt_shape_10701"/>
          <p:cNvSpPr txBox="1"/>
          <p:nvPr/>
        </p:nvSpPr>
        <p:spPr>
          <a:xfrm>
            <a:off x="540000" y="5460851"/>
            <a:ext cx="4796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5184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666604">
            <a:extLst>
              <a:ext uri="{FF2B5EF4-FFF2-40B4-BE49-F238E27FC236}">
                <a16:creationId xmlns:a16="http://schemas.microsoft.com/office/drawing/2014/main" id="{E78A5CE5-4F8D-7329-761C-18CB90D261A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C26529-890B-7653-19F5-58371562B7DA}"/>
              </a:ext>
            </a:extLst>
          </p:cNvPr>
          <p:cNvSpPr txBox="1"/>
          <p:nvPr/>
        </p:nvSpPr>
        <p:spPr>
          <a:xfrm>
            <a:off x="7573101" y="16063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6C926E-5345-2A03-97A4-1AC0A9C30F62}"/>
              </a:ext>
            </a:extLst>
          </p:cNvPr>
          <p:cNvSpPr txBox="1"/>
          <p:nvPr/>
        </p:nvSpPr>
        <p:spPr>
          <a:xfrm>
            <a:off x="5061486" y="31373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BF2C83-9D55-4D6D-A4AD-5A03E87862B9}"/>
              </a:ext>
            </a:extLst>
          </p:cNvPr>
          <p:cNvSpPr txBox="1"/>
          <p:nvPr/>
        </p:nvSpPr>
        <p:spPr>
          <a:xfrm>
            <a:off x="5361714" y="4455439"/>
            <a:ext cx="1264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23390A-1906-2AD9-F29A-AD9D0A4A569F}"/>
              </a:ext>
            </a:extLst>
          </p:cNvPr>
          <p:cNvSpPr txBox="1"/>
          <p:nvPr/>
        </p:nvSpPr>
        <p:spPr>
          <a:xfrm>
            <a:off x="5409339" y="49347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2D18EB-A943-38E0-07A0-832FF2EFE8F8}"/>
              </a:ext>
            </a:extLst>
          </p:cNvPr>
          <p:cNvSpPr txBox="1"/>
          <p:nvPr/>
        </p:nvSpPr>
        <p:spPr>
          <a:xfrm>
            <a:off x="4056789" y="541404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5184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3" name="yt_shape_10703"/>
          <p:cNvSpPr txBox="1"/>
          <p:nvPr/>
        </p:nvSpPr>
        <p:spPr>
          <a:xfrm>
            <a:off x="540000" y="1169022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＋[－（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04" name="yt_shape_10704"/>
          <p:cNvSpPr txBox="1"/>
          <p:nvPr/>
        </p:nvSpPr>
        <p:spPr>
          <a:xfrm>
            <a:off x="540000" y="1648325"/>
            <a:ext cx="369331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05" name="yt_shape_10705"/>
          <p:cNvSpPr txBox="1"/>
          <p:nvPr/>
        </p:nvSpPr>
        <p:spPr>
          <a:xfrm>
            <a:off x="540000" y="2607760"/>
            <a:ext cx="56265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）[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·[－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06" name="yt_shape_10706"/>
          <p:cNvSpPr txBox="1"/>
          <p:nvPr/>
        </p:nvSpPr>
        <p:spPr>
          <a:xfrm>
            <a:off x="540000" y="3087063"/>
            <a:ext cx="495969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07" name="yt_shape_10707"/>
              <p:cNvSpPr txBox="1"/>
              <p:nvPr/>
            </p:nvSpPr>
            <p:spPr>
              <a:xfrm>
                <a:off x="540000" y="3986054"/>
                <a:ext cx="4226157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07" name="yt_shape_107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6054"/>
                <a:ext cx="4226157" cy="766492"/>
              </a:xfrm>
              <a:prstGeom prst="rect">
                <a:avLst/>
              </a:prstGeom>
              <a:blipFill>
                <a:blip r:embed="rId2"/>
                <a:stretch>
                  <a:fillRect l="-4473" r="-346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09" name="yt_shape_10709"/>
              <p:cNvSpPr txBox="1"/>
              <p:nvPr/>
            </p:nvSpPr>
            <p:spPr>
              <a:xfrm>
                <a:off x="540000" y="4803334"/>
                <a:ext cx="4319131" cy="17220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9×</m:t>
                            </m:r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宋体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09" name="yt_shape_10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03334"/>
                <a:ext cx="4319131" cy="1722010"/>
              </a:xfrm>
              <a:prstGeom prst="rect">
                <a:avLst/>
              </a:prstGeom>
              <a:blipFill>
                <a:blip r:embed="rId3"/>
                <a:stretch>
                  <a:fillRect l="-4379" b="-10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702">
            <a:extLst>
              <a:ext uri="{FF2B5EF4-FFF2-40B4-BE49-F238E27FC236}">
                <a16:creationId xmlns:a16="http://schemas.microsoft.com/office/drawing/2014/main" id="{51B8F02D-B8F4-4D72-A4AC-F4F05723A9CC}"/>
              </a:ext>
            </a:extLst>
          </p:cNvPr>
          <p:cNvSpPr txBox="1"/>
          <p:nvPr/>
        </p:nvSpPr>
        <p:spPr>
          <a:xfrm>
            <a:off x="540000" y="749227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4" grpId="0" build="allAtOnce"/>
      <p:bldP spid="10706" grpId="0" build="allAtOnce"/>
      <p:bldP spid="1070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1129</Words>
  <Application>Microsoft Office PowerPoint</Application>
  <PresentationFormat>宽屏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2023-05-05T05:33:00Z</dcterms:created>
  <dcterms:modified xsi:type="dcterms:W3CDTF">2023-05-28T14:29:11Z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