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2" r:id="rId5"/>
    <p:sldId id="374" r:id="rId6"/>
    <p:sldId id="376" r:id="rId7"/>
    <p:sldId id="378" r:id="rId8"/>
    <p:sldId id="380" r:id="rId9"/>
    <p:sldId id="382" r:id="rId10"/>
    <p:sldId id="383" r:id="rId11"/>
    <p:sldId id="384" r:id="rId12"/>
    <p:sldId id="390" r:id="rId13"/>
    <p:sldId id="385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8" name="yt_shape_1190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3a34a86-4a52-4853-ab9f-d21c6836a026.png&quot;}"/>
            </a:endParaRPr>
          </a:p>
        </p:txBody>
      </p:sp>
      <p:sp>
        <p:nvSpPr>
          <p:cNvPr id="11909" name="yt_shape_11909"/>
          <p:cNvSpPr txBox="1"/>
          <p:nvPr/>
        </p:nvSpPr>
        <p:spPr>
          <a:xfrm>
            <a:off x="540119" y="1677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有些命题可以从基本事实或其他真命题出发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用逻辑推理的方法判断它们是正确的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并且可以作为进一步判断其他命题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的依据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这样的真命题叫做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10" name="yt_shape_11910"/>
          <p:cNvSpPr txBox="1"/>
          <p:nvPr/>
        </p:nvSpPr>
        <p:spPr>
          <a:xfrm>
            <a:off x="540119" y="3117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以及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基本事实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经过演绎推理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来判断一个命题是否正确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这样的推理过程叫做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97685">
            <a:extLst>
              <a:ext uri="{FF2B5EF4-FFF2-40B4-BE49-F238E27FC236}">
                <a16:creationId xmlns:a16="http://schemas.microsoft.com/office/drawing/2014/main" id="{14876981-12C3-11A0-1196-2B479E0E3FC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64D55C-10FF-C5BF-DF7C-8F29576A7BC7}"/>
              </a:ext>
            </a:extLst>
          </p:cNvPr>
          <p:cNvSpPr txBox="1"/>
          <p:nvPr/>
        </p:nvSpPr>
        <p:spPr>
          <a:xfrm>
            <a:off x="6168008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真假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042562-2BA2-60F0-FAC6-F004E8D89F7E}"/>
              </a:ext>
            </a:extLst>
          </p:cNvPr>
          <p:cNvSpPr txBox="1"/>
          <p:nvPr/>
        </p:nvSpPr>
        <p:spPr>
          <a:xfrm>
            <a:off x="11227738" y="208184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B2317E-96C4-24DB-6C23-9CC2EE85FD42}"/>
              </a:ext>
            </a:extLst>
          </p:cNvPr>
          <p:cNvSpPr txBox="1"/>
          <p:nvPr/>
        </p:nvSpPr>
        <p:spPr>
          <a:xfrm>
            <a:off x="450108" y="25573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1FAB9B-B65E-3DA0-9EAD-E701CB50CB88}"/>
              </a:ext>
            </a:extLst>
          </p:cNvPr>
          <p:cNvSpPr txBox="1"/>
          <p:nvPr/>
        </p:nvSpPr>
        <p:spPr>
          <a:xfrm>
            <a:off x="1669308" y="30459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D43CC9-10D7-2CE7-13F0-E61FFBF877E9}"/>
              </a:ext>
            </a:extLst>
          </p:cNvPr>
          <p:cNvSpPr txBox="1"/>
          <p:nvPr/>
        </p:nvSpPr>
        <p:spPr>
          <a:xfrm>
            <a:off x="3193308" y="30459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EE15A9-2672-6FE4-C7CD-6B7E8819DF26}"/>
              </a:ext>
            </a:extLst>
          </p:cNvPr>
          <p:cNvSpPr txBox="1"/>
          <p:nvPr/>
        </p:nvSpPr>
        <p:spPr>
          <a:xfrm>
            <a:off x="5087888" y="304592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基本事实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C2DA5A-B092-BB46-6647-B64BE025EAAF}"/>
              </a:ext>
            </a:extLst>
          </p:cNvPr>
          <p:cNvSpPr txBox="1"/>
          <p:nvPr/>
        </p:nvSpPr>
        <p:spPr>
          <a:xfrm>
            <a:off x="7221487" y="30459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C11EBB-2B8B-152A-14C0-DDF2355C7E62}"/>
              </a:ext>
            </a:extLst>
          </p:cNvPr>
          <p:cNvSpPr txBox="1"/>
          <p:nvPr/>
        </p:nvSpPr>
        <p:spPr>
          <a:xfrm>
            <a:off x="6546107" y="352140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000" y="900000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填写下列证明过程中的推理根据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968" name="yt_shape_1196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69" name="yt_image_119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270046"/>
            <a:ext cx="1621917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1" name="yt_shape_11971"/>
          <p:cNvSpPr txBox="1"/>
          <p:nvPr/>
        </p:nvSpPr>
        <p:spPr>
          <a:xfrm>
            <a:off x="539882" y="2256068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972">
                <a:extLst>
                  <a:ext uri="{FF2B5EF4-FFF2-40B4-BE49-F238E27FC236}">
                    <a16:creationId xmlns:a16="http://schemas.microsoft.com/office/drawing/2014/main" id="{2D5D98D7-4BD7-4464-A8F4-4AE999E2162A}"/>
                  </a:ext>
                </a:extLst>
              </p:cNvPr>
              <p:cNvSpPr txBox="1"/>
              <p:nvPr/>
            </p:nvSpPr>
            <p:spPr>
              <a:xfrm>
                <a:off x="539882" y="2652350"/>
                <a:ext cx="7942880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已知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内错角相等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两直线平行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两直线平行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内错角相等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角平分线的定义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等量代换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2400" b="0" i="0" u="none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6" name="yt_shape_11972">
                <a:extLst>
                  <a:ext uri="{FF2B5EF4-FFF2-40B4-BE49-F238E27FC236}">
                    <a16:creationId xmlns:a16="http://schemas.microsoft.com/office/drawing/2014/main" id="{2D5D98D7-4BD7-4464-A8F4-4AE999E21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652350"/>
                <a:ext cx="7942880" cy="3224922"/>
              </a:xfrm>
              <a:prstGeom prst="rect">
                <a:avLst/>
              </a:prstGeom>
              <a:blipFill>
                <a:blip r:embed="rId3"/>
                <a:stretch>
                  <a:fillRect l="-2379" t="-1512" r="-384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9F48C8A-945B-4EF5-A84D-DFC832577D54}"/>
              </a:ext>
            </a:extLst>
          </p:cNvPr>
          <p:cNvSpPr txBox="1"/>
          <p:nvPr/>
        </p:nvSpPr>
        <p:spPr>
          <a:xfrm>
            <a:off x="3886809" y="258992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D88563-796C-472D-81B6-E45764CBF6BC}"/>
              </a:ext>
            </a:extLst>
          </p:cNvPr>
          <p:cNvSpPr txBox="1"/>
          <p:nvPr/>
        </p:nvSpPr>
        <p:spPr>
          <a:xfrm>
            <a:off x="2769209" y="3065415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063015-3180-44F5-97A3-06C505B8CE40}"/>
              </a:ext>
            </a:extLst>
          </p:cNvPr>
          <p:cNvSpPr txBox="1"/>
          <p:nvPr/>
        </p:nvSpPr>
        <p:spPr>
          <a:xfrm>
            <a:off x="3820134" y="354090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BBFDDB-8688-4008-9B68-FFC4983D3319}"/>
              </a:ext>
            </a:extLst>
          </p:cNvPr>
          <p:cNvSpPr txBox="1"/>
          <p:nvPr/>
        </p:nvSpPr>
        <p:spPr>
          <a:xfrm>
            <a:off x="3151796" y="4687840"/>
            <a:ext cx="2618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BC5E23-BDE4-4D5D-B4E2-B33DB6F3F404}"/>
              </a:ext>
            </a:extLst>
          </p:cNvPr>
          <p:cNvSpPr txBox="1"/>
          <p:nvPr/>
        </p:nvSpPr>
        <p:spPr>
          <a:xfrm>
            <a:off x="2888271" y="535928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8" name="yt_shape_11978"/>
          <p:cNvSpPr txBox="1"/>
          <p:nvPr/>
        </p:nvSpPr>
        <p:spPr>
          <a:xfrm>
            <a:off x="540000" y="90000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南充市第五中学月考卷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邻补角的平分线互相垂直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81" name="yt_shape_11981"/>
          <p:cNvSpPr txBox="1"/>
          <p:nvPr/>
        </p:nvSpPr>
        <p:spPr>
          <a:xfrm>
            <a:off x="3156179" y="1531667"/>
            <a:ext cx="5762860" cy="15848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00" b="0" i="0" u="none" spc="24482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6100" b="0" i="0" u="none" spc="16731">
                <a:solidFill>
                  <a:srgbClr val="1EE3CF"/>
                </a:solidFill>
                <a:effectLst/>
                <a:latin typeface="Times New Roman" pitchFamily="61"/>
                <a:ea typeface="宋体" pitchFamily="61"/>
                <a:cs typeface="宋体" pitchFamily="61"/>
              </a:rPr>
              <a:t> </a:t>
            </a:r>
          </a:p>
        </p:txBody>
      </p:sp>
      <p:pic>
        <p:nvPicPr>
          <p:cNvPr id="11979" name="yt_image_119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6179" y="1531667"/>
            <a:ext cx="3387852" cy="175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0" name="yt_image_1198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6080" y="1800786"/>
            <a:ext cx="2318004" cy="121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3" name="yt_shape_11983"/>
          <p:cNvSpPr txBox="1"/>
          <p:nvPr/>
        </p:nvSpPr>
        <p:spPr>
          <a:xfrm>
            <a:off x="540000" y="3336252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根据图形用几何语言叙述该命题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984" name="yt_shape_11984"/>
          <p:cNvSpPr txBox="1"/>
          <p:nvPr/>
        </p:nvSpPr>
        <p:spPr>
          <a:xfrm>
            <a:off x="540000" y="381555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985" name="yt_shape_11985"/>
          <p:cNvSpPr txBox="1"/>
          <p:nvPr/>
        </p:nvSpPr>
        <p:spPr>
          <a:xfrm>
            <a:off x="540000" y="4294858"/>
            <a:ext cx="29334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1330E7-5568-B4C8-D6BC-3325D7514C45}"/>
              </a:ext>
            </a:extLst>
          </p:cNvPr>
          <p:cNvSpPr txBox="1"/>
          <p:nvPr/>
        </p:nvSpPr>
        <p:spPr>
          <a:xfrm>
            <a:off x="1669189" y="3744365"/>
            <a:ext cx="558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BCDDCE-F836-82F8-925D-866BC4E9BAC6}"/>
              </a:ext>
            </a:extLst>
          </p:cNvPr>
          <p:cNvSpPr txBox="1"/>
          <p:nvPr/>
        </p:nvSpPr>
        <p:spPr>
          <a:xfrm>
            <a:off x="1669189" y="4223668"/>
            <a:ext cx="163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000" y="1039069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完成推理证明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87" name="yt_shape_11987"/>
              <p:cNvSpPr txBox="1"/>
              <p:nvPr/>
            </p:nvSpPr>
            <p:spPr>
              <a:xfrm>
                <a:off x="540000" y="1518372"/>
                <a:ext cx="8398133" cy="342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87" name="yt_shape_119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8372"/>
                <a:ext cx="8398133" cy="3422796"/>
              </a:xfrm>
              <a:prstGeom prst="rect">
                <a:avLst/>
              </a:prstGeom>
              <a:blipFill>
                <a:blip r:embed="rId2"/>
                <a:stretch>
                  <a:fillRect l="-2251" t="-1423" r="-1380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979">
            <a:extLst>
              <a:ext uri="{FF2B5EF4-FFF2-40B4-BE49-F238E27FC236}">
                <a16:creationId xmlns:a16="http://schemas.microsoft.com/office/drawing/2014/main" id="{B9C0DFF1-52EB-4996-BA81-6CDA8058577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903773"/>
            <a:ext cx="3387852" cy="175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9" name="yt_shape_1198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795e22c-ecbf-481b-b108-d78048e11045.png&quot;}"/>
            </a:endParaRPr>
          </a:p>
        </p:txBody>
      </p:sp>
      <p:sp>
        <p:nvSpPr>
          <p:cNvPr id="11990" name="yt_shape_11990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991" name="yt_image_119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0715" y="2566875"/>
            <a:ext cx="2081403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897891">
            <a:extLst>
              <a:ext uri="{FF2B5EF4-FFF2-40B4-BE49-F238E27FC236}">
                <a16:creationId xmlns:a16="http://schemas.microsoft.com/office/drawing/2014/main" id="{4D2AD43A-88FB-4D80-2E2B-91322E0DC7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  <p:sp>
        <p:nvSpPr>
          <p:cNvPr id="6" name="yt_shape_11993">
            <a:extLst>
              <a:ext uri="{FF2B5EF4-FFF2-40B4-BE49-F238E27FC236}">
                <a16:creationId xmlns:a16="http://schemas.microsoft.com/office/drawing/2014/main" id="{8390D40D-FE53-493E-8454-24038A1CE7CF}"/>
              </a:ext>
            </a:extLst>
          </p:cNvPr>
          <p:cNvSpPr txBox="1"/>
          <p:nvPr/>
        </p:nvSpPr>
        <p:spPr>
          <a:xfrm>
            <a:off x="603500" y="2564904"/>
            <a:ext cx="4033155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4" name="yt_shape_11994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4a8b35e-3635-454a-875e-16ea89e5a408.png&quot;}"/>
            </a:endParaRPr>
          </a:p>
        </p:txBody>
      </p:sp>
      <p:sp>
        <p:nvSpPr>
          <p:cNvPr id="11995" name="yt_shape_11995"/>
          <p:cNvSpPr txBox="1"/>
          <p:nvPr/>
        </p:nvSpPr>
        <p:spPr>
          <a:xfrm>
            <a:off x="540000" y="1365004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判断基本事实或定理时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一定要依据目前所掌握的基本事实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关注已知条件是否对基本事实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定理作出了准确论述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证明必须做到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言必有据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每步推理都要有依据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它们可以是已知条件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也可以是定义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已经学过的定理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以及等式的性质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等量代换等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97912">
            <a:extLst>
              <a:ext uri="{FF2B5EF4-FFF2-40B4-BE49-F238E27FC236}">
                <a16:creationId xmlns:a16="http://schemas.microsoft.com/office/drawing/2014/main" id="{2299D813-3846-584F-2C57-04536A4DB8F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72" y="94662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1" name="yt_shape_11911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2ede7bc-df68-4f40-a4e9-8c65fdd6d778.png&quot;}"/>
            </a:endParaRPr>
          </a:p>
        </p:txBody>
      </p:sp>
      <p:sp>
        <p:nvSpPr>
          <p:cNvPr id="11912" name="yt_shape_11912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定理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540000" y="2161766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下列真命题能作为基本事实的是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14" name="yt_table_1191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710746"/>
              </p:ext>
            </p:extLst>
          </p:nvPr>
        </p:nvGraphicFramePr>
        <p:xfrm>
          <a:off x="540000" y="2793433"/>
          <a:ext cx="6426200" cy="1697484"/>
        </p:xfrm>
        <a:graphic>
          <a:graphicData uri="http://schemas.openxmlformats.org/drawingml/2006/table">
            <a:tbl>
              <a:tblPr/>
              <a:tblGrid>
                <a:gridCol w="642620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三角形的内角和是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过一点有且只有一条直线与已知直线垂直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3" name="yt_shape_1685210897708">
            <a:extLst>
              <a:ext uri="{FF2B5EF4-FFF2-40B4-BE49-F238E27FC236}">
                <a16:creationId xmlns:a16="http://schemas.microsoft.com/office/drawing/2014/main" id="{64C1A6B2-49F2-3328-154D-BBAF62FF43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97726">
            <a:extLst>
              <a:ext uri="{FF2B5EF4-FFF2-40B4-BE49-F238E27FC236}">
                <a16:creationId xmlns:a16="http://schemas.microsoft.com/office/drawing/2014/main" id="{D5230198-8C3E-EF27-46BE-960D1CFDE1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134AB1-F6F7-4DDD-5312-EE7CCEC93D60}"/>
              </a:ext>
            </a:extLst>
          </p:cNvPr>
          <p:cNvSpPr txBox="1"/>
          <p:nvPr/>
        </p:nvSpPr>
        <p:spPr>
          <a:xfrm>
            <a:off x="56315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6" name="yt_shape_11916"/>
          <p:cNvSpPr txBox="1"/>
          <p:nvPr/>
        </p:nvSpPr>
        <p:spPr>
          <a:xfrm>
            <a:off x="540000" y="90000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17" name="yt_table_1191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4231"/>
              </p:ext>
            </p:extLst>
          </p:nvPr>
        </p:nvGraphicFramePr>
        <p:xfrm>
          <a:off x="540000" y="1531667"/>
          <a:ext cx="4292600" cy="1697484"/>
        </p:xfrm>
        <a:graphic>
          <a:graphicData uri="http://schemas.openxmlformats.org/drawingml/2006/table">
            <a:tbl>
              <a:tblPr/>
              <a:tblGrid>
                <a:gridCol w="429260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所有的定义都是命题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所有的基本事实都是命题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所有的定理都是命题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所有的命题都是定理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sp>
        <p:nvSpPr>
          <p:cNvPr id="11919" name="yt_shape_11919"/>
          <p:cNvSpPr txBox="1"/>
          <p:nvPr/>
        </p:nvSpPr>
        <p:spPr>
          <a:xfrm>
            <a:off x="540000" y="3279564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经过两点有且只有一条直线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20" name="yt_table_1192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823349"/>
              </p:ext>
            </p:extLst>
          </p:nvPr>
        </p:nvGraphicFramePr>
        <p:xfrm>
          <a:off x="540000" y="3911231"/>
          <a:ext cx="55899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sp>
        <p:nvSpPr>
          <p:cNvPr id="11922" name="yt_shape_11922"/>
          <p:cNvSpPr txBox="1"/>
          <p:nvPr/>
        </p:nvSpPr>
        <p:spPr>
          <a:xfrm>
            <a:off x="540000" y="4810573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直角三角形的两个锐角互余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23" name="yt_table_1192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73542"/>
              </p:ext>
            </p:extLst>
          </p:nvPr>
        </p:nvGraphicFramePr>
        <p:xfrm>
          <a:off x="540000" y="5442240"/>
          <a:ext cx="4962843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角的定义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F7EBDDB-4014-ACBE-7EC3-8D204A788404}"/>
              </a:ext>
            </a:extLst>
          </p:cNvPr>
          <p:cNvSpPr txBox="1"/>
          <p:nvPr/>
        </p:nvSpPr>
        <p:spPr>
          <a:xfrm>
            <a:off x="4412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876395-4547-42E8-BA5A-A6EFF2BB6096}"/>
              </a:ext>
            </a:extLst>
          </p:cNvPr>
          <p:cNvSpPr txBox="1"/>
          <p:nvPr/>
        </p:nvSpPr>
        <p:spPr>
          <a:xfrm>
            <a:off x="5936389" y="32327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97018B-29F4-3766-2421-8C2F3862E291}"/>
              </a:ext>
            </a:extLst>
          </p:cNvPr>
          <p:cNvSpPr txBox="1"/>
          <p:nvPr/>
        </p:nvSpPr>
        <p:spPr>
          <a:xfrm>
            <a:off x="6545989" y="47637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900000"/>
            <a:ext cx="24109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</a:p>
        </p:txBody>
      </p:sp>
      <p:sp>
        <p:nvSpPr>
          <p:cNvPr id="11926" name="yt_shape_11926"/>
          <p:cNvSpPr txBox="1"/>
          <p:nvPr/>
        </p:nvSpPr>
        <p:spPr>
          <a:xfrm>
            <a:off x="540000" y="1399565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下列推理不正确的是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0" name="yt_table_1193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414195"/>
              </p:ext>
            </p:extLst>
          </p:nvPr>
        </p:nvGraphicFramePr>
        <p:xfrm>
          <a:off x="540000" y="1878868"/>
          <a:ext cx="5807075" cy="1697484"/>
        </p:xfrm>
        <a:graphic>
          <a:graphicData uri="http://schemas.openxmlformats.org/drawingml/2006/table">
            <a:tbl>
              <a:tblPr/>
              <a:tblGrid>
                <a:gridCol w="5807075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grpSp>
        <p:nvGrpSpPr>
          <p:cNvPr id="11927" name="yt_shape_11927_skip" title="H_90.7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7085" y="1878868"/>
            <a:ext cx="1812798" cy="1152666"/>
            <a:chOff x="0" y="0"/>
            <a:chExt cx="1812798" cy="1152666"/>
          </a:xfrm>
        </p:grpSpPr>
        <p:pic>
          <p:nvPicPr>
            <p:cNvPr id="2" name="yt_image_119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2798" cy="7566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9" name="yt_shape_11929"/>
            <p:cNvSpPr txBox="1"/>
            <p:nvPr/>
          </p:nvSpPr>
          <p:spPr>
            <a:xfrm>
              <a:off x="373118" y="7926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897764">
            <a:extLst>
              <a:ext uri="{FF2B5EF4-FFF2-40B4-BE49-F238E27FC236}">
                <a16:creationId xmlns:a16="http://schemas.microsoft.com/office/drawing/2014/main" id="{97D6BA95-4372-2514-6C79-DD25489A4FD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6ED3309-6E87-61B6-8615-4135F1D78E6C}"/>
              </a:ext>
            </a:extLst>
          </p:cNvPr>
          <p:cNvSpPr txBox="1"/>
          <p:nvPr/>
        </p:nvSpPr>
        <p:spPr>
          <a:xfrm>
            <a:off x="5631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119" y="924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用直尺和三角尺作直线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从图中可知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36" name="yt_shape_11936"/>
          <p:cNvSpPr txBox="1"/>
          <p:nvPr/>
        </p:nvSpPr>
        <p:spPr>
          <a:xfrm>
            <a:off x="540000" y="37029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3" name="yt_shape_11933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7304" y="2011799"/>
            <a:ext cx="1977390" cy="1640727"/>
            <a:chOff x="0" y="0"/>
            <a:chExt cx="1977390" cy="1640727"/>
          </a:xfrm>
        </p:grpSpPr>
        <p:pic>
          <p:nvPicPr>
            <p:cNvPr id="2" name="yt_image_119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390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5" name="yt_shape_11935"/>
            <p:cNvSpPr txBox="1"/>
            <p:nvPr/>
          </p:nvSpPr>
          <p:spPr>
            <a:xfrm>
              <a:off x="455414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37" name="yt_shape_11937"/>
          <p:cNvSpPr txBox="1"/>
          <p:nvPr/>
        </p:nvSpPr>
        <p:spPr>
          <a:xfrm>
            <a:off x="540119" y="4100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将两个能完全重合的三角板如图放置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即两直角顶点重合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同角的余角相等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938" name="yt_image_119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7566" y="5188191"/>
            <a:ext cx="235686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1EED35-1AD0-E982-1387-317C38A6F925}"/>
              </a:ext>
            </a:extLst>
          </p:cNvPr>
          <p:cNvSpPr txBox="1"/>
          <p:nvPr/>
        </p:nvSpPr>
        <p:spPr>
          <a:xfrm>
            <a:off x="19741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A5448F-C3AA-54B6-96AB-D3C3C2F90047}"/>
              </a:ext>
            </a:extLst>
          </p:cNvPr>
          <p:cNvSpPr txBox="1"/>
          <p:nvPr/>
        </p:nvSpPr>
        <p:spPr>
          <a:xfrm>
            <a:off x="4412508" y="132868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A1F2AB-9CB5-876B-92ED-32620EB3AD2C}"/>
              </a:ext>
            </a:extLst>
          </p:cNvPr>
          <p:cNvSpPr txBox="1"/>
          <p:nvPr/>
        </p:nvSpPr>
        <p:spPr>
          <a:xfrm>
            <a:off x="2134446" y="450507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8E2EDA-AA8C-4174-390C-3AE052EBB140}"/>
              </a:ext>
            </a:extLst>
          </p:cNvPr>
          <p:cNvSpPr txBox="1"/>
          <p:nvPr/>
        </p:nvSpPr>
        <p:spPr>
          <a:xfrm>
            <a:off x="4572846" y="450507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同角的余角相等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0" name="yt_shape_11940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基本事实混淆不清而出错</a:t>
            </a:r>
          </a:p>
        </p:txBody>
      </p:sp>
      <p:sp>
        <p:nvSpPr>
          <p:cNvPr id="11941" name="yt_shape_1194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真命题都是定理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定理都是真命题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假命题不是命题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基本事实都是命题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其中是真命题的有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2" name="yt_table_1194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734012"/>
              </p:ext>
            </p:extLst>
          </p:nvPr>
        </p:nvGraphicFramePr>
        <p:xfrm>
          <a:off x="540000" y="2511364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pic>
        <p:nvPicPr>
          <p:cNvPr id="3" name="yt_shape_1685210897799">
            <a:extLst>
              <a:ext uri="{FF2B5EF4-FFF2-40B4-BE49-F238E27FC236}">
                <a16:creationId xmlns:a16="http://schemas.microsoft.com/office/drawing/2014/main" id="{32B7D003-3276-CDDE-DDC2-B0F5C1B8F8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AAF96B-FE1A-ED47-8386-B20702922FCF}"/>
              </a:ext>
            </a:extLst>
          </p:cNvPr>
          <p:cNvSpPr txBox="1"/>
          <p:nvPr/>
        </p:nvSpPr>
        <p:spPr>
          <a:xfrm>
            <a:off x="5936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4" name="yt_shape_11944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b1d5555-570b-40fb-ae95-f241d277a1fc.png&quot;}"/>
            </a:endParaRPr>
          </a:p>
        </p:txBody>
      </p:sp>
      <p:sp>
        <p:nvSpPr>
          <p:cNvPr id="11945" name="yt_shape_1194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推理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这个推理的依据是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9" name="yt_table_11949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792630"/>
              </p:ext>
            </p:extLst>
          </p:nvPr>
        </p:nvGraphicFramePr>
        <p:xfrm>
          <a:off x="540000" y="2612595"/>
          <a:ext cx="3395663" cy="1697484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等量加等量和相等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等量减等量差相等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等量代换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整体大于部分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grpSp>
        <p:nvGrpSpPr>
          <p:cNvPr id="11946" name="yt_shape_11946_skip" title="H_184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3606" y="2612595"/>
            <a:ext cx="1296162" cy="2337957"/>
            <a:chOff x="0" y="0"/>
            <a:chExt cx="1296162" cy="2337957"/>
          </a:xfrm>
        </p:grpSpPr>
        <p:pic>
          <p:nvPicPr>
            <p:cNvPr id="2" name="yt_image_119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6162" cy="1941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8" name="yt_shape_11948"/>
            <p:cNvSpPr txBox="1"/>
            <p:nvPr/>
          </p:nvSpPr>
          <p:spPr>
            <a:xfrm>
              <a:off x="114800" y="19779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897834">
            <a:extLst>
              <a:ext uri="{FF2B5EF4-FFF2-40B4-BE49-F238E27FC236}">
                <a16:creationId xmlns:a16="http://schemas.microsoft.com/office/drawing/2014/main" id="{DA08E48E-041C-2F47-324B-949FB26DC86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E0BC41-F878-E346-7D5B-C00A9FE2173F}"/>
              </a:ext>
            </a:extLst>
          </p:cNvPr>
          <p:cNvSpPr txBox="1"/>
          <p:nvPr/>
        </p:nvSpPr>
        <p:spPr>
          <a:xfrm>
            <a:off x="3193308" y="20818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给出下面的推理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其中正确的推理是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55" name="yt_table_1195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09472"/>
              </p:ext>
            </p:extLst>
          </p:nvPr>
        </p:nvGraphicFramePr>
        <p:xfrm>
          <a:off x="540000" y="2339566"/>
          <a:ext cx="4827906" cy="848742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grpSp>
        <p:nvGrpSpPr>
          <p:cNvPr id="11952" name="yt_shape_11952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0508" y="2132856"/>
            <a:ext cx="1769364" cy="1656729"/>
            <a:chOff x="0" y="0"/>
            <a:chExt cx="1769364" cy="1656729"/>
          </a:xfrm>
        </p:grpSpPr>
        <p:pic>
          <p:nvPicPr>
            <p:cNvPr id="2" name="yt_image_1195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936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4" name="yt_shape_11954"/>
            <p:cNvSpPr txBox="1"/>
            <p:nvPr/>
          </p:nvSpPr>
          <p:spPr>
            <a:xfrm>
              <a:off x="275218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6E527D-8AF7-39D6-01EF-9E2E984A1368}"/>
              </a:ext>
            </a:extLst>
          </p:cNvPr>
          <p:cNvSpPr txBox="1"/>
          <p:nvPr/>
        </p:nvSpPr>
        <p:spPr>
          <a:xfrm>
            <a:off x="799867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957">
            <a:extLst>
              <a:ext uri="{FF2B5EF4-FFF2-40B4-BE49-F238E27FC236}">
                <a16:creationId xmlns:a16="http://schemas.microsoft.com/office/drawing/2014/main" id="{67029FC1-9638-4C76-9F85-E1514CFDA85B}"/>
              </a:ext>
            </a:extLst>
          </p:cNvPr>
          <p:cNvSpPr txBox="1"/>
          <p:nvPr/>
        </p:nvSpPr>
        <p:spPr>
          <a:xfrm>
            <a:off x="540000" y="4061184"/>
            <a:ext cx="9640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1961">
            <a:extLst>
              <a:ext uri="{FF2B5EF4-FFF2-40B4-BE49-F238E27FC236}">
                <a16:creationId xmlns:a16="http://schemas.microsoft.com/office/drawing/2014/main" id="{B0AE8513-BD11-41F2-80BD-C558A0E97F24}"/>
              </a:ext>
            </a:extLst>
          </p:cNvPr>
          <p:cNvSpPr txBox="1"/>
          <p:nvPr/>
        </p:nvSpPr>
        <p:spPr>
          <a:xfrm>
            <a:off x="540000" y="64171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958" title="H_131.8011">
            <a:extLst>
              <a:ext uri="{FF2B5EF4-FFF2-40B4-BE49-F238E27FC236}">
                <a16:creationId xmlns:a16="http://schemas.microsoft.com/office/drawing/2014/main" id="{2DF266EB-2C6D-4017-B876-EEFE4E6DEDF1}"/>
              </a:ext>
            </a:extLst>
          </p:cNvPr>
          <p:cNvGrpSpPr/>
          <p:nvPr/>
        </p:nvGrpSpPr>
        <p:grpSpPr>
          <a:xfrm>
            <a:off x="5202173" y="4692851"/>
            <a:ext cx="1787652" cy="1673874"/>
            <a:chOff x="0" y="0"/>
            <a:chExt cx="1787652" cy="1673874"/>
          </a:xfrm>
        </p:grpSpPr>
        <p:pic>
          <p:nvPicPr>
            <p:cNvPr id="11" name="yt_image_11958">
              <a:extLst>
                <a:ext uri="{FF2B5EF4-FFF2-40B4-BE49-F238E27FC236}">
                  <a16:creationId xmlns:a16="http://schemas.microsoft.com/office/drawing/2014/main" id="{6E7FD387-7615-4C1F-B4CB-06FEDD32B24A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7652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960">
              <a:extLst>
                <a:ext uri="{FF2B5EF4-FFF2-40B4-BE49-F238E27FC236}">
                  <a16:creationId xmlns:a16="http://schemas.microsoft.com/office/drawing/2014/main" id="{BA438AD6-E376-4CEE-A140-0A6DF7B80213}"/>
                </a:ext>
              </a:extLst>
            </p:cNvPr>
            <p:cNvSpPr txBox="1"/>
            <p:nvPr/>
          </p:nvSpPr>
          <p:spPr>
            <a:xfrm>
              <a:off x="284362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12BF36B2-D3BA-4BA8-AC0F-E8C2D2B070C9}"/>
              </a:ext>
            </a:extLst>
          </p:cNvPr>
          <p:cNvSpPr txBox="1"/>
          <p:nvPr/>
        </p:nvSpPr>
        <p:spPr>
          <a:xfrm>
            <a:off x="8854023" y="40143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2" name="yt_shape_119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66" name="yt_shape_11966"/>
          <p:cNvSpPr txBox="1"/>
          <p:nvPr/>
        </p:nvSpPr>
        <p:spPr>
          <a:xfrm>
            <a:off x="540000" y="39440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3" name="yt_shape_1196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7304" y="2011799"/>
            <a:ext cx="1977390" cy="1881900"/>
            <a:chOff x="0" y="0"/>
            <a:chExt cx="1977390" cy="1881900"/>
          </a:xfrm>
        </p:grpSpPr>
        <p:pic>
          <p:nvPicPr>
            <p:cNvPr id="2" name="yt_image_119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390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5" name="yt_shape_11965"/>
            <p:cNvSpPr txBox="1"/>
            <p:nvPr/>
          </p:nvSpPr>
          <p:spPr>
            <a:xfrm>
              <a:off x="379231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497021-577C-1579-8B53-6543F12344CC}"/>
              </a:ext>
            </a:extLst>
          </p:cNvPr>
          <p:cNvSpPr txBox="1"/>
          <p:nvPr/>
        </p:nvSpPr>
        <p:spPr>
          <a:xfrm>
            <a:off x="5291983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1234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2023-05-05T05:33:00Z</dcterms:created>
  <dcterms:modified xsi:type="dcterms:W3CDTF">2023-05-29T07:49:28Z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