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2" r:id="rId5"/>
    <p:sldId id="373" r:id="rId6"/>
    <p:sldId id="375" r:id="rId7"/>
    <p:sldId id="377" r:id="rId8"/>
    <p:sldId id="379" r:id="rId9"/>
    <p:sldId id="382" r:id="rId10"/>
    <p:sldId id="385" r:id="rId11"/>
    <p:sldId id="387" r:id="rId12"/>
    <p:sldId id="388" r:id="rId13"/>
    <p:sldId id="391" r:id="rId14"/>
    <p:sldId id="392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2" name="yt_shape_1263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1916470-b146-4f99-ae66-7a747fce9ee0.png&quot;}"/>
            </a:endParaRPr>
          </a:p>
        </p:txBody>
      </p:sp>
      <p:sp>
        <p:nvSpPr>
          <p:cNvPr id="12633" name="yt_shape_12633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如果一个三角形有两个角相等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那么这两个角所对的边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简写成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等角对等边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34" name="yt_shape_12634"/>
          <p:cNvSpPr txBox="1"/>
          <p:nvPr/>
        </p:nvSpPr>
        <p:spPr>
          <a:xfrm>
            <a:off x="540000" y="2636979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三个角都相等的三角形是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等边三角形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35" name="yt_shape_12635"/>
          <p:cNvSpPr txBox="1"/>
          <p:nvPr/>
        </p:nvSpPr>
        <p:spPr>
          <a:xfrm>
            <a:off x="540000" y="3116282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的等腰三角形是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等边三角形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002061">
            <a:extLst>
              <a:ext uri="{FF2B5EF4-FFF2-40B4-BE49-F238E27FC236}">
                <a16:creationId xmlns:a16="http://schemas.microsoft.com/office/drawing/2014/main" id="{2507965E-FDB9-8D56-0648-7E7FFCBCB1C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507EEA-8E9E-DCD4-4C3E-C7D3F7E8D54A}"/>
              </a:ext>
            </a:extLst>
          </p:cNvPr>
          <p:cNvSpPr txBox="1"/>
          <p:nvPr/>
        </p:nvSpPr>
        <p:spPr>
          <a:xfrm>
            <a:off x="8374907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F0CC27-46DB-0993-FD97-1AB2DBC1FFA7}"/>
              </a:ext>
            </a:extLst>
          </p:cNvPr>
          <p:cNvSpPr txBox="1"/>
          <p:nvPr/>
        </p:nvSpPr>
        <p:spPr>
          <a:xfrm>
            <a:off x="11118107" y="16063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6A5DC1-45BC-04B0-4A12-A742665FA006}"/>
              </a:ext>
            </a:extLst>
          </p:cNvPr>
          <p:cNvSpPr txBox="1"/>
          <p:nvPr/>
        </p:nvSpPr>
        <p:spPr>
          <a:xfrm>
            <a:off x="450108" y="208184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角对等边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5F2CB8-C56A-177D-B006-FB1EEC49DC7D}"/>
              </a:ext>
            </a:extLst>
          </p:cNvPr>
          <p:cNvSpPr txBox="1"/>
          <p:nvPr/>
        </p:nvSpPr>
        <p:spPr>
          <a:xfrm>
            <a:off x="4412389" y="256578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等边三角形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4F088D-0176-798B-CF9C-6010A85A5D43}"/>
              </a:ext>
            </a:extLst>
          </p:cNvPr>
          <p:cNvSpPr txBox="1"/>
          <p:nvPr/>
        </p:nvSpPr>
        <p:spPr>
          <a:xfrm>
            <a:off x="5631589" y="304509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等边三角形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0" name="yt_image_126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2460" y="1731162"/>
            <a:ext cx="1767078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2" name="yt_shape_12692"/>
          <p:cNvSpPr txBox="1"/>
          <p:nvPr/>
        </p:nvSpPr>
        <p:spPr>
          <a:xfrm>
            <a:off x="540000" y="3120108"/>
            <a:ext cx="341920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689">
            <a:extLst>
              <a:ext uri="{FF2B5EF4-FFF2-40B4-BE49-F238E27FC236}">
                <a16:creationId xmlns:a16="http://schemas.microsoft.com/office/drawing/2014/main" id="{7ADCBF16-72B9-4D35-9D43-00A46C643885}"/>
              </a:ext>
            </a:extLst>
          </p:cNvPr>
          <p:cNvSpPr txBox="1"/>
          <p:nvPr/>
        </p:nvSpPr>
        <p:spPr>
          <a:xfrm>
            <a:off x="539999" y="947794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6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6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6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3" name="yt_shape_12693"/>
          <p:cNvSpPr txBox="1"/>
          <p:nvPr/>
        </p:nvSpPr>
        <p:spPr>
          <a:xfrm>
            <a:off x="540119" y="10229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94" name="yt_image_126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751721"/>
            <a:ext cx="1971675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696">
            <a:extLst>
              <a:ext uri="{FF2B5EF4-FFF2-40B4-BE49-F238E27FC236}">
                <a16:creationId xmlns:a16="http://schemas.microsoft.com/office/drawing/2014/main" id="{595349ED-560A-4A32-A632-FDE781A4B014}"/>
              </a:ext>
            </a:extLst>
          </p:cNvPr>
          <p:cNvSpPr txBox="1"/>
          <p:nvPr/>
        </p:nvSpPr>
        <p:spPr>
          <a:xfrm>
            <a:off x="540119" y="2039753"/>
            <a:ext cx="6118663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" name="yt_shape_12697"/>
          <p:cNvSpPr txBox="1"/>
          <p:nvPr/>
        </p:nvSpPr>
        <p:spPr>
          <a:xfrm>
            <a:off x="540000" y="836712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b3aaf04-20ed-4994-bf95-cccf9eb0076e.png&quot;}"/>
            </a:endParaRPr>
          </a:p>
        </p:txBody>
      </p:sp>
      <p:sp>
        <p:nvSpPr>
          <p:cNvPr id="12698" name="yt_shape_12698"/>
          <p:cNvSpPr txBox="1"/>
          <p:nvPr/>
        </p:nvSpPr>
        <p:spPr>
          <a:xfrm>
            <a:off x="540119" y="15898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其两边分别交边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699" name="yt_shape_12699"/>
          <p:cNvSpPr txBox="1"/>
          <p:nvPr/>
        </p:nvSpPr>
        <p:spPr>
          <a:xfrm>
            <a:off x="540000" y="3029438"/>
            <a:ext cx="38295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00"/>
              <p:cNvSpPr txBox="1"/>
              <p:nvPr/>
            </p:nvSpPr>
            <p:spPr>
              <a:xfrm>
                <a:off x="540000" y="3661105"/>
                <a:ext cx="4847481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1105"/>
                <a:ext cx="4847481" cy="2546916"/>
              </a:xfrm>
              <a:prstGeom prst="rect">
                <a:avLst/>
              </a:prstGeom>
              <a:blipFill>
                <a:blip r:embed="rId2"/>
                <a:stretch>
                  <a:fillRect l="-3899" t="-2158" r="-3019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02" name="yt_image_1270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2278" y="3661105"/>
            <a:ext cx="2339721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5211002238">
            <a:extLst>
              <a:ext uri="{FF2B5EF4-FFF2-40B4-BE49-F238E27FC236}">
                <a16:creationId xmlns:a16="http://schemas.microsoft.com/office/drawing/2014/main" id="{03FB235A-63A2-5BAC-2DFF-A8E16DDA0D0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1293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4" name="yt_shape_12704"/>
          <p:cNvSpPr txBox="1"/>
          <p:nvPr/>
        </p:nvSpPr>
        <p:spPr>
          <a:xfrm>
            <a:off x="540000" y="900000"/>
            <a:ext cx="1981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705"/>
              <p:cNvSpPr txBox="1"/>
              <p:nvPr/>
            </p:nvSpPr>
            <p:spPr>
              <a:xfrm>
                <a:off x="540000" y="1531667"/>
                <a:ext cx="5218095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𝐷𝐴𝐹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705" descr="{&quot;rangeId&quot;:2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218095" cy="3881897"/>
              </a:xfrm>
              <a:prstGeom prst="rect">
                <a:avLst/>
              </a:prstGeom>
              <a:blipFill>
                <a:blip r:embed="rId2"/>
                <a:stretch>
                  <a:fillRect l="-3621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07" name="yt_image_1270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2278" y="1531667"/>
            <a:ext cx="2339721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1" name="yt_shape_12711"/>
          <p:cNvSpPr txBox="1"/>
          <p:nvPr/>
        </p:nvSpPr>
        <p:spPr>
          <a:xfrm>
            <a:off x="540000" y="160003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等边三角形是特殊的等腰三角形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三边都相等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三个角都是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等边三角形的对称轴有三条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2709">
            <a:extLst>
              <a:ext uri="{FF2B5EF4-FFF2-40B4-BE49-F238E27FC236}">
                <a16:creationId xmlns:a16="http://schemas.microsoft.com/office/drawing/2014/main" id="{90F600B1-67BB-4DD5-A70E-BFACC776485A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04698"/>
            <a:ext cx="1268730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6" name="yt_shape_12636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cd56642-6e27-49f9-8cd0-7026705c1177.png&quot;}"/>
            </a:endParaRPr>
          </a:p>
        </p:txBody>
      </p:sp>
      <p:sp>
        <p:nvSpPr>
          <p:cNvPr id="12637" name="yt_shape_12637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等腰三角形的判定</a:t>
            </a:r>
          </a:p>
        </p:txBody>
      </p:sp>
      <p:sp>
        <p:nvSpPr>
          <p:cNvPr id="12638" name="yt_shape_12638"/>
          <p:cNvSpPr txBox="1"/>
          <p:nvPr/>
        </p:nvSpPr>
        <p:spPr>
          <a:xfrm>
            <a:off x="540000" y="2161766"/>
            <a:ext cx="105990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其两个内角如下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39" name="yt_table_1263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582526"/>
              </p:ext>
            </p:extLst>
          </p:nvPr>
        </p:nvGraphicFramePr>
        <p:xfrm>
          <a:off x="540000" y="2793433"/>
          <a:ext cx="4148138" cy="1697484"/>
        </p:xfrm>
        <a:graphic>
          <a:graphicData uri="http://schemas.openxmlformats.org/drawingml/2006/table">
            <a:tbl>
              <a:tblPr/>
              <a:tblGrid>
                <a:gridCol w="4148138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</a:tbl>
          </a:graphicData>
        </a:graphic>
      </p:graphicFrame>
      <p:pic>
        <p:nvPicPr>
          <p:cNvPr id="3" name="yt_shape_1685211002084">
            <a:extLst>
              <a:ext uri="{FF2B5EF4-FFF2-40B4-BE49-F238E27FC236}">
                <a16:creationId xmlns:a16="http://schemas.microsoft.com/office/drawing/2014/main" id="{A8136472-5C04-9C8B-794E-9FC1DD7BAEA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002100">
            <a:extLst>
              <a:ext uri="{FF2B5EF4-FFF2-40B4-BE49-F238E27FC236}">
                <a16:creationId xmlns:a16="http://schemas.microsoft.com/office/drawing/2014/main" id="{8641BABC-3E1E-8B8E-1F49-CE50AA4B5ED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C7CE4D-63B3-54D1-0DC0-CC788239AF66}"/>
              </a:ext>
            </a:extLst>
          </p:cNvPr>
          <p:cNvSpPr txBox="1"/>
          <p:nvPr/>
        </p:nvSpPr>
        <p:spPr>
          <a:xfrm>
            <a:off x="1013373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1" name="yt_shape_12641"/>
          <p:cNvSpPr txBox="1"/>
          <p:nvPr/>
        </p:nvSpPr>
        <p:spPr>
          <a:xfrm>
            <a:off x="540000" y="1044016"/>
            <a:ext cx="108587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45" name="yt_table_1264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731518"/>
              </p:ext>
            </p:extLst>
          </p:nvPr>
        </p:nvGraphicFramePr>
        <p:xfrm>
          <a:off x="540000" y="1523319"/>
          <a:ext cx="6156961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</a:tbl>
          </a:graphicData>
        </a:graphic>
      </p:graphicFrame>
      <p:grpSp>
        <p:nvGrpSpPr>
          <p:cNvPr id="12642" name="yt_shape_12642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9340" y="1523319"/>
            <a:ext cx="1490472" cy="1635012"/>
            <a:chOff x="0" y="0"/>
            <a:chExt cx="1490472" cy="1635012"/>
          </a:xfrm>
        </p:grpSpPr>
        <p:pic>
          <p:nvPicPr>
            <p:cNvPr id="3" name="yt_image_1264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0472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4" name="yt_shape_12644"/>
            <p:cNvSpPr txBox="1"/>
            <p:nvPr/>
          </p:nvSpPr>
          <p:spPr>
            <a:xfrm>
              <a:off x="211955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647" name="yt_shape_12647"/>
          <p:cNvSpPr txBox="1"/>
          <p:nvPr/>
        </p:nvSpPr>
        <p:spPr>
          <a:xfrm>
            <a:off x="540119" y="34062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则图中的等腰三角形的个数为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51" name="yt_table_1265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551558"/>
              </p:ext>
            </p:extLst>
          </p:nvPr>
        </p:nvGraphicFramePr>
        <p:xfrm>
          <a:off x="540000" y="4365708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grpSp>
        <p:nvGrpSpPr>
          <p:cNvPr id="12648" name="yt_shape_12648_skip" title="H_96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3056" y="4365708"/>
            <a:ext cx="1516761" cy="1223532"/>
            <a:chOff x="0" y="0"/>
            <a:chExt cx="1516761" cy="1223532"/>
          </a:xfrm>
        </p:grpSpPr>
        <p:pic>
          <p:nvPicPr>
            <p:cNvPr id="2" name="yt_image_1264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6761" cy="827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0" name="yt_shape_12650"/>
            <p:cNvSpPr txBox="1"/>
            <p:nvPr/>
          </p:nvSpPr>
          <p:spPr>
            <a:xfrm>
              <a:off x="225099" y="8635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AB92CB8-E662-B4EC-FA28-840182DB3194}"/>
              </a:ext>
            </a:extLst>
          </p:cNvPr>
          <p:cNvSpPr txBox="1"/>
          <p:nvPr/>
        </p:nvSpPr>
        <p:spPr>
          <a:xfrm>
            <a:off x="10390914" y="9972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A465AB-D575-066E-71EF-3C04D9BAD322}"/>
              </a:ext>
            </a:extLst>
          </p:cNvPr>
          <p:cNvSpPr txBox="1"/>
          <p:nvPr/>
        </p:nvSpPr>
        <p:spPr>
          <a:xfrm>
            <a:off x="1059708" y="38349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3" name="yt_shape_12653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54" name="yt_image_1265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9920" y="1876503"/>
            <a:ext cx="1272159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6" name="yt_shape_12656"/>
          <p:cNvSpPr txBox="1"/>
          <p:nvPr/>
        </p:nvSpPr>
        <p:spPr>
          <a:xfrm>
            <a:off x="540000" y="3166029"/>
            <a:ext cx="418704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6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6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6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5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7" name="yt_shape_12657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等边三角形的判定</a:t>
            </a:r>
          </a:p>
        </p:txBody>
      </p:sp>
      <p:sp>
        <p:nvSpPr>
          <p:cNvPr id="12658" name="yt_shape_12658"/>
          <p:cNvSpPr txBox="1"/>
          <p:nvPr/>
        </p:nvSpPr>
        <p:spPr>
          <a:xfrm>
            <a:off x="540000" y="1399565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下列给出的几种三角形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其中是等边三角形的有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659" name="yt_shape_12659"/>
          <p:cNvSpPr txBox="1"/>
          <p:nvPr/>
        </p:nvSpPr>
        <p:spPr>
          <a:xfrm>
            <a:off x="540119" y="18788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的三角形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三个外角都相等的三角形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一边上的高也是这边上的中线的等腰三角形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的等腰三角形</a:t>
            </a:r>
          </a:p>
        </p:txBody>
      </p:sp>
      <p:graphicFrame>
        <p:nvGraphicFramePr>
          <p:cNvPr id="12660" name="yt_table_1266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340106"/>
              </p:ext>
            </p:extLst>
          </p:nvPr>
        </p:nvGraphicFramePr>
        <p:xfrm>
          <a:off x="540000" y="2990667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pic>
        <p:nvPicPr>
          <p:cNvPr id="3" name="yt_shape_1685211002138">
            <a:extLst>
              <a:ext uri="{FF2B5EF4-FFF2-40B4-BE49-F238E27FC236}">
                <a16:creationId xmlns:a16="http://schemas.microsoft.com/office/drawing/2014/main" id="{23BE1452-044D-9308-8BE2-E986F69B22D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22D69A-1D3B-1C13-C2E0-22E88092BEDF}"/>
              </a:ext>
            </a:extLst>
          </p:cNvPr>
          <p:cNvSpPr txBox="1"/>
          <p:nvPr/>
        </p:nvSpPr>
        <p:spPr>
          <a:xfrm>
            <a:off x="7765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2" name="yt_shape_1266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在一个池塘两旁有一条笔直小路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为小路端点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和一棵小树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为小树位置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测得的相关数据为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66" name="yt_shape_12666"/>
          <p:cNvSpPr txBox="1"/>
          <p:nvPr/>
        </p:nvSpPr>
        <p:spPr>
          <a:xfrm>
            <a:off x="540000" y="42985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3" name="yt_shape_12663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7325" y="1916832"/>
            <a:ext cx="1657350" cy="1756170"/>
            <a:chOff x="0" y="0"/>
            <a:chExt cx="1657350" cy="1756170"/>
          </a:xfrm>
        </p:grpSpPr>
        <p:pic>
          <p:nvPicPr>
            <p:cNvPr id="2" name="yt_image_126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7350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5" name="yt_shape_12665"/>
            <p:cNvSpPr txBox="1"/>
            <p:nvPr/>
          </p:nvSpPr>
          <p:spPr>
            <a:xfrm>
              <a:off x="295394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9240952-ABB3-BA75-F01F-BA3BA050F219}"/>
              </a:ext>
            </a:extLst>
          </p:cNvPr>
          <p:cNvSpPr txBox="1"/>
          <p:nvPr/>
        </p:nvSpPr>
        <p:spPr>
          <a:xfrm>
            <a:off x="1059708" y="180417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667">
            <a:extLst>
              <a:ext uri="{FF2B5EF4-FFF2-40B4-BE49-F238E27FC236}">
                <a16:creationId xmlns:a16="http://schemas.microsoft.com/office/drawing/2014/main" id="{8BC54B6B-1C45-4689-BE92-3596D6DA67EC}"/>
              </a:ext>
            </a:extLst>
          </p:cNvPr>
          <p:cNvSpPr txBox="1"/>
          <p:nvPr/>
        </p:nvSpPr>
        <p:spPr>
          <a:xfrm>
            <a:off x="545511" y="39078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上的一个动点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yt_shape_12671">
            <a:extLst>
              <a:ext uri="{FF2B5EF4-FFF2-40B4-BE49-F238E27FC236}">
                <a16:creationId xmlns:a16="http://schemas.microsoft.com/office/drawing/2014/main" id="{13BC048F-6689-44B1-945D-6395643CE58A}"/>
              </a:ext>
            </a:extLst>
          </p:cNvPr>
          <p:cNvSpPr txBox="1"/>
          <p:nvPr/>
        </p:nvSpPr>
        <p:spPr>
          <a:xfrm>
            <a:off x="545392" y="65622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2668" title="H_117.491104">
            <a:extLst>
              <a:ext uri="{FF2B5EF4-FFF2-40B4-BE49-F238E27FC236}">
                <a16:creationId xmlns:a16="http://schemas.microsoft.com/office/drawing/2014/main" id="{E13B05A7-57AA-4C21-BABB-C4E69E5AAB78}"/>
              </a:ext>
            </a:extLst>
          </p:cNvPr>
          <p:cNvGrpSpPr/>
          <p:nvPr/>
        </p:nvGrpSpPr>
        <p:grpSpPr>
          <a:xfrm>
            <a:off x="5109267" y="4869160"/>
            <a:ext cx="1984248" cy="1492137"/>
            <a:chOff x="0" y="0"/>
            <a:chExt cx="1984248" cy="1492137"/>
          </a:xfrm>
        </p:grpSpPr>
        <p:pic>
          <p:nvPicPr>
            <p:cNvPr id="11" name="yt_image_12668">
              <a:extLst>
                <a:ext uri="{FF2B5EF4-FFF2-40B4-BE49-F238E27FC236}">
                  <a16:creationId xmlns:a16="http://schemas.microsoft.com/office/drawing/2014/main" id="{F66516B1-1225-4754-9A3A-B0A673F857B6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4248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2670">
              <a:extLst>
                <a:ext uri="{FF2B5EF4-FFF2-40B4-BE49-F238E27FC236}">
                  <a16:creationId xmlns:a16="http://schemas.microsoft.com/office/drawing/2014/main" id="{0B25C1D8-4F23-4E87-B708-3D559A1F6EE7}"/>
                </a:ext>
              </a:extLst>
            </p:cNvPr>
            <p:cNvSpPr txBox="1"/>
            <p:nvPr/>
          </p:nvSpPr>
          <p:spPr>
            <a:xfrm>
              <a:off x="458843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8104D0DC-C5CE-464E-AC89-4E1CC9CA3A19}"/>
              </a:ext>
            </a:extLst>
          </p:cNvPr>
          <p:cNvSpPr txBox="1"/>
          <p:nvPr/>
        </p:nvSpPr>
        <p:spPr>
          <a:xfrm>
            <a:off x="10564699" y="386104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2" name="yt_shape_12672"/>
          <p:cNvSpPr txBox="1"/>
          <p:nvPr/>
        </p:nvSpPr>
        <p:spPr>
          <a:xfrm>
            <a:off x="540000" y="900000"/>
            <a:ext cx="97975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不能综合运用等腰三角形的定义和判定定理判定等腰三角形</a:t>
            </a:r>
          </a:p>
        </p:txBody>
      </p:sp>
      <p:sp>
        <p:nvSpPr>
          <p:cNvPr id="12673" name="yt_shape_12673"/>
          <p:cNvSpPr txBox="1"/>
          <p:nvPr/>
        </p:nvSpPr>
        <p:spPr>
          <a:xfrm>
            <a:off x="540000" y="1399565"/>
            <a:ext cx="84798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下列条件不能推出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75" name="yt_table_12675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739272"/>
              </p:ext>
            </p:extLst>
          </p:nvPr>
        </p:nvGraphicFramePr>
        <p:xfrm>
          <a:off x="540000" y="1878868"/>
          <a:ext cx="4460875" cy="1697484"/>
        </p:xfrm>
        <a:graphic>
          <a:graphicData uri="http://schemas.openxmlformats.org/drawingml/2006/table">
            <a:tbl>
              <a:tblPr/>
              <a:tblGrid>
                <a:gridCol w="4460875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</a:tbl>
          </a:graphicData>
        </a:graphic>
      </p:graphicFrame>
      <p:pic>
        <p:nvPicPr>
          <p:cNvPr id="12674" name="yt_image_12674_skip" title="H_120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9620" y="1878868"/>
            <a:ext cx="1440180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02174">
            <a:extLst>
              <a:ext uri="{FF2B5EF4-FFF2-40B4-BE49-F238E27FC236}">
                <a16:creationId xmlns:a16="http://schemas.microsoft.com/office/drawing/2014/main" id="{6D29F9B2-158A-F104-CB51-E7354B8C19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58C0E6-D9BC-AC4B-1300-EE5AEFA4911B}"/>
              </a:ext>
            </a:extLst>
          </p:cNvPr>
          <p:cNvSpPr txBox="1"/>
          <p:nvPr/>
        </p:nvSpPr>
        <p:spPr>
          <a:xfrm>
            <a:off x="80350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7" name="yt_shape_12677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96121c0-d744-4557-9983-91c08873b4d3.png&quot;}"/>
            </a:endParaRPr>
          </a:p>
        </p:txBody>
      </p:sp>
      <p:sp>
        <p:nvSpPr>
          <p:cNvPr id="12678" name="yt_shape_12678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等腰三角形顶角度数比一个底角度数的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则这个底角的度数是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79" name="yt_table_1267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999582"/>
              </p:ext>
            </p:extLst>
          </p:nvPr>
        </p:nvGraphicFramePr>
        <p:xfrm>
          <a:off x="540000" y="2764959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p:sp>
        <p:nvSpPr>
          <p:cNvPr id="12681" name="yt_shape_12681"/>
          <p:cNvSpPr txBox="1"/>
          <p:nvPr/>
        </p:nvSpPr>
        <p:spPr>
          <a:xfrm>
            <a:off x="540119" y="32400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82" name="yt_table_1268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544293"/>
              </p:ext>
            </p:extLst>
          </p:nvPr>
        </p:nvGraphicFramePr>
        <p:xfrm>
          <a:off x="540000" y="4351823"/>
          <a:ext cx="7614286" cy="848742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</a:tbl>
          </a:graphicData>
        </a:graphic>
      </p:graphicFrame>
      <p:pic>
        <p:nvPicPr>
          <p:cNvPr id="3" name="yt_shape_1685211002201">
            <a:extLst>
              <a:ext uri="{FF2B5EF4-FFF2-40B4-BE49-F238E27FC236}">
                <a16:creationId xmlns:a16="http://schemas.microsoft.com/office/drawing/2014/main" id="{3E9E28F5-2EB1-95F7-1EF7-136B2C560E7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D8D552-4E3B-964A-3791-5BB1140897B2}"/>
              </a:ext>
            </a:extLst>
          </p:cNvPr>
          <p:cNvSpPr txBox="1"/>
          <p:nvPr/>
        </p:nvSpPr>
        <p:spPr>
          <a:xfrm>
            <a:off x="2278908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EEB4A7-84BB-2FF3-03BA-5B592D40A9EF}"/>
              </a:ext>
            </a:extLst>
          </p:cNvPr>
          <p:cNvSpPr txBox="1"/>
          <p:nvPr/>
        </p:nvSpPr>
        <p:spPr>
          <a:xfrm>
            <a:off x="1669308" y="36687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4" name="yt_shape_12684"/>
          <p:cNvSpPr txBox="1"/>
          <p:nvPr/>
        </p:nvSpPr>
        <p:spPr>
          <a:xfrm>
            <a:off x="540119" y="9904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685" name="yt_image_126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5328" y="2102281"/>
            <a:ext cx="1601343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87" name="yt_shape_12687"/>
              <p:cNvSpPr txBox="1"/>
              <p:nvPr/>
            </p:nvSpPr>
            <p:spPr>
              <a:xfrm>
                <a:off x="540119" y="3282104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我们规定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等腰三角形的顶角与一个底角度数的比值叫做等腰三角形的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特征值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则该等腰三角形的顶角为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687" name="yt_shape_12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82104"/>
                <a:ext cx="11111999" cy="1119024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651497E-5238-8267-8C5F-3484D7764E20}"/>
              </a:ext>
            </a:extLst>
          </p:cNvPr>
          <p:cNvSpPr txBox="1"/>
          <p:nvPr/>
        </p:nvSpPr>
        <p:spPr>
          <a:xfrm>
            <a:off x="4107708" y="141916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CFE060-53A6-24FE-024C-637084A3E22D}"/>
              </a:ext>
            </a:extLst>
          </p:cNvPr>
          <p:cNvSpPr txBox="1"/>
          <p:nvPr/>
        </p:nvSpPr>
        <p:spPr>
          <a:xfrm>
            <a:off x="7096971" y="3710786"/>
            <a:ext cx="4848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1217</Words>
  <Application>Microsoft Office PowerPoint</Application>
  <PresentationFormat>宽屏</PresentationFormat>
  <Paragraphs>110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2023-05-05T05:33:00Z</dcterms:created>
  <dcterms:modified xsi:type="dcterms:W3CDTF">2023-05-29T08:15:56Z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