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0" r:id="rId5"/>
    <p:sldId id="372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0" name="yt_shape_12750"/>
          <p:cNvSpPr txBox="1"/>
          <p:nvPr/>
        </p:nvSpPr>
        <p:spPr>
          <a:xfrm>
            <a:off x="540119" y="900000"/>
            <a:ext cx="11111999" cy="2421744"/>
          </a:xfrm>
          <a:prstGeom prst="rect">
            <a:avLst/>
          </a:prstGeom>
          <a:ln>
            <a:solidFill>
              <a:srgbClr val="000000"/>
            </a:solidFill>
            <a:prstDash val="dash"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题】等腰三角形的周长为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其中一条边长是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求另两条边的长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为底时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腰长为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能构成三角形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底为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这个等腰三角形的另外两边为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578EE5-09B5-5DAD-3993-38CC31DA769F}"/>
              </a:ext>
            </a:extLst>
          </p:cNvPr>
          <p:cNvSpPr txBox="1"/>
          <p:nvPr/>
        </p:nvSpPr>
        <p:spPr>
          <a:xfrm>
            <a:off x="522108" y="1804170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为底时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腰长为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能构成三角形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151C8F-04B7-CFAF-5F05-93B659D4536A}"/>
              </a:ext>
            </a:extLst>
          </p:cNvPr>
          <p:cNvSpPr txBox="1"/>
          <p:nvPr/>
        </p:nvSpPr>
        <p:spPr>
          <a:xfrm>
            <a:off x="522108" y="2279658"/>
            <a:ext cx="6580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底为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7CF0D2-F9AF-520E-5390-90D91073B488}"/>
              </a:ext>
            </a:extLst>
          </p:cNvPr>
          <p:cNvSpPr txBox="1"/>
          <p:nvPr/>
        </p:nvSpPr>
        <p:spPr>
          <a:xfrm>
            <a:off x="522108" y="2755146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这个等腰三角形的另外两边为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1" name="yt_shape_12751"/>
          <p:cNvSpPr txBox="1"/>
          <p:nvPr/>
        </p:nvSpPr>
        <p:spPr>
          <a:xfrm>
            <a:off x="540000" y="900000"/>
            <a:ext cx="623247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当顶角或底角不确定时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分类讨论</a:t>
            </a:r>
          </a:p>
        </p:txBody>
      </p:sp>
      <p:sp>
        <p:nvSpPr>
          <p:cNvPr id="12752" name="yt_shape_12752"/>
          <p:cNvSpPr txBox="1"/>
          <p:nvPr/>
        </p:nvSpPr>
        <p:spPr>
          <a:xfrm>
            <a:off x="540000" y="1399565"/>
            <a:ext cx="10361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已知等腰三角形的一个内角为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则这个等腰三角形的顶角为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53" name="yt_table_1275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791455"/>
              </p:ext>
            </p:extLst>
          </p:nvPr>
        </p:nvGraphicFramePr>
        <p:xfrm>
          <a:off x="540000" y="2031232"/>
          <a:ext cx="6029643" cy="848742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sp>
        <p:nvSpPr>
          <p:cNvPr id="12755" name="yt_shape_12755"/>
          <p:cNvSpPr txBox="1"/>
          <p:nvPr/>
        </p:nvSpPr>
        <p:spPr>
          <a:xfrm>
            <a:off x="540119" y="2930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756" name="yt_image_1275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2148" y="4042373"/>
            <a:ext cx="218770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20329">
            <a:extLst>
              <a:ext uri="{FF2B5EF4-FFF2-40B4-BE49-F238E27FC236}">
                <a16:creationId xmlns:a16="http://schemas.microsoft.com/office/drawing/2014/main" id="{3A7688EE-AE35-F179-052B-EE78CB7363F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4035DB-CB61-6870-89E6-569C7CBF4BCF}"/>
              </a:ext>
            </a:extLst>
          </p:cNvPr>
          <p:cNvSpPr txBox="1"/>
          <p:nvPr/>
        </p:nvSpPr>
        <p:spPr>
          <a:xfrm>
            <a:off x="9898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482607-ADDA-3A11-7136-6AD7785E496A}"/>
              </a:ext>
            </a:extLst>
          </p:cNvPr>
          <p:cNvSpPr txBox="1"/>
          <p:nvPr/>
        </p:nvSpPr>
        <p:spPr>
          <a:xfrm>
            <a:off x="3988646" y="335925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8" name="yt_shape_12758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当底和腰不确定时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分类讨论</a:t>
            </a:r>
          </a:p>
        </p:txBody>
      </p:sp>
      <p:sp>
        <p:nvSpPr>
          <p:cNvPr id="12759" name="yt_shape_1275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一个等腰三角形一边长为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那么这个等腰三角形的周长是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60" name="yt_table_1276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742020"/>
              </p:ext>
            </p:extLst>
          </p:nvPr>
        </p:nvGraphicFramePr>
        <p:xfrm>
          <a:off x="540000" y="2511364"/>
          <a:ext cx="6010593" cy="848742"/>
        </p:xfrm>
        <a:graphic>
          <a:graphicData uri="http://schemas.openxmlformats.org/drawingml/2006/table">
            <a:tbl>
              <a:tblPr/>
              <a:tblGrid>
                <a:gridCol w="352933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62" name="yt_shape_12762"/>
              <p:cNvSpPr txBox="1"/>
              <p:nvPr/>
            </p:nvSpPr>
            <p:spPr>
              <a:xfrm>
                <a:off x="540119" y="3410706"/>
                <a:ext cx="11111999" cy="10099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的值为两边长的等腰三角形的周长是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762" name="yt_shape_1276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10706"/>
                <a:ext cx="11111999" cy="1009956"/>
              </a:xfrm>
              <a:prstGeom prst="rect">
                <a:avLst/>
              </a:prstGeom>
              <a:blipFill>
                <a:blip r:embed="rId2"/>
                <a:stretch>
                  <a:fillRect l="-1701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64" name="yt_table_1276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291606"/>
              </p:ext>
            </p:extLst>
          </p:nvPr>
        </p:nvGraphicFramePr>
        <p:xfrm>
          <a:off x="540000" y="4623814"/>
          <a:ext cx="6620193" cy="848742"/>
        </p:xfrm>
        <a:graphic>
          <a:graphicData uri="http://schemas.openxmlformats.org/drawingml/2006/table">
            <a:tbl>
              <a:tblPr/>
              <a:tblGrid>
                <a:gridCol w="352933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以上答案均不对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p:pic>
        <p:nvPicPr>
          <p:cNvPr id="3" name="yt_shape_1685211020363">
            <a:extLst>
              <a:ext uri="{FF2B5EF4-FFF2-40B4-BE49-F238E27FC236}">
                <a16:creationId xmlns:a16="http://schemas.microsoft.com/office/drawing/2014/main" id="{D98ED87A-C034-DA0B-0709-C0FC6C854FA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DF16D2-0760-7336-E51B-299F2B093290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34371C-E61D-103F-8316-EF9A253428F9}"/>
              </a:ext>
            </a:extLst>
          </p:cNvPr>
          <p:cNvSpPr txBox="1"/>
          <p:nvPr/>
        </p:nvSpPr>
        <p:spPr>
          <a:xfrm>
            <a:off x="2278908" y="39397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6" name="yt_shape_12766"/>
          <p:cNvSpPr txBox="1"/>
          <p:nvPr/>
        </p:nvSpPr>
        <p:spPr>
          <a:xfrm>
            <a:off x="540000" y="840066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由腰上的中线引起的分类讨论</a:t>
            </a:r>
          </a:p>
        </p:txBody>
      </p:sp>
      <p:sp>
        <p:nvSpPr>
          <p:cNvPr id="12767" name="yt_shape_12767"/>
          <p:cNvSpPr txBox="1"/>
          <p:nvPr/>
        </p:nvSpPr>
        <p:spPr>
          <a:xfrm>
            <a:off x="540119" y="13396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等腰三角形底边长为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一腰上的中线把其周长分为两部分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其差为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求腰长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68" name="yt_shape_12768"/>
          <p:cNvSpPr txBox="1"/>
          <p:nvPr/>
        </p:nvSpPr>
        <p:spPr>
          <a:xfrm>
            <a:off x="540119" y="22990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设腰长为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一腰的中线长为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3" name="yt_shape_1685211020392">
            <a:extLst>
              <a:ext uri="{FF2B5EF4-FFF2-40B4-BE49-F238E27FC236}">
                <a16:creationId xmlns:a16="http://schemas.microsoft.com/office/drawing/2014/main" id="{774D8CDD-3B92-6E8A-B7CF-FE5C525CE2D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80105"/>
            <a:ext cx="1168464" cy="364360"/>
          </a:xfrm>
          <a:prstGeom prst="rect">
            <a:avLst/>
          </a:prstGeom>
        </p:spPr>
      </p:pic>
      <p:sp>
        <p:nvSpPr>
          <p:cNvPr id="6" name="yt_shape_12769">
            <a:extLst>
              <a:ext uri="{FF2B5EF4-FFF2-40B4-BE49-F238E27FC236}">
                <a16:creationId xmlns:a16="http://schemas.microsoft.com/office/drawing/2014/main" id="{754D7E9E-E9F6-4361-AF77-1937337917C1}"/>
              </a:ext>
            </a:extLst>
          </p:cNvPr>
          <p:cNvSpPr txBox="1"/>
          <p:nvPr/>
        </p:nvSpPr>
        <p:spPr>
          <a:xfrm>
            <a:off x="540000" y="3225050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2770">
            <a:extLst>
              <a:ext uri="{FF2B5EF4-FFF2-40B4-BE49-F238E27FC236}">
                <a16:creationId xmlns:a16="http://schemas.microsoft.com/office/drawing/2014/main" id="{DDF7489A-A1D8-4F13-BAEE-F156E50E898E}"/>
              </a:ext>
            </a:extLst>
          </p:cNvPr>
          <p:cNvSpPr txBox="1"/>
          <p:nvPr/>
        </p:nvSpPr>
        <p:spPr>
          <a:xfrm>
            <a:off x="540000" y="3704353"/>
            <a:ext cx="10613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符合三角形三边关系定理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yt_shape_12771">
            <a:extLst>
              <a:ext uri="{FF2B5EF4-FFF2-40B4-BE49-F238E27FC236}">
                <a16:creationId xmlns:a16="http://schemas.microsoft.com/office/drawing/2014/main" id="{B5EB9197-1EB3-4BA1-BBEA-98713B51D83C}"/>
              </a:ext>
            </a:extLst>
          </p:cNvPr>
          <p:cNvSpPr txBox="1"/>
          <p:nvPr/>
        </p:nvSpPr>
        <p:spPr>
          <a:xfrm>
            <a:off x="540119" y="4183656"/>
            <a:ext cx="656399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三边是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不符合三角形三边关系定理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772">
            <a:extLst>
              <a:ext uri="{FF2B5EF4-FFF2-40B4-BE49-F238E27FC236}">
                <a16:creationId xmlns:a16="http://schemas.microsoft.com/office/drawing/2014/main" id="{2D2FDD6A-9B14-41B9-AA43-8C124DD04BE1}"/>
              </a:ext>
            </a:extLst>
          </p:cNvPr>
          <p:cNvSpPr txBox="1"/>
          <p:nvPr/>
        </p:nvSpPr>
        <p:spPr>
          <a:xfrm>
            <a:off x="540000" y="5126611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故腰长为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2773">
            <a:extLst>
              <a:ext uri="{FF2B5EF4-FFF2-40B4-BE49-F238E27FC236}">
                <a16:creationId xmlns:a16="http://schemas.microsoft.com/office/drawing/2014/main" id="{0A3CFC63-0995-4CBE-9857-210A63C4405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8128" y="4161154"/>
            <a:ext cx="2180844" cy="236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68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5" name="yt_shape_12775"/>
          <p:cNvSpPr txBox="1"/>
          <p:nvPr/>
        </p:nvSpPr>
        <p:spPr>
          <a:xfrm>
            <a:off x="540000" y="900000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点的位置不确定引起的分类讨论</a:t>
            </a:r>
          </a:p>
        </p:txBody>
      </p:sp>
      <p:sp>
        <p:nvSpPr>
          <p:cNvPr id="12776" name="yt_shape_1277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则符合条件的点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8" name="yt_table_1277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553050"/>
              </p:ext>
            </p:extLst>
          </p:nvPr>
        </p:nvGraphicFramePr>
        <p:xfrm>
          <a:off x="540000" y="2359000"/>
          <a:ext cx="3761106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pic>
        <p:nvPicPr>
          <p:cNvPr id="12777" name="yt_image_12777_skip" title="H_126.5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7058" y="2359000"/>
            <a:ext cx="153276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20425">
            <a:extLst>
              <a:ext uri="{FF2B5EF4-FFF2-40B4-BE49-F238E27FC236}">
                <a16:creationId xmlns:a16="http://schemas.microsoft.com/office/drawing/2014/main" id="{BFC1F068-6256-E7F0-4D84-09AA55BDBF9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F51E8F-891D-D4D4-D6DD-F7F0EE53DFA7}"/>
              </a:ext>
            </a:extLst>
          </p:cNvPr>
          <p:cNvSpPr txBox="1"/>
          <p:nvPr/>
        </p:nvSpPr>
        <p:spPr>
          <a:xfrm>
            <a:off x="724975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0" name="yt_shape_127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达州市文竹中学月考卷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83" name="yt_shape_12783"/>
          <p:cNvSpPr txBox="1"/>
          <p:nvPr/>
        </p:nvSpPr>
        <p:spPr>
          <a:xfrm>
            <a:off x="3697961" y="2011799"/>
            <a:ext cx="4670061" cy="9274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  <a:cs typeface="宋体" pitchFamily="52"/>
              </a:rPr>
              <a:t> </a:t>
            </a:r>
            <a:r>
              <a:rPr lang="en-US" altLang="zh-CN" sz="5150" b="0" i="0" u="none" spc="12723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  <a:cs typeface="宋体" pitchFamily="52"/>
              </a:rPr>
              <a:t> </a:t>
            </a:r>
            <a:r>
              <a:rPr lang="en-US" altLang="zh-CN" sz="5000" b="0" i="0" u="none" spc="21156">
                <a:solidFill>
                  <a:srgbClr val="1EE3CF"/>
                </a:solidFill>
                <a:effectLst/>
                <a:latin typeface="Times New Roman" pitchFamily="50"/>
                <a:ea typeface="宋体" pitchFamily="50"/>
                <a:cs typeface="宋体" pitchFamily="50"/>
              </a:rPr>
              <a:t> </a:t>
            </a:r>
          </a:p>
        </p:txBody>
      </p:sp>
      <p:pic>
        <p:nvPicPr>
          <p:cNvPr id="12781" name="yt_image_127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808647"/>
            <a:ext cx="1777365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82" name="yt_image_127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8284" y="4797152"/>
            <a:ext cx="2844927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785">
                <a:extLst>
                  <a:ext uri="{FF2B5EF4-FFF2-40B4-BE49-F238E27FC236}">
                    <a16:creationId xmlns:a16="http://schemas.microsoft.com/office/drawing/2014/main" id="{5B133A19-8B36-4BB2-A876-B18C05C4B281}"/>
                  </a:ext>
                </a:extLst>
              </p:cNvPr>
              <p:cNvSpPr txBox="1"/>
              <p:nvPr/>
            </p:nvSpPr>
            <p:spPr>
              <a:xfrm>
                <a:off x="540119" y="2275123"/>
                <a:ext cx="8622553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6" name="yt_shape_12785">
                <a:extLst>
                  <a:ext uri="{FF2B5EF4-FFF2-40B4-BE49-F238E27FC236}">
                    <a16:creationId xmlns:a16="http://schemas.microsoft.com/office/drawing/2014/main" id="{5B133A19-8B36-4BB2-A876-B18C05C4B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5123"/>
                <a:ext cx="8622553" cy="3705053"/>
              </a:xfrm>
              <a:prstGeom prst="rect">
                <a:avLst/>
              </a:prstGeom>
              <a:blipFill>
                <a:blip r:embed="rId4"/>
                <a:stretch>
                  <a:fillRect l="-2192" t="-1316" r="-1414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807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2023-05-29T08:18:59Z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