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8" r:id="rId4"/>
    <p:sldId id="371" r:id="rId5"/>
    <p:sldId id="378" r:id="rId6"/>
    <p:sldId id="380" r:id="rId7"/>
    <p:sldId id="385" r:id="rId8"/>
    <p:sldId id="388" r:id="rId9"/>
    <p:sldId id="389" r:id="rId10"/>
    <p:sldId id="392" r:id="rId11"/>
    <p:sldId id="391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2" name="yt_shape_11372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68fbdb2-d12b-4776-aa98-12647ab6aa6c.png&quot;}"/>
            </a:endParaRPr>
          </a:p>
        </p:txBody>
      </p:sp>
      <p:sp>
        <p:nvSpPr>
          <p:cNvPr id="11373" name="yt_shape_11373"/>
          <p:cNvSpPr txBox="1"/>
          <p:nvPr/>
        </p:nvSpPr>
        <p:spPr>
          <a:xfrm>
            <a:off x="540119" y="167754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多项式除以单项式的法则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多项式除以单项式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先用这个多项式的每一项除以这个单项式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再把所得的商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相加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802214">
            <a:extLst>
              <a:ext uri="{FF2B5EF4-FFF2-40B4-BE49-F238E27FC236}">
                <a16:creationId xmlns:a16="http://schemas.microsoft.com/office/drawing/2014/main" id="{1DBEE940-3177-8C58-04C2-A89ECF010D1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EC4C76-8340-A7D2-A16B-BB6AD616A3C4}"/>
              </a:ext>
            </a:extLst>
          </p:cNvPr>
          <p:cNvSpPr txBox="1"/>
          <p:nvPr/>
        </p:nvSpPr>
        <p:spPr>
          <a:xfrm>
            <a:off x="4107708" y="208184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E56AE9-5281-94BF-A94D-8EA588B93759}"/>
              </a:ext>
            </a:extLst>
          </p:cNvPr>
          <p:cNvSpPr txBox="1"/>
          <p:nvPr/>
        </p:nvSpPr>
        <p:spPr>
          <a:xfrm>
            <a:off x="10200456" y="2081842"/>
            <a:ext cx="153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4" name="yt_shape_11434"/>
          <p:cNvSpPr txBox="1"/>
          <p:nvPr/>
        </p:nvSpPr>
        <p:spPr>
          <a:xfrm>
            <a:off x="764400" y="1651777"/>
            <a:ext cx="7450758" cy="324928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宋体" pitchFamily="24"/>
              <a:ea typeface="宋体" pitchFamily="24"/>
              <a:cs typeface="宋体" pitchFamily="24"/>
            </a:endParaRP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11700" b="0" i="0" u="none" spc="20400" dirty="0">
                <a:noFill/>
                <a:effectLst/>
                <a:latin typeface="Times New Roman" pitchFamily="117"/>
                <a:ea typeface="宋体" pitchFamily="117"/>
                <a:cs typeface="宋体" pitchFamily="117"/>
                <a:sym typeface="Finished"/>
              </a:rPr>
              <a:t>⁠</a:t>
            </a:r>
            <a:endParaRPr lang="zh-CN" altLang="zh-CN" sz="11700" b="0" i="0" u="none" spc="20400" dirty="0">
              <a:solidFill>
                <a:srgbClr val="FF0000"/>
              </a:solidFill>
              <a:effectLst/>
              <a:latin typeface="Times New Roman" pitchFamily="117"/>
              <a:ea typeface="宋体" pitchFamily="117"/>
              <a:cs typeface="宋体" pitchFamily="117"/>
              <a:sym typeface="Finished"/>
              <a:hlinkClick r:id="" action="ppaction://macro?name={&quot;type&quot;:&quot;ImageText&quot;,&quot;item&quot;:&quot;ImageText&quot;,&quot;path&quot;:&quot;\\ImageTexts\\52a89365-2f8e-4dd7-b771-b5d4d3135acf.png&quot;,&quot;picAns&quot;:1,&quot;MergeAnimId&quot;:&quot;MattsId_145&quot;,&quot;DontModifyFontSize&quot;:&quot;1&quot;,&quot;desc&quot;:&quot;{\&quot;picAns\&quot;:1}&quot;}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802441">
            <a:extLst>
              <a:ext uri="{FF2B5EF4-FFF2-40B4-BE49-F238E27FC236}">
                <a16:creationId xmlns:a16="http://schemas.microsoft.com/office/drawing/2014/main" id="{C2D18DFC-304E-DBA3-6FA4-FD851E748E4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143" y="1883032"/>
            <a:ext cx="2603785" cy="2318004"/>
          </a:xfrm>
          <a:prstGeom prst="rect">
            <a:avLst/>
          </a:prstGeom>
        </p:spPr>
      </p:pic>
      <p:sp>
        <p:nvSpPr>
          <p:cNvPr id="4" name="yt_shape_11433">
            <a:extLst>
              <a:ext uri="{FF2B5EF4-FFF2-40B4-BE49-F238E27FC236}">
                <a16:creationId xmlns:a16="http://schemas.microsoft.com/office/drawing/2014/main" id="{D59F7645-1536-42DE-9599-2EF8DDE42E96}"/>
              </a:ext>
            </a:extLst>
          </p:cNvPr>
          <p:cNvSpPr txBox="1"/>
          <p:nvPr/>
        </p:nvSpPr>
        <p:spPr>
          <a:xfrm>
            <a:off x="767408" y="1052736"/>
            <a:ext cx="79989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请你用竖式计算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3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5" name="yt_shape_11435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a92bb100-c2b1-4a20-9be8-5c76ee4f3ed0.png&quot;}"/>
            </a:endParaRPr>
          </a:p>
        </p:txBody>
      </p:sp>
      <p:sp>
        <p:nvSpPr>
          <p:cNvPr id="11436" name="yt_shape_11436"/>
          <p:cNvSpPr txBox="1"/>
          <p:nvPr/>
        </p:nvSpPr>
        <p:spPr>
          <a:xfrm>
            <a:off x="540000" y="1365004"/>
            <a:ext cx="1111199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多项式除以单项式是将其转化为单项式除以单项式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应弄清多项式每一项的符号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相除时要带着符号与单项式相除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802562">
            <a:extLst>
              <a:ext uri="{FF2B5EF4-FFF2-40B4-BE49-F238E27FC236}">
                <a16:creationId xmlns:a16="http://schemas.microsoft.com/office/drawing/2014/main" id="{4C12211C-87A8-342A-500E-464E3F7E40D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00000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4" name="yt_shape_11374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df3c8045-a692-48fe-8363-97c471bdbf36.png&quot;}"/>
            </a:endParaRPr>
          </a:p>
        </p:txBody>
      </p:sp>
      <p:sp>
        <p:nvSpPr>
          <p:cNvPr id="11375" name="yt_shape_11375"/>
          <p:cNvSpPr txBox="1"/>
          <p:nvPr/>
        </p:nvSpPr>
        <p:spPr>
          <a:xfrm>
            <a:off x="540000" y="1662201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多项式除以单项式</a:t>
            </a:r>
          </a:p>
        </p:txBody>
      </p:sp>
      <p:sp>
        <p:nvSpPr>
          <p:cNvPr id="11376" name="yt_shape_11376"/>
          <p:cNvSpPr txBox="1"/>
          <p:nvPr/>
        </p:nvSpPr>
        <p:spPr>
          <a:xfrm>
            <a:off x="540000" y="2161766"/>
            <a:ext cx="69426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77" name="yt_table_1137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800283"/>
              </p:ext>
            </p:extLst>
          </p:nvPr>
        </p:nvGraphicFramePr>
        <p:xfrm>
          <a:off x="540000" y="2793433"/>
          <a:ext cx="5013643" cy="848742"/>
        </p:xfrm>
        <a:graphic>
          <a:graphicData uri="http://schemas.openxmlformats.org/drawingml/2006/table">
            <a:tbl>
              <a:tblPr/>
              <a:tblGrid>
                <a:gridCol w="3040380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  <a:gridCol w="1973263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1"/>
                  </a:ext>
                </a:extLst>
              </a:tr>
            </a:tbl>
          </a:graphicData>
        </a:graphic>
      </p:graphicFrame>
      <p:sp>
        <p:nvSpPr>
          <p:cNvPr id="11379" name="yt_shape_11379"/>
          <p:cNvSpPr txBox="1"/>
          <p:nvPr/>
        </p:nvSpPr>
        <p:spPr>
          <a:xfrm>
            <a:off x="540000" y="3692775"/>
            <a:ext cx="61202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80" name="yt_table_1138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759168"/>
              </p:ext>
            </p:extLst>
          </p:nvPr>
        </p:nvGraphicFramePr>
        <p:xfrm>
          <a:off x="540000" y="4324442"/>
          <a:ext cx="5283518" cy="848742"/>
        </p:xfrm>
        <a:graphic>
          <a:graphicData uri="http://schemas.openxmlformats.org/drawingml/2006/table">
            <a:tbl>
              <a:tblPr/>
              <a:tblGrid>
                <a:gridCol w="3040380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  <a:gridCol w="2243138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382" name="yt_shape_11382"/>
              <p:cNvSpPr txBox="1"/>
              <p:nvPr/>
            </p:nvSpPr>
            <p:spPr>
              <a:xfrm>
                <a:off x="540119" y="5272552"/>
                <a:ext cx="11111999" cy="10665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1382" name="yt_shape_113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272552"/>
                <a:ext cx="11111999" cy="1066510"/>
              </a:xfrm>
              <a:prstGeom prst="rect">
                <a:avLst/>
              </a:prstGeom>
              <a:blipFill>
                <a:blip r:embed="rId2"/>
                <a:stretch>
                  <a:fillRect l="-1701" t="-6857" r="-1701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802240">
            <a:extLst>
              <a:ext uri="{FF2B5EF4-FFF2-40B4-BE49-F238E27FC236}">
                <a16:creationId xmlns:a16="http://schemas.microsoft.com/office/drawing/2014/main" id="{03F453D3-64F2-A154-6E2C-94BB09914E9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0802257">
            <a:extLst>
              <a:ext uri="{FF2B5EF4-FFF2-40B4-BE49-F238E27FC236}">
                <a16:creationId xmlns:a16="http://schemas.microsoft.com/office/drawing/2014/main" id="{96A0B608-7432-83CC-9D3A-77AFF90E6F3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D2E49A-0830-CA41-D861-FD7226AAA322}"/>
              </a:ext>
            </a:extLst>
          </p:cNvPr>
          <p:cNvSpPr txBox="1"/>
          <p:nvPr/>
        </p:nvSpPr>
        <p:spPr>
          <a:xfrm>
            <a:off x="649518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433442-36B6-A92E-2316-5B9D04B04383}"/>
              </a:ext>
            </a:extLst>
          </p:cNvPr>
          <p:cNvSpPr txBox="1"/>
          <p:nvPr/>
        </p:nvSpPr>
        <p:spPr>
          <a:xfrm>
            <a:off x="5680802" y="36459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8DAF534-0331-8351-196E-A17DDFC8029A}"/>
              </a:ext>
            </a:extLst>
          </p:cNvPr>
          <p:cNvSpPr txBox="1"/>
          <p:nvPr/>
        </p:nvSpPr>
        <p:spPr>
          <a:xfrm>
            <a:off x="6960096" y="5137039"/>
            <a:ext cx="1008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7F9F77B-B6EF-C2E5-F62B-D9E4570FA8D7}"/>
              </a:ext>
            </a:extLst>
          </p:cNvPr>
          <p:cNvSpPr txBox="1"/>
          <p:nvPr/>
        </p:nvSpPr>
        <p:spPr>
          <a:xfrm>
            <a:off x="9696400" y="5137039"/>
            <a:ext cx="1110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FC621E9-02B7-EBE6-390F-A2472915D82A}"/>
              </a:ext>
            </a:extLst>
          </p:cNvPr>
          <p:cNvSpPr txBox="1"/>
          <p:nvPr/>
        </p:nvSpPr>
        <p:spPr>
          <a:xfrm>
            <a:off x="709994" y="575764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en-US" altLang="zh-CN" sz="2400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DB62504-3DCE-6415-9BA3-BF7FECC99834}"/>
                  </a:ext>
                </a:extLst>
              </p:cNvPr>
              <p:cNvSpPr txBox="1"/>
              <p:nvPr/>
            </p:nvSpPr>
            <p:spPr>
              <a:xfrm>
                <a:off x="3321120" y="5620840"/>
                <a:ext cx="227082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DB62504-3DCE-6415-9BA3-BF7FECC998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1120" y="5620840"/>
                <a:ext cx="2270824" cy="674320"/>
              </a:xfrm>
              <a:prstGeom prst="rect">
                <a:avLst/>
              </a:prstGeom>
              <a:blipFill>
                <a:blip r:embed="rId5"/>
                <a:stretch>
                  <a:fillRect l="-4301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4" name="yt_shape_11384"/>
          <p:cNvSpPr txBox="1"/>
          <p:nvPr/>
        </p:nvSpPr>
        <p:spPr>
          <a:xfrm>
            <a:off x="540000" y="900000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385" name="yt_shape_11385"/>
          <p:cNvSpPr txBox="1"/>
          <p:nvPr/>
        </p:nvSpPr>
        <p:spPr>
          <a:xfrm>
            <a:off x="540000" y="1379303"/>
            <a:ext cx="37959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386" name="yt_shape_11386"/>
          <p:cNvSpPr txBox="1"/>
          <p:nvPr/>
        </p:nvSpPr>
        <p:spPr>
          <a:xfrm>
            <a:off x="540000" y="1858606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87" name="yt_shape_11387"/>
              <p:cNvSpPr txBox="1"/>
              <p:nvPr/>
            </p:nvSpPr>
            <p:spPr>
              <a:xfrm>
                <a:off x="540000" y="2337909"/>
                <a:ext cx="5309980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𝑥𝑦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387" name="yt_shape_11387" descr="{&quot;rangeId&quot;: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7909"/>
                <a:ext cx="5309980" cy="677108"/>
              </a:xfrm>
              <a:prstGeom prst="rect">
                <a:avLst/>
              </a:prstGeom>
              <a:blipFill>
                <a:blip r:embed="rId2"/>
                <a:stretch>
                  <a:fillRect l="-3559" r="-2526" b="-12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89" name="yt_shape_11389"/>
          <p:cNvSpPr txBox="1"/>
          <p:nvPr/>
        </p:nvSpPr>
        <p:spPr>
          <a:xfrm>
            <a:off x="540000" y="3065805"/>
            <a:ext cx="37253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390" name="yt_shape_11390"/>
          <p:cNvSpPr txBox="1"/>
          <p:nvPr/>
        </p:nvSpPr>
        <p:spPr>
          <a:xfrm>
            <a:off x="540000" y="3545108"/>
            <a:ext cx="51296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391" name="yt_shape_11391"/>
          <p:cNvSpPr txBox="1"/>
          <p:nvPr/>
        </p:nvSpPr>
        <p:spPr>
          <a:xfrm>
            <a:off x="540000" y="4024411"/>
            <a:ext cx="671978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86" grpId="0" build="allAtOnce"/>
      <p:bldP spid="11389" grpId="0" build="allAtOnce"/>
      <p:bldP spid="1139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2" name="yt_shape_11392"/>
          <p:cNvSpPr txBox="1"/>
          <p:nvPr/>
        </p:nvSpPr>
        <p:spPr>
          <a:xfrm>
            <a:off x="540000" y="836712"/>
            <a:ext cx="5180905" cy="39106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多项式除以单项式的应用</a:t>
            </a:r>
          </a:p>
        </p:txBody>
      </p:sp>
      <p:sp>
        <p:nvSpPr>
          <p:cNvPr id="11393" name="yt_shape_11393"/>
          <p:cNvSpPr txBox="1"/>
          <p:nvPr/>
        </p:nvSpPr>
        <p:spPr>
          <a:xfrm>
            <a:off x="540000" y="1278582"/>
            <a:ext cx="9097042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的长方形一边长为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另一边长为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94" name="yt_table_1139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258511"/>
              </p:ext>
            </p:extLst>
          </p:nvPr>
        </p:nvGraphicFramePr>
        <p:xfrm>
          <a:off x="540000" y="1702497"/>
          <a:ext cx="5132706" cy="739014"/>
        </p:xfrm>
        <a:graphic>
          <a:graphicData uri="http://schemas.openxmlformats.org/drawingml/2006/table">
            <a:tbl>
              <a:tblPr/>
              <a:tblGrid>
                <a:gridCol w="3261043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</a:tblGrid>
              <a:tr h="335871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  <a:tr h="335871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"/>
                  </a:ext>
                </a:extLst>
              </a:tr>
            </a:tbl>
          </a:graphicData>
        </a:graphic>
      </p:graphicFrame>
      <p:sp>
        <p:nvSpPr>
          <p:cNvPr id="11396" name="yt_shape_11396"/>
          <p:cNvSpPr txBox="1"/>
          <p:nvPr/>
        </p:nvSpPr>
        <p:spPr>
          <a:xfrm>
            <a:off x="540119" y="2492311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一个长方体的体积是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则这个长方体的底面积是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397" name="yt_shape_11397"/>
              <p:cNvSpPr txBox="1"/>
              <p:nvPr/>
            </p:nvSpPr>
            <p:spPr>
              <a:xfrm>
                <a:off x="540119" y="3322491"/>
                <a:ext cx="11111999" cy="9175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一边上的高为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则这条边长为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1397" name="yt_shape_113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22491"/>
                <a:ext cx="11111999" cy="917559"/>
              </a:xfrm>
              <a:prstGeom prst="rect">
                <a:avLst/>
              </a:prstGeom>
              <a:blipFill>
                <a:blip r:embed="rId2"/>
                <a:stretch>
                  <a:fillRect l="-1701" t="-13245" b="-14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99" name="yt_shape_11399"/>
          <p:cNvSpPr txBox="1"/>
          <p:nvPr/>
        </p:nvSpPr>
        <p:spPr>
          <a:xfrm>
            <a:off x="540119" y="4356190"/>
            <a:ext cx="11111999" cy="11691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某灾区所需的板房总面积为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现有每块长为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的标准夹芯板供建板房使用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若你是具体负责人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则至少需要准备多少块这样的夹芯板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2" name="yt_shape_11400">
            <a:extLst>
              <a:ext uri="{FF2B5EF4-FFF2-40B4-BE49-F238E27FC236}">
                <a16:creationId xmlns:a16="http://schemas.microsoft.com/office/drawing/2014/main" id="{AD275D23-0E25-CD21-35F0-7774B775663D}"/>
              </a:ext>
            </a:extLst>
          </p:cNvPr>
          <p:cNvSpPr txBox="1"/>
          <p:nvPr/>
        </p:nvSpPr>
        <p:spPr>
          <a:xfrm>
            <a:off x="540119" y="5576156"/>
            <a:ext cx="8834150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1401">
            <a:extLst>
              <a:ext uri="{FF2B5EF4-FFF2-40B4-BE49-F238E27FC236}">
                <a16:creationId xmlns:a16="http://schemas.microsoft.com/office/drawing/2014/main" id="{9FBD8F85-A2AE-00A1-9722-D92B41C6986D}"/>
              </a:ext>
            </a:extLst>
          </p:cNvPr>
          <p:cNvSpPr txBox="1"/>
          <p:nvPr/>
        </p:nvSpPr>
        <p:spPr>
          <a:xfrm>
            <a:off x="540119" y="6000071"/>
            <a:ext cx="7128555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至少需要准备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块这样的夹芯板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5" name="yt_shape_1685210802296">
            <a:extLst>
              <a:ext uri="{FF2B5EF4-FFF2-40B4-BE49-F238E27FC236}">
                <a16:creationId xmlns:a16="http://schemas.microsoft.com/office/drawing/2014/main" id="{730EA5B4-F298-40DC-2851-EB4FCD6576C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48766"/>
            <a:ext cx="1346264" cy="36317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C810659-1B9B-CB7A-DDC8-045BBD1CB601}"/>
              </a:ext>
            </a:extLst>
          </p:cNvPr>
          <p:cNvSpPr txBox="1"/>
          <p:nvPr/>
        </p:nvSpPr>
        <p:spPr>
          <a:xfrm>
            <a:off x="8628789" y="1231776"/>
            <a:ext cx="40074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10F948-C090-793F-E0D2-B55EDF780F74}"/>
              </a:ext>
            </a:extLst>
          </p:cNvPr>
          <p:cNvSpPr txBox="1"/>
          <p:nvPr/>
        </p:nvSpPr>
        <p:spPr>
          <a:xfrm>
            <a:off x="10065596" y="2417758"/>
            <a:ext cx="12119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D04D582-CBBD-E2CE-9325-D14D2BADBDC7}"/>
              </a:ext>
            </a:extLst>
          </p:cNvPr>
          <p:cNvSpPr txBox="1"/>
          <p:nvPr/>
        </p:nvSpPr>
        <p:spPr>
          <a:xfrm>
            <a:off x="450108" y="2847841"/>
            <a:ext cx="6372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025AE7E-9E1C-D251-0156-4B51BA470BDB}"/>
              </a:ext>
            </a:extLst>
          </p:cNvPr>
          <p:cNvSpPr txBox="1"/>
          <p:nvPr/>
        </p:nvSpPr>
        <p:spPr>
          <a:xfrm>
            <a:off x="10899032" y="3275685"/>
            <a:ext cx="65474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49C2779-8674-06DA-75BB-1A9F5BF611A0}"/>
                  </a:ext>
                </a:extLst>
              </p:cNvPr>
              <p:cNvSpPr txBox="1"/>
              <p:nvPr/>
            </p:nvSpPr>
            <p:spPr>
              <a:xfrm>
                <a:off x="450108" y="3597071"/>
                <a:ext cx="2104136" cy="5999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49C2779-8674-06DA-75BB-1A9F5BF611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97071"/>
                <a:ext cx="2104136" cy="599961"/>
              </a:xfrm>
              <a:prstGeom prst="rect">
                <a:avLst/>
              </a:prstGeom>
              <a:blipFill>
                <a:blip r:embed="rId4"/>
                <a:stretch>
                  <a:fillRect l="-4638" b="-163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2" name="yt_shape_11402"/>
          <p:cNvSpPr txBox="1"/>
          <p:nvPr/>
        </p:nvSpPr>
        <p:spPr>
          <a:xfrm>
            <a:off x="540000" y="900000"/>
            <a:ext cx="67197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多项式除以单项式求商时易弄错系数</a:t>
            </a:r>
          </a:p>
        </p:txBody>
      </p:sp>
      <p:sp>
        <p:nvSpPr>
          <p:cNvPr id="11403" name="yt_shape_11403"/>
          <p:cNvSpPr txBox="1"/>
          <p:nvPr/>
        </p:nvSpPr>
        <p:spPr>
          <a:xfrm>
            <a:off x="540000" y="1399565"/>
            <a:ext cx="48218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下列计算中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04" name="yt_table_11404" title="H_150.1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74702474"/>
                  </p:ext>
                </p:extLst>
              </p:nvPr>
            </p:nvGraphicFramePr>
            <p:xfrm>
              <a:off x="540000" y="2031232"/>
              <a:ext cx="6000750" cy="1906780"/>
            </p:xfrm>
            <a:graphic>
              <a:graphicData uri="http://schemas.openxmlformats.org/drawingml/2006/table">
                <a:tbl>
                  <a:tblPr/>
                  <a:tblGrid>
                    <a:gridCol w="6000750">
                      <a:extLst>
                        <a:ext uri="{9D8B030D-6E8A-4147-A177-3AD203B41FA5}">
                          <a16:colId xmlns:a16="http://schemas.microsoft.com/office/drawing/2014/main" val="1042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xy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404" name="yt_table_11404" descr="{&quot;rangeId&quot;:10,&quot;type&quot;:&quot;Option&quot;}" title="H_150.1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74702474"/>
                  </p:ext>
                </p:extLst>
              </p:nvPr>
            </p:nvGraphicFramePr>
            <p:xfrm>
              <a:off x="540000" y="2031232"/>
              <a:ext cx="6000750" cy="1906780"/>
            </p:xfrm>
            <a:graphic>
              <a:graphicData uri="http://schemas.openxmlformats.org/drawingml/2006/table">
                <a:tbl>
                  <a:tblPr/>
                  <a:tblGrid>
                    <a:gridCol w="6000750">
                      <a:extLst>
                        <a:ext uri="{9D8B030D-6E8A-4147-A177-3AD203B41FA5}">
                          <a16:colId xmlns:a16="http://schemas.microsoft.com/office/drawing/2014/main" val="1042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6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b="-1644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5210802321">
            <a:extLst>
              <a:ext uri="{FF2B5EF4-FFF2-40B4-BE49-F238E27FC236}">
                <a16:creationId xmlns:a16="http://schemas.microsoft.com/office/drawing/2014/main" id="{2DFE705E-1DC4-89BE-127D-976A470CBC8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E4B248B-A8AA-4B0A-6D13-994EBE16EC8E}"/>
              </a:ext>
            </a:extLst>
          </p:cNvPr>
          <p:cNvSpPr txBox="1"/>
          <p:nvPr/>
        </p:nvSpPr>
        <p:spPr>
          <a:xfrm>
            <a:off x="44123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5" name="yt_shape_11405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e722c7cf-ea2c-4f20-ab4b-cecfdd5b2685.png&quot;}"/>
            </a:endParaRPr>
          </a:p>
        </p:txBody>
      </p:sp>
      <p:sp>
        <p:nvSpPr>
          <p:cNvPr id="11406" name="yt_shape_11406"/>
          <p:cNvSpPr txBox="1"/>
          <p:nvPr/>
        </p:nvSpPr>
        <p:spPr>
          <a:xfrm>
            <a:off x="540000" y="1653160"/>
            <a:ext cx="79156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除以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得到的余式为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07" name="yt_table_11407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83139"/>
              </p:ext>
            </p:extLst>
          </p:nvPr>
        </p:nvGraphicFramePr>
        <p:xfrm>
          <a:off x="540000" y="2284827"/>
          <a:ext cx="7792403" cy="424371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0"/>
                  </a:ext>
                </a:extLst>
              </a:tr>
            </a:tbl>
          </a:graphicData>
        </a:graphic>
      </p:graphicFrame>
      <p:sp>
        <p:nvSpPr>
          <p:cNvPr id="11409" name="yt_shape_11409"/>
          <p:cNvSpPr txBox="1"/>
          <p:nvPr/>
        </p:nvSpPr>
        <p:spPr>
          <a:xfrm>
            <a:off x="540119" y="27598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整除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10" name="yt_table_11410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289702"/>
              </p:ext>
            </p:extLst>
          </p:nvPr>
        </p:nvGraphicFramePr>
        <p:xfrm>
          <a:off x="540000" y="3871691"/>
          <a:ext cx="8114666" cy="424371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28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"/>
                  </a:ext>
                </a:extLst>
              </a:tr>
            </a:tbl>
          </a:graphicData>
        </a:graphic>
      </p:graphicFrame>
      <p:sp>
        <p:nvSpPr>
          <p:cNvPr id="11412" name="yt_shape_11412"/>
          <p:cNvSpPr txBox="1"/>
          <p:nvPr/>
        </p:nvSpPr>
        <p:spPr>
          <a:xfrm>
            <a:off x="540000" y="4346756"/>
            <a:ext cx="73577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12"/>
                <a:ea typeface="宋体" pitchFamily="12"/>
                <a:cs typeface="宋体" pitchFamily="12"/>
              </a:rPr>
              <a:t>⁠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413" name="yt_shape_11413"/>
          <p:cNvSpPr txBox="1"/>
          <p:nvPr/>
        </p:nvSpPr>
        <p:spPr>
          <a:xfrm>
            <a:off x="540119" y="482605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马小虎同学发现课堂笔记本中的一道题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被除式的第二项及商的第一项被墨水污染了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请你利用所学的知识帮马小虎复原出整个算式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802351">
            <a:extLst>
              <a:ext uri="{FF2B5EF4-FFF2-40B4-BE49-F238E27FC236}">
                <a16:creationId xmlns:a16="http://schemas.microsoft.com/office/drawing/2014/main" id="{302CF30B-2B59-44BA-4534-21308E915D9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257316-7F01-DD4B-0AB5-4204AE545B13}"/>
              </a:ext>
            </a:extLst>
          </p:cNvPr>
          <p:cNvSpPr txBox="1"/>
          <p:nvPr/>
        </p:nvSpPr>
        <p:spPr>
          <a:xfrm>
            <a:off x="7458801" y="16063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497FC5-6915-D277-14F9-7A7D32216250}"/>
              </a:ext>
            </a:extLst>
          </p:cNvPr>
          <p:cNvSpPr txBox="1"/>
          <p:nvPr/>
        </p:nvSpPr>
        <p:spPr>
          <a:xfrm>
            <a:off x="1059708" y="31885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FEE94F-3DFB-9A46-9DF7-BE2B508F6730}"/>
              </a:ext>
            </a:extLst>
          </p:cNvPr>
          <p:cNvSpPr txBox="1"/>
          <p:nvPr/>
        </p:nvSpPr>
        <p:spPr>
          <a:xfrm>
            <a:off x="2735989" y="4299950"/>
            <a:ext cx="1770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935F6F-F536-85F3-A86A-3F47B3755ED2}"/>
              </a:ext>
            </a:extLst>
          </p:cNvPr>
          <p:cNvSpPr txBox="1"/>
          <p:nvPr/>
        </p:nvSpPr>
        <p:spPr>
          <a:xfrm>
            <a:off x="5206258" y="5730229"/>
            <a:ext cx="1043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A224AF6-2554-4B7C-0BA3-63CC86272E50}"/>
              </a:ext>
            </a:extLst>
          </p:cNvPr>
          <p:cNvSpPr txBox="1"/>
          <p:nvPr/>
        </p:nvSpPr>
        <p:spPr>
          <a:xfrm>
            <a:off x="8082807" y="5730229"/>
            <a:ext cx="1280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4" name="yt_shape_11414"/>
          <p:cNvSpPr txBox="1"/>
          <p:nvPr/>
        </p:nvSpPr>
        <p:spPr>
          <a:xfrm>
            <a:off x="540000" y="900000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15" name="yt_shape_11415"/>
              <p:cNvSpPr txBox="1"/>
              <p:nvPr/>
            </p:nvSpPr>
            <p:spPr>
              <a:xfrm>
                <a:off x="540000" y="1379303"/>
                <a:ext cx="5729132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415" name="yt_shape_11415" descr="{&quot;rangeId&quot;:1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5729132" cy="677108"/>
              </a:xfrm>
              <a:prstGeom prst="rect">
                <a:avLst/>
              </a:prstGeom>
              <a:blipFill>
                <a:blip r:embed="rId2"/>
                <a:stretch>
                  <a:fillRect l="-3301" r="-2343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17" name="yt_shape_11417"/>
              <p:cNvSpPr txBox="1"/>
              <p:nvPr/>
            </p:nvSpPr>
            <p:spPr>
              <a:xfrm>
                <a:off x="540000" y="2107199"/>
                <a:ext cx="3805529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417" name="yt_shape_11417" descr="{&quot;rangeId&quot;:1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7199"/>
                <a:ext cx="3805529" cy="639855"/>
              </a:xfrm>
              <a:prstGeom prst="rect">
                <a:avLst/>
              </a:prstGeom>
              <a:blipFill>
                <a:blip r:embed="rId3"/>
                <a:stretch>
                  <a:fillRect l="-4968" r="-400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19" name="yt_shape_11419"/>
          <p:cNvSpPr txBox="1"/>
          <p:nvPr/>
        </p:nvSpPr>
        <p:spPr>
          <a:xfrm>
            <a:off x="540000" y="2797842"/>
            <a:ext cx="62885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）[（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]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420" name="yt_shape_11420"/>
              <p:cNvSpPr txBox="1"/>
              <p:nvPr/>
            </p:nvSpPr>
            <p:spPr>
              <a:xfrm>
                <a:off x="540000" y="3277145"/>
                <a:ext cx="5980804" cy="20895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＝[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）]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420" name="yt_shape_114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77145"/>
                <a:ext cx="5980804" cy="2089546"/>
              </a:xfrm>
              <a:prstGeom prst="rect">
                <a:avLst/>
              </a:prstGeom>
              <a:blipFill>
                <a:blip r:embed="rId4"/>
                <a:stretch>
                  <a:fillRect l="-3160" t="-2632" r="-2141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4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17" grpId="0" build="allAtOnce"/>
      <p:bldP spid="1142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2" name="yt_shape_11422"/>
          <p:cNvSpPr txBox="1"/>
          <p:nvPr/>
        </p:nvSpPr>
        <p:spPr>
          <a:xfrm>
            <a:off x="540119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爱动脑筋的丽丽与娜娜在做数学小游戏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两人各报一个整式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丽丽报的整式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作被除式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娜娜报的整式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作除式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要求商式必须为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423" name="yt_shape_11423"/>
          <p:cNvSpPr txBox="1"/>
          <p:nvPr/>
        </p:nvSpPr>
        <p:spPr>
          <a:xfrm>
            <a:off x="540000" y="1940163"/>
            <a:ext cx="72135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若丽丽报的是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则娜娜应报什么整式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424" name="yt_shape_11424"/>
              <p:cNvSpPr txBox="1"/>
              <p:nvPr/>
            </p:nvSpPr>
            <p:spPr>
              <a:xfrm>
                <a:off x="540000" y="2419466"/>
                <a:ext cx="6024085" cy="18017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故娜娜报的整式为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424" name="yt_shape_114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19466"/>
                <a:ext cx="6024085" cy="1801775"/>
              </a:xfrm>
              <a:prstGeom prst="rect">
                <a:avLst/>
              </a:prstGeom>
              <a:blipFill>
                <a:blip r:embed="rId2"/>
                <a:stretch>
                  <a:fillRect l="-3138" t="-3051" r="-2126" b="-4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26" name="yt_shape_11426"/>
          <p:cNvSpPr txBox="1"/>
          <p:nvPr/>
        </p:nvSpPr>
        <p:spPr>
          <a:xfrm>
            <a:off x="540119" y="4272029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若娜娜也报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则丽丽能报一个整式吗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则是个什么整式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说说你的理由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427" name="yt_shape_11427"/>
          <p:cNvSpPr txBox="1"/>
          <p:nvPr/>
        </p:nvSpPr>
        <p:spPr>
          <a:xfrm>
            <a:off x="540000" y="5214984"/>
            <a:ext cx="690413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能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）·（－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    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4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4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24" grpId="0" build="allAtOnce"/>
      <p:bldP spid="1142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8" name="yt_shape_11428"/>
          <p:cNvSpPr txBox="1"/>
          <p:nvPr/>
        </p:nvSpPr>
        <p:spPr>
          <a:xfrm>
            <a:off x="540000" y="772277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816250ed-7f44-4c21-bd8a-fb73ca085289.png&quot;}"/>
            </a:endParaRPr>
          </a:p>
        </p:txBody>
      </p:sp>
      <p:sp>
        <p:nvSpPr>
          <p:cNvPr id="11429" name="yt_shape_11429"/>
          <p:cNvSpPr txBox="1"/>
          <p:nvPr/>
        </p:nvSpPr>
        <p:spPr>
          <a:xfrm>
            <a:off x="540119" y="1474649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我们学过单项式除以单项式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多项式除以单项式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那么多项式除以多项式该怎么计算呢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我们可以用竖式进行演算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即先把被除式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除式按某个字母作降幂排列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并把所缺的项用零补齐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再类似数的竖式除法求出商式和余式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其中余式为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或余式的次数低于除式的次数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430" name="yt_shape_11430"/>
          <p:cNvSpPr txBox="1"/>
          <p:nvPr/>
        </p:nvSpPr>
        <p:spPr>
          <a:xfrm>
            <a:off x="540000" y="3394347"/>
            <a:ext cx="49228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431" name="yt_shape_11431"/>
          <p:cNvSpPr txBox="1"/>
          <p:nvPr/>
        </p:nvSpPr>
        <p:spPr>
          <a:xfrm>
            <a:off x="767408" y="2566785"/>
            <a:ext cx="2680221" cy="198112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11000" b="0" i="0" u="none" spc="16100" dirty="0">
                <a:noFill/>
                <a:effectLst/>
                <a:latin typeface="Times New Roman" pitchFamily="110"/>
                <a:ea typeface="宋体" pitchFamily="110"/>
                <a:cs typeface="宋体" pitchFamily="110"/>
                <a:sym typeface="Finished"/>
              </a:rPr>
              <a:t>⁠</a:t>
            </a:r>
            <a:endParaRPr lang="zh-CN" altLang="zh-CN" sz="11000" b="0" i="0" u="none" spc="16100" dirty="0">
              <a:solidFill>
                <a:srgbClr val="1EE3CF"/>
              </a:solidFill>
              <a:effectLst/>
              <a:latin typeface="Times New Roman" pitchFamily="110"/>
              <a:ea typeface="宋体" pitchFamily="110"/>
              <a:cs typeface="宋体" pitchFamily="110"/>
              <a:sym typeface="Finished"/>
              <a:hlinkClick r:id="" action="ppaction://macro?name={&quot;type&quot;:&quot;ImageText&quot;,&quot;item&quot;:&quot;ImageText&quot;,&quot;path&quot;:&quot;\\ImageTexts\\9d6e9e42-7b17-4255-a921-6b6098c6e30f.png&quot;}"/>
            </a:endParaRPr>
          </a:p>
        </p:txBody>
      </p:sp>
      <p:sp>
        <p:nvSpPr>
          <p:cNvPr id="11432" name="yt_shape_11432"/>
          <p:cNvSpPr txBox="1"/>
          <p:nvPr/>
        </p:nvSpPr>
        <p:spPr>
          <a:xfrm>
            <a:off x="540000" y="5877272"/>
            <a:ext cx="59134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802389">
            <a:extLst>
              <a:ext uri="{FF2B5EF4-FFF2-40B4-BE49-F238E27FC236}">
                <a16:creationId xmlns:a16="http://schemas.microsoft.com/office/drawing/2014/main" id="{1F3D9E65-4DE6-040B-B1E4-DC4A8337890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96858"/>
            <a:ext cx="4089464" cy="646417"/>
          </a:xfrm>
          <a:prstGeom prst="rect">
            <a:avLst/>
          </a:prstGeom>
        </p:spPr>
      </p:pic>
      <p:pic>
        <p:nvPicPr>
          <p:cNvPr id="5" name="yt_shape_1685210802413">
            <a:extLst>
              <a:ext uri="{FF2B5EF4-FFF2-40B4-BE49-F238E27FC236}">
                <a16:creationId xmlns:a16="http://schemas.microsoft.com/office/drawing/2014/main" id="{8A906F26-21D8-1F3D-92D7-6D515999857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873650"/>
            <a:ext cx="1829078" cy="1961960"/>
          </a:xfrm>
          <a:prstGeom prst="rect">
            <a:avLst/>
          </a:prstGeom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1285</Words>
  <Application>Microsoft Office PowerPoint</Application>
  <PresentationFormat>宽屏</PresentationFormat>
  <Paragraphs>99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61</cp:revision>
  <dcterms:created xsi:type="dcterms:W3CDTF">2023-05-05T05:33:00Z</dcterms:created>
  <dcterms:modified xsi:type="dcterms:W3CDTF">2023-05-29T07:17:59Z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