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72" r:id="rId5"/>
    <p:sldId id="374" r:id="rId6"/>
    <p:sldId id="376" r:id="rId7"/>
    <p:sldId id="380" r:id="rId8"/>
    <p:sldId id="383" r:id="rId9"/>
    <p:sldId id="386" r:id="rId10"/>
    <p:sldId id="388" r:id="rId11"/>
    <p:sldId id="389" r:id="rId12"/>
    <p:sldId id="390" r:id="rId13"/>
    <p:sldId id="392" r:id="rId14"/>
    <p:sldId id="393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0" name="yt_shape_11100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242b882-b263-4a77-a251-b6590592f2cb.png&quot;}"/>
            </a:endParaRPr>
          </a:p>
        </p:txBody>
      </p:sp>
      <p:sp>
        <p:nvSpPr>
          <p:cNvPr id="11101" name="yt_shape_11101"/>
          <p:cNvSpPr txBox="1"/>
          <p:nvPr/>
        </p:nvSpPr>
        <p:spPr>
          <a:xfrm>
            <a:off x="540119" y="16653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两数和乘以这两数差的公式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平方差公式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两数和与这两数差的积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等于这两数的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平方差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748296">
            <a:extLst>
              <a:ext uri="{FF2B5EF4-FFF2-40B4-BE49-F238E27FC236}">
                <a16:creationId xmlns:a16="http://schemas.microsoft.com/office/drawing/2014/main" id="{DBC621A2-4EB6-35AB-790A-C09744BFF9D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FB5C1B-34D0-2C08-B8AE-D57E7D922EF9}"/>
              </a:ext>
            </a:extLst>
          </p:cNvPr>
          <p:cNvSpPr txBox="1"/>
          <p:nvPr/>
        </p:nvSpPr>
        <p:spPr>
          <a:xfrm>
            <a:off x="1059708" y="208184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平方差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2E5803-EF7E-DE18-0CE8-FF46ECCF134D}"/>
              </a:ext>
            </a:extLst>
          </p:cNvPr>
          <p:cNvSpPr txBox="1"/>
          <p:nvPr/>
        </p:nvSpPr>
        <p:spPr>
          <a:xfrm>
            <a:off x="6241308" y="2081842"/>
            <a:ext cx="1297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0" name="yt_shape_11160"/>
          <p:cNvSpPr txBox="1"/>
          <p:nvPr/>
        </p:nvSpPr>
        <p:spPr>
          <a:xfrm>
            <a:off x="540000" y="900000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161" name="yt_shape_11161"/>
          <p:cNvSpPr txBox="1"/>
          <p:nvPr/>
        </p:nvSpPr>
        <p:spPr>
          <a:xfrm>
            <a:off x="540000" y="1379303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162" name="yt_shape_11162"/>
          <p:cNvSpPr txBox="1"/>
          <p:nvPr/>
        </p:nvSpPr>
        <p:spPr>
          <a:xfrm>
            <a:off x="540000" y="1858606"/>
            <a:ext cx="646330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1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3" name="yt_shape_11163"/>
          <p:cNvSpPr txBox="1"/>
          <p:nvPr/>
        </p:nvSpPr>
        <p:spPr>
          <a:xfrm>
            <a:off x="540000" y="900000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64" name="yt_shape_11164"/>
              <p:cNvSpPr txBox="1"/>
              <p:nvPr/>
            </p:nvSpPr>
            <p:spPr>
              <a:xfrm>
                <a:off x="540000" y="1379303"/>
                <a:ext cx="6306214" cy="3040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＝[（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][（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1164" name="yt_shape_11164" descr="{&quot;rangeId&quot;:1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6306214" cy="3040512"/>
              </a:xfrm>
              <a:prstGeom prst="rect">
                <a:avLst/>
              </a:prstGeom>
              <a:blipFill>
                <a:blip r:embed="rId2"/>
                <a:stretch>
                  <a:fillRect l="-2998" t="-1603" r="-2031" b="-2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66" name="yt_shape_11166"/>
              <p:cNvSpPr txBox="1"/>
              <p:nvPr/>
            </p:nvSpPr>
            <p:spPr>
              <a:xfrm>
                <a:off x="540000" y="4470603"/>
                <a:ext cx="2130391" cy="6372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66" name="yt_shape_11166" descr="{&quot;rangeId&quot;:1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70603"/>
                <a:ext cx="2130391" cy="637290"/>
              </a:xfrm>
              <a:prstGeom prst="rect">
                <a:avLst/>
              </a:prstGeom>
              <a:blipFill>
                <a:blip r:embed="rId3"/>
                <a:stretch>
                  <a:fillRect l="-8883" r="-773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1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1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4" grpId="0" uiExpand="1" build="allAtOnce"/>
      <p:bldP spid="1116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8" name="yt_shape_11168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77025ac-4071-47d2-83e3-e1a9ebfa3798.png&quot;}"/>
            </a:endParaRPr>
          </a:p>
        </p:txBody>
      </p:sp>
      <p:sp>
        <p:nvSpPr>
          <p:cNvPr id="11169" name="yt_shape_11169"/>
          <p:cNvSpPr txBox="1"/>
          <p:nvPr/>
        </p:nvSpPr>
        <p:spPr>
          <a:xfrm>
            <a:off x="540000" y="1653160"/>
            <a:ext cx="93871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先观察下面的解题过程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然后解答问题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170" name="yt_shape_11170"/>
          <p:cNvSpPr txBox="1"/>
          <p:nvPr/>
        </p:nvSpPr>
        <p:spPr>
          <a:xfrm>
            <a:off x="540000" y="2132463"/>
            <a:ext cx="49757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171" name="yt_shape_11171"/>
          <p:cNvSpPr txBox="1"/>
          <p:nvPr/>
        </p:nvSpPr>
        <p:spPr>
          <a:xfrm>
            <a:off x="540000" y="2611766"/>
            <a:ext cx="6668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1172" name="yt_shape_11172"/>
          <p:cNvSpPr txBox="1"/>
          <p:nvPr/>
        </p:nvSpPr>
        <p:spPr>
          <a:xfrm>
            <a:off x="540000" y="3091069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1173" name="yt_shape_11173"/>
          <p:cNvSpPr txBox="1"/>
          <p:nvPr/>
        </p:nvSpPr>
        <p:spPr>
          <a:xfrm>
            <a:off x="540000" y="3570372"/>
            <a:ext cx="29751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1174" name="yt_shape_11174"/>
          <p:cNvSpPr txBox="1"/>
          <p:nvPr/>
        </p:nvSpPr>
        <p:spPr>
          <a:xfrm>
            <a:off x="540000" y="4049675"/>
            <a:ext cx="11798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175" name="yt_shape_11175"/>
          <p:cNvSpPr txBox="1"/>
          <p:nvPr/>
        </p:nvSpPr>
        <p:spPr>
          <a:xfrm>
            <a:off x="540000" y="4528978"/>
            <a:ext cx="923330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3" name="yt_shape_1685210748481">
            <a:extLst>
              <a:ext uri="{FF2B5EF4-FFF2-40B4-BE49-F238E27FC236}">
                <a16:creationId xmlns:a16="http://schemas.microsoft.com/office/drawing/2014/main" id="{961E59CC-C7D4-6606-5865-2E09F6FED3A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581"/>
            <a:ext cx="4089464" cy="64641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6" name="yt_shape_11176"/>
          <p:cNvSpPr txBox="1"/>
          <p:nvPr/>
        </p:nvSpPr>
        <p:spPr>
          <a:xfrm>
            <a:off x="540000" y="900000"/>
            <a:ext cx="89768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）…（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p:sp>
        <p:nvSpPr>
          <p:cNvPr id="11177" name="yt_shape_11177"/>
          <p:cNvSpPr txBox="1"/>
          <p:nvPr/>
        </p:nvSpPr>
        <p:spPr>
          <a:xfrm>
            <a:off x="540000" y="1379303"/>
            <a:ext cx="8412559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）…（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）…（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）…（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7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78" name="yt_shape_11178"/>
              <p:cNvSpPr txBox="1"/>
              <p:nvPr/>
            </p:nvSpPr>
            <p:spPr>
              <a:xfrm>
                <a:off x="540119" y="900000"/>
                <a:ext cx="11111999" cy="11529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）…（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可以写成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均为正整数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78" name="yt_shape_11178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52944"/>
              </a:xfrm>
              <a:prstGeom prst="rect">
                <a:avLst/>
              </a:prstGeom>
              <a:blipFill>
                <a:blip r:embed="rId2"/>
                <a:stretch>
                  <a:fillRect l="-1701" r="-988" b="-15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80" name="yt_shape_11180"/>
              <p:cNvSpPr txBox="1"/>
              <p:nvPr/>
            </p:nvSpPr>
            <p:spPr>
              <a:xfrm>
                <a:off x="540000" y="2103732"/>
                <a:ext cx="9010159" cy="34901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）…（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）…（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80" name="yt_shape_111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3732"/>
                <a:ext cx="9010159" cy="3490186"/>
              </a:xfrm>
              <a:prstGeom prst="rect">
                <a:avLst/>
              </a:prstGeom>
              <a:blipFill>
                <a:blip r:embed="rId3"/>
                <a:stretch>
                  <a:fillRect l="-2097" b="-13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80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2" name="yt_shape_11102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6ba342a0-508e-4229-9dce-1ed599d979c8.png&quot;}"/>
            </a:endParaRPr>
          </a:p>
        </p:txBody>
      </p:sp>
      <p:sp>
        <p:nvSpPr>
          <p:cNvPr id="11103" name="yt_shape_11103"/>
          <p:cNvSpPr txBox="1"/>
          <p:nvPr/>
        </p:nvSpPr>
        <p:spPr>
          <a:xfrm>
            <a:off x="540000" y="1662201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平方差公式的几何意义</a:t>
            </a:r>
          </a:p>
        </p:txBody>
      </p:sp>
      <p:sp>
        <p:nvSpPr>
          <p:cNvPr id="11104" name="yt_shape_11104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将图甲中的阴影部分的小长方形变换到图乙位置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根据两个图形的面积关系可以得到一个关于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的恒等式为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1105" name="yt_image_1110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7187" y="3273565"/>
            <a:ext cx="3857625" cy="173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748318">
            <a:extLst>
              <a:ext uri="{FF2B5EF4-FFF2-40B4-BE49-F238E27FC236}">
                <a16:creationId xmlns:a16="http://schemas.microsoft.com/office/drawing/2014/main" id="{71EB91C5-4567-0683-AE8C-7C43F7BAF8B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0748335">
            <a:extLst>
              <a:ext uri="{FF2B5EF4-FFF2-40B4-BE49-F238E27FC236}">
                <a16:creationId xmlns:a16="http://schemas.microsoft.com/office/drawing/2014/main" id="{9749C5DA-4BD6-6FF0-DAB0-8C3FE17C5CF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782A36-67F8-6C58-5DA7-BD3F240462C4}"/>
              </a:ext>
            </a:extLst>
          </p:cNvPr>
          <p:cNvSpPr txBox="1"/>
          <p:nvPr/>
        </p:nvSpPr>
        <p:spPr>
          <a:xfrm>
            <a:off x="4717308" y="2590448"/>
            <a:ext cx="404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7" name="yt_shape_11107"/>
          <p:cNvSpPr txBox="1"/>
          <p:nvPr/>
        </p:nvSpPr>
        <p:spPr>
          <a:xfrm>
            <a:off x="540000" y="953804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两数和乘以这两数的差</a:t>
            </a:r>
          </a:p>
        </p:txBody>
      </p:sp>
      <p:sp>
        <p:nvSpPr>
          <p:cNvPr id="11108" name="yt_shape_11108"/>
          <p:cNvSpPr txBox="1"/>
          <p:nvPr/>
        </p:nvSpPr>
        <p:spPr>
          <a:xfrm>
            <a:off x="540000" y="1453369"/>
            <a:ext cx="60176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09" name="yt_table_1110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654396"/>
              </p:ext>
            </p:extLst>
          </p:nvPr>
        </p:nvGraphicFramePr>
        <p:xfrm>
          <a:off x="540000" y="2085036"/>
          <a:ext cx="6621780" cy="848742"/>
        </p:xfrm>
        <a:graphic>
          <a:graphicData uri="http://schemas.openxmlformats.org/drawingml/2006/table">
            <a:tbl>
              <a:tblPr/>
              <a:tblGrid>
                <a:gridCol w="4691380">
                  <a:extLst>
                    <a:ext uri="{9D8B030D-6E8A-4147-A177-3AD203B41FA5}">
                      <a16:colId xmlns:a16="http://schemas.microsoft.com/office/drawing/2014/main" val="10352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3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"/>
                  </a:ext>
                </a:extLst>
              </a:tr>
            </a:tbl>
          </a:graphicData>
        </a:graphic>
      </p:graphicFrame>
      <p:sp>
        <p:nvSpPr>
          <p:cNvPr id="11111" name="yt_shape_11111"/>
          <p:cNvSpPr txBox="1"/>
          <p:nvPr/>
        </p:nvSpPr>
        <p:spPr>
          <a:xfrm>
            <a:off x="540000" y="2984378"/>
            <a:ext cx="82250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不能应用平方差公式进行计算的是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12" name="yt_table_1111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167799"/>
              </p:ext>
            </p:extLst>
          </p:nvPr>
        </p:nvGraphicFramePr>
        <p:xfrm>
          <a:off x="540000" y="3616045"/>
          <a:ext cx="8772843" cy="848742"/>
        </p:xfrm>
        <a:graphic>
          <a:graphicData uri="http://schemas.openxmlformats.org/drawingml/2006/table">
            <a:tbl>
              <a:tblPr/>
              <a:tblGrid>
                <a:gridCol w="4691380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  <a:gridCol w="4081463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4"/>
                  </a:ext>
                </a:extLst>
              </a:tr>
            </a:tbl>
          </a:graphicData>
        </a:graphic>
      </p:graphicFrame>
      <p:sp>
        <p:nvSpPr>
          <p:cNvPr id="11114" name="yt_shape_11114"/>
          <p:cNvSpPr txBox="1"/>
          <p:nvPr/>
        </p:nvSpPr>
        <p:spPr>
          <a:xfrm>
            <a:off x="540000" y="4515387"/>
            <a:ext cx="73513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15" name="yt_table_11115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690791"/>
              </p:ext>
            </p:extLst>
          </p:nvPr>
        </p:nvGraphicFramePr>
        <p:xfrm>
          <a:off x="540000" y="5147054"/>
          <a:ext cx="78098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58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5"/>
                  </a:ext>
                </a:extLst>
              </a:tr>
            </a:tbl>
          </a:graphicData>
        </a:graphic>
      </p:graphicFrame>
      <p:sp>
        <p:nvSpPr>
          <p:cNvPr id="11117" name="yt_shape_11117"/>
          <p:cNvSpPr txBox="1"/>
          <p:nvPr/>
        </p:nvSpPr>
        <p:spPr>
          <a:xfrm>
            <a:off x="540000" y="5622119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748366">
            <a:extLst>
              <a:ext uri="{FF2B5EF4-FFF2-40B4-BE49-F238E27FC236}">
                <a16:creationId xmlns:a16="http://schemas.microsoft.com/office/drawing/2014/main" id="{8F2243E8-FFDA-AEE0-8981-45BB822C502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94433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7C1991-0C51-FDD6-B868-FB6A80497529}"/>
              </a:ext>
            </a:extLst>
          </p:cNvPr>
          <p:cNvSpPr txBox="1"/>
          <p:nvPr/>
        </p:nvSpPr>
        <p:spPr>
          <a:xfrm>
            <a:off x="5596664" y="14065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30F2FD-AF47-CE82-B16B-1D8206A5A334}"/>
              </a:ext>
            </a:extLst>
          </p:cNvPr>
          <p:cNvSpPr txBox="1"/>
          <p:nvPr/>
        </p:nvSpPr>
        <p:spPr>
          <a:xfrm>
            <a:off x="7765189" y="293757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87EB30-94A9-1F2B-B84B-52CE95B9F23B}"/>
              </a:ext>
            </a:extLst>
          </p:cNvPr>
          <p:cNvSpPr txBox="1"/>
          <p:nvPr/>
        </p:nvSpPr>
        <p:spPr>
          <a:xfrm>
            <a:off x="6900001" y="44685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3B602A-D081-2686-4F0F-91729AAC07DA}"/>
              </a:ext>
            </a:extLst>
          </p:cNvPr>
          <p:cNvSpPr txBox="1"/>
          <p:nvPr/>
        </p:nvSpPr>
        <p:spPr>
          <a:xfrm>
            <a:off x="5834789" y="557531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19" name="yt_shape_11119"/>
              <p:cNvSpPr txBox="1"/>
              <p:nvPr/>
            </p:nvSpPr>
            <p:spPr>
              <a:xfrm>
                <a:off x="540000" y="1125950"/>
                <a:ext cx="3842206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e>
                    </m:d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119" name="yt_shape_111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25950"/>
                <a:ext cx="3842206" cy="677108"/>
              </a:xfrm>
              <a:prstGeom prst="rect">
                <a:avLst/>
              </a:prstGeom>
              <a:blipFill>
                <a:blip r:embed="rId2"/>
                <a:stretch>
                  <a:fillRect l="-4921" r="-3810" b="-12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21" name="yt_shape_11121"/>
              <p:cNvSpPr txBox="1"/>
              <p:nvPr/>
            </p:nvSpPr>
            <p:spPr>
              <a:xfrm>
                <a:off x="540000" y="1853846"/>
                <a:ext cx="3671518" cy="14522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21" name="yt_shape_111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3846"/>
                <a:ext cx="3671518" cy="1452257"/>
              </a:xfrm>
              <a:prstGeom prst="rect">
                <a:avLst/>
              </a:prstGeom>
              <a:blipFill>
                <a:blip r:embed="rId3"/>
                <a:stretch>
                  <a:fillRect l="-5150" b="-67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23" name="yt_shape_11123"/>
              <p:cNvSpPr txBox="1"/>
              <p:nvPr/>
            </p:nvSpPr>
            <p:spPr>
              <a:xfrm>
                <a:off x="540000" y="3356891"/>
                <a:ext cx="3458511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</m:d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123" name="yt_shape_111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56891"/>
                <a:ext cx="3458511" cy="677108"/>
              </a:xfrm>
              <a:prstGeom prst="rect">
                <a:avLst/>
              </a:prstGeom>
              <a:blipFill>
                <a:blip r:embed="rId4"/>
                <a:stretch>
                  <a:fillRect l="-5467" r="-4409" b="-12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25" name="yt_shape_11125"/>
              <p:cNvSpPr txBox="1"/>
              <p:nvPr/>
            </p:nvSpPr>
            <p:spPr>
              <a:xfrm>
                <a:off x="540000" y="4084787"/>
                <a:ext cx="2670603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25" name="yt_shape_111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84787"/>
                <a:ext cx="2670603" cy="641779"/>
              </a:xfrm>
              <a:prstGeom prst="rect">
                <a:avLst/>
              </a:prstGeom>
              <a:blipFill>
                <a:blip r:embed="rId5"/>
                <a:stretch>
                  <a:fillRect l="-7078" r="-593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27" name="yt_shape_11127"/>
          <p:cNvSpPr txBox="1"/>
          <p:nvPr/>
        </p:nvSpPr>
        <p:spPr>
          <a:xfrm>
            <a:off x="540000" y="4777354"/>
            <a:ext cx="43409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128" name="yt_shape_11128"/>
          <p:cNvSpPr txBox="1"/>
          <p:nvPr/>
        </p:nvSpPr>
        <p:spPr>
          <a:xfrm>
            <a:off x="540000" y="5256657"/>
            <a:ext cx="391453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8" name="yt_shape_11118">
            <a:extLst>
              <a:ext uri="{FF2B5EF4-FFF2-40B4-BE49-F238E27FC236}">
                <a16:creationId xmlns:a16="http://schemas.microsoft.com/office/drawing/2014/main" id="{64C365E3-A9DD-4F07-81B0-359784405BD3}"/>
              </a:ext>
            </a:extLst>
          </p:cNvPr>
          <p:cNvSpPr txBox="1"/>
          <p:nvPr/>
        </p:nvSpPr>
        <p:spPr>
          <a:xfrm>
            <a:off x="540000" y="716081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用平方差公式计算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21" grpId="0" build="allAtOnce"/>
      <p:bldP spid="11125" grpId="0" build="allAtOnce"/>
      <p:bldP spid="1112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9" name="yt_shape_11129"/>
          <p:cNvSpPr txBox="1"/>
          <p:nvPr/>
        </p:nvSpPr>
        <p:spPr>
          <a:xfrm>
            <a:off x="540000" y="980728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平方差公式的应用</a:t>
            </a:r>
          </a:p>
        </p:txBody>
      </p:sp>
      <p:sp>
        <p:nvSpPr>
          <p:cNvPr id="11130" name="yt_shape_11130"/>
          <p:cNvSpPr txBox="1"/>
          <p:nvPr/>
        </p:nvSpPr>
        <p:spPr>
          <a:xfrm>
            <a:off x="540119" y="14802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的正方形中剪去一边长为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的小正方形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将剩余部分沿虚线剪开密铺成一个平行四边形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则该平行四边形的面积为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32" name="yt_table_11132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950374"/>
              </p:ext>
            </p:extLst>
          </p:nvPr>
        </p:nvGraphicFramePr>
        <p:xfrm>
          <a:off x="540000" y="2439728"/>
          <a:ext cx="5623243" cy="848742"/>
        </p:xfrm>
        <a:graphic>
          <a:graphicData uri="http://schemas.openxmlformats.org/drawingml/2006/table">
            <a:tbl>
              <a:tblPr/>
              <a:tblGrid>
                <a:gridCol w="3345180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  <a:gridCol w="2278063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7"/>
                  </a:ext>
                </a:extLst>
              </a:tr>
            </a:tbl>
          </a:graphicData>
        </a:graphic>
      </p:graphicFrame>
      <p:pic>
        <p:nvPicPr>
          <p:cNvPr id="11131" name="yt_image_11131_skip" title="H_74.2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10949" y="3029336"/>
            <a:ext cx="2985516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748399">
            <a:extLst>
              <a:ext uri="{FF2B5EF4-FFF2-40B4-BE49-F238E27FC236}">
                <a16:creationId xmlns:a16="http://schemas.microsoft.com/office/drawing/2014/main" id="{1DD9CCF6-F8A4-B373-792F-B6E875F0F32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021357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202263-6FCC-DA11-42B6-E39BF46C7AFD}"/>
              </a:ext>
            </a:extLst>
          </p:cNvPr>
          <p:cNvSpPr txBox="1"/>
          <p:nvPr/>
        </p:nvSpPr>
        <p:spPr>
          <a:xfrm>
            <a:off x="10203707" y="190897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1134">
                <a:extLst>
                  <a:ext uri="{FF2B5EF4-FFF2-40B4-BE49-F238E27FC236}">
                    <a16:creationId xmlns:a16="http://schemas.microsoft.com/office/drawing/2014/main" id="{5C4A8D53-282D-4A92-8507-17AA4A1C120D}"/>
                  </a:ext>
                </a:extLst>
              </p:cNvPr>
              <p:cNvSpPr txBox="1"/>
              <p:nvPr/>
            </p:nvSpPr>
            <p:spPr>
              <a:xfrm>
                <a:off x="540000" y="4513772"/>
                <a:ext cx="10004342" cy="5863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若三角形的底边长为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高为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则此三角形面积为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8" name="yt_shape_11134">
                <a:extLst>
                  <a:ext uri="{FF2B5EF4-FFF2-40B4-BE49-F238E27FC236}">
                    <a16:creationId xmlns:a16="http://schemas.microsoft.com/office/drawing/2014/main" id="{5C4A8D53-282D-4A92-8507-17AA4A1C12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13772"/>
                <a:ext cx="10004342" cy="586379"/>
              </a:xfrm>
              <a:prstGeom prst="rect">
                <a:avLst/>
              </a:prstGeom>
              <a:blipFill>
                <a:blip r:embed="rId4"/>
                <a:stretch>
                  <a:fillRect l="-1889" r="-122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5FA8177-B98C-4434-AA05-0E72420D00C5}"/>
                  </a:ext>
                </a:extLst>
              </p:cNvPr>
              <p:cNvSpPr txBox="1"/>
              <p:nvPr/>
            </p:nvSpPr>
            <p:spPr>
              <a:xfrm>
                <a:off x="8984389" y="4373824"/>
                <a:ext cx="132467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5FA8177-B98C-4434-AA05-0E72420D00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4389" y="4373824"/>
                <a:ext cx="1324674" cy="674320"/>
              </a:xfrm>
              <a:prstGeom prst="rect">
                <a:avLst/>
              </a:prstGeom>
              <a:blipFill>
                <a:blip r:embed="rId5"/>
                <a:stretch>
                  <a:fillRect l="-7373" b="-153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6" name="yt_shape_11136"/>
          <p:cNvSpPr txBox="1"/>
          <p:nvPr/>
        </p:nvSpPr>
        <p:spPr>
          <a:xfrm>
            <a:off x="540000" y="980728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用简便方法计算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137" name="yt_shape_11137"/>
              <p:cNvSpPr txBox="1"/>
              <p:nvPr/>
            </p:nvSpPr>
            <p:spPr>
              <a:xfrm>
                <a:off x="540000" y="1460031"/>
                <a:ext cx="2260234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137" name="yt_shape_111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60031"/>
                <a:ext cx="2260234" cy="641779"/>
              </a:xfrm>
              <a:prstGeom prst="rect">
                <a:avLst/>
              </a:prstGeom>
              <a:blipFill>
                <a:blip r:embed="rId2"/>
                <a:stretch>
                  <a:fillRect l="-8378" r="-729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39" name="yt_shape_11139"/>
              <p:cNvSpPr txBox="1"/>
              <p:nvPr/>
            </p:nvSpPr>
            <p:spPr>
              <a:xfrm>
                <a:off x="540000" y="2152598"/>
                <a:ext cx="4114653" cy="2174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14+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14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 </a:t>
                </a:r>
              </a:p>
            </p:txBody>
          </p:sp>
        </mc:Choice>
        <mc:Fallback>
          <p:sp>
            <p:nvSpPr>
              <p:cNvPr id="11139" name="yt_shape_111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52598"/>
                <a:ext cx="4114653" cy="2174634"/>
              </a:xfrm>
              <a:prstGeom prst="rect">
                <a:avLst/>
              </a:prstGeom>
              <a:blipFill>
                <a:blip r:embed="rId3"/>
                <a:stretch>
                  <a:fillRect l="-4593" b="-39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41" name="yt_shape_11141"/>
          <p:cNvSpPr txBox="1"/>
          <p:nvPr/>
        </p:nvSpPr>
        <p:spPr>
          <a:xfrm>
            <a:off x="540000" y="4378020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899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142" name="yt_shape_11142"/>
          <p:cNvSpPr txBox="1"/>
          <p:nvPr/>
        </p:nvSpPr>
        <p:spPr>
          <a:xfrm>
            <a:off x="540000" y="4857323"/>
            <a:ext cx="538609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810000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39" grpId="0" build="allAtOnce"/>
      <p:bldP spid="1114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3" name="yt_shape_11143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88ed29de-b9a4-4339-95cf-f2faf0d9d238.png&quot;}"/>
            </a:endParaRPr>
          </a:p>
        </p:txBody>
      </p:sp>
      <p:sp>
        <p:nvSpPr>
          <p:cNvPr id="11144" name="yt_shape_11144"/>
          <p:cNvSpPr txBox="1"/>
          <p:nvPr/>
        </p:nvSpPr>
        <p:spPr>
          <a:xfrm>
            <a:off x="540000" y="1653160"/>
            <a:ext cx="71477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能用平方差公式计算的是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1145" name="yt_shape_11145"/>
          <p:cNvSpPr txBox="1"/>
          <p:nvPr/>
        </p:nvSpPr>
        <p:spPr>
          <a:xfrm>
            <a:off x="540119" y="21324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）·（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aphicFrame>
        <p:nvGraphicFramePr>
          <p:cNvPr id="11146" name="yt_table_11146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1659026"/>
              </p:ext>
            </p:extLst>
          </p:nvPr>
        </p:nvGraphicFramePr>
        <p:xfrm>
          <a:off x="540000" y="3244262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8"/>
                  </a:ext>
                </a:extLst>
              </a:tr>
            </a:tbl>
          </a:graphicData>
        </a:graphic>
      </p:graphicFrame>
      <p:sp>
        <p:nvSpPr>
          <p:cNvPr id="11148" name="yt_shape_11148"/>
          <p:cNvSpPr txBox="1"/>
          <p:nvPr/>
        </p:nvSpPr>
        <p:spPr>
          <a:xfrm>
            <a:off x="540000" y="3719327"/>
            <a:ext cx="92347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选择计算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的最佳方法是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49" name="yt_table_11149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534328"/>
              </p:ext>
            </p:extLst>
          </p:nvPr>
        </p:nvGraphicFramePr>
        <p:xfrm>
          <a:off x="540000" y="4350994"/>
          <a:ext cx="4310063" cy="1697484"/>
        </p:xfrm>
        <a:graphic>
          <a:graphicData uri="http://schemas.openxmlformats.org/drawingml/2006/table">
            <a:tbl>
              <a:tblPr/>
              <a:tblGrid>
                <a:gridCol w="4310063">
                  <a:extLst>
                    <a:ext uri="{9D8B030D-6E8A-4147-A177-3AD203B41FA5}">
                      <a16:colId xmlns:a16="http://schemas.microsoft.com/office/drawing/2014/main" val="103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运用多项式乘多项式法则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运用平方差公式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运用单项式乘多项式法则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运用单项式乘单项式法则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"/>
                  </a:ext>
                </a:extLst>
              </a:tr>
            </a:tbl>
          </a:graphicData>
        </a:graphic>
      </p:graphicFrame>
      <p:pic>
        <p:nvPicPr>
          <p:cNvPr id="3" name="yt_shape_1685210748436">
            <a:extLst>
              <a:ext uri="{FF2B5EF4-FFF2-40B4-BE49-F238E27FC236}">
                <a16:creationId xmlns:a16="http://schemas.microsoft.com/office/drawing/2014/main" id="{BD378CA0-07B6-7514-357E-A588292D5E5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747676-DE0B-91BC-9815-EE46A6F77F06}"/>
              </a:ext>
            </a:extLst>
          </p:cNvPr>
          <p:cNvSpPr txBox="1"/>
          <p:nvPr/>
        </p:nvSpPr>
        <p:spPr>
          <a:xfrm>
            <a:off x="6698389" y="16063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8B6668-49D1-6FAE-CFF8-11C35CF1C4BB}"/>
              </a:ext>
            </a:extLst>
          </p:cNvPr>
          <p:cNvSpPr txBox="1"/>
          <p:nvPr/>
        </p:nvSpPr>
        <p:spPr>
          <a:xfrm>
            <a:off x="8782586" y="36725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1" name="yt_shape_11151"/>
          <p:cNvSpPr txBox="1"/>
          <p:nvPr/>
        </p:nvSpPr>
        <p:spPr>
          <a:xfrm>
            <a:off x="540000" y="900000"/>
            <a:ext cx="94561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三个连续的整数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中间的一个是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则这三个整数的积是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52" name="yt_table_1115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423594"/>
              </p:ext>
            </p:extLst>
          </p:nvPr>
        </p:nvGraphicFramePr>
        <p:xfrm>
          <a:off x="540000" y="1531667"/>
          <a:ext cx="4251643" cy="848742"/>
        </p:xfrm>
        <a:graphic>
          <a:graphicData uri="http://schemas.openxmlformats.org/drawingml/2006/table">
            <a:tbl>
              <a:tblPr/>
              <a:tblGrid>
                <a:gridCol w="2583180">
                  <a:extLst>
                    <a:ext uri="{9D8B030D-6E8A-4147-A177-3AD203B41FA5}">
                      <a16:colId xmlns:a16="http://schemas.microsoft.com/office/drawing/2014/main" val="10367"/>
                    </a:ext>
                  </a:extLst>
                </a:gridCol>
                <a:gridCol w="1668463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4"/>
                  </a:ext>
                </a:extLst>
              </a:tr>
            </a:tbl>
          </a:graphicData>
        </a:graphic>
      </p:graphicFrame>
      <p:sp>
        <p:nvSpPr>
          <p:cNvPr id="11154" name="yt_shape_11154"/>
          <p:cNvSpPr txBox="1"/>
          <p:nvPr/>
        </p:nvSpPr>
        <p:spPr>
          <a:xfrm>
            <a:off x="540119" y="24310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定义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例如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的结果为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5FD0AF-AF97-A417-E3DB-626C2ED1F761}"/>
              </a:ext>
            </a:extLst>
          </p:cNvPr>
          <p:cNvSpPr txBox="1"/>
          <p:nvPr/>
        </p:nvSpPr>
        <p:spPr>
          <a:xfrm>
            <a:off x="89843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8DDA63-5CD7-8E9B-CA73-7CCBE2F117DE}"/>
              </a:ext>
            </a:extLst>
          </p:cNvPr>
          <p:cNvSpPr txBox="1"/>
          <p:nvPr/>
        </p:nvSpPr>
        <p:spPr>
          <a:xfrm>
            <a:off x="1364508" y="2859691"/>
            <a:ext cx="1178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6" name="yt_shape_11156"/>
          <p:cNvSpPr txBox="1"/>
          <p:nvPr/>
        </p:nvSpPr>
        <p:spPr>
          <a:xfrm>
            <a:off x="620092" y="1265227"/>
            <a:ext cx="37766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p:sp>
        <p:nvSpPr>
          <p:cNvPr id="11157" name="yt_shape_11157"/>
          <p:cNvSpPr txBox="1"/>
          <p:nvPr/>
        </p:nvSpPr>
        <p:spPr>
          <a:xfrm>
            <a:off x="620092" y="1744530"/>
            <a:ext cx="4238340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158" name="yt_shape_11158"/>
          <p:cNvSpPr txBox="1"/>
          <p:nvPr/>
        </p:nvSpPr>
        <p:spPr>
          <a:xfrm>
            <a:off x="620092" y="3184096"/>
            <a:ext cx="47192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159" name="yt_shape_11159"/>
          <p:cNvSpPr txBox="1"/>
          <p:nvPr/>
        </p:nvSpPr>
        <p:spPr>
          <a:xfrm>
            <a:off x="620092" y="3663399"/>
            <a:ext cx="6412012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256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1155">
            <a:extLst>
              <a:ext uri="{FF2B5EF4-FFF2-40B4-BE49-F238E27FC236}">
                <a16:creationId xmlns:a16="http://schemas.microsoft.com/office/drawing/2014/main" id="{7996AC45-0A36-4F5B-B965-A1F0FC7F8B97}"/>
              </a:ext>
            </a:extLst>
          </p:cNvPr>
          <p:cNvSpPr txBox="1"/>
          <p:nvPr/>
        </p:nvSpPr>
        <p:spPr>
          <a:xfrm>
            <a:off x="620092" y="836712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1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1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57" grpId="0" build="allAtOnce"/>
      <p:bldP spid="1115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1403</Words>
  <Application>Microsoft Office PowerPoint</Application>
  <PresentationFormat>宽屏</PresentationFormat>
  <Paragraphs>120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60</cp:revision>
  <dcterms:created xsi:type="dcterms:W3CDTF">2023-05-05T05:33:00Z</dcterms:created>
  <dcterms:modified xsi:type="dcterms:W3CDTF">2023-05-28T14:56:28Z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