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80" r:id="rId3"/>
    <p:sldId id="365" r:id="rId4"/>
    <p:sldId id="367" r:id="rId5"/>
    <p:sldId id="369" r:id="rId6"/>
    <p:sldId id="370" r:id="rId7"/>
    <p:sldId id="371" r:id="rId8"/>
    <p:sldId id="373" r:id="rId9"/>
    <p:sldId id="374" r:id="rId10"/>
    <p:sldId id="375" r:id="rId11"/>
    <p:sldId id="376" r:id="rId12"/>
    <p:sldId id="377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3" name="yt_shape_12823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f6dd801-659f-4dd9-8193-41aec2c12e1a.png&quot;}"/>
            </a:endParaRPr>
          </a:p>
        </p:txBody>
      </p:sp>
      <p:sp>
        <p:nvSpPr>
          <p:cNvPr id="12824" name="yt_shape_12824"/>
          <p:cNvSpPr txBox="1"/>
          <p:nvPr/>
        </p:nvSpPr>
        <p:spPr>
          <a:xfrm>
            <a:off x="540000" y="1665352"/>
            <a:ext cx="94641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只使用没有刻度的直尺和圆规作几何图形的方法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称为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尺规作图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039574">
            <a:extLst>
              <a:ext uri="{FF2B5EF4-FFF2-40B4-BE49-F238E27FC236}">
                <a16:creationId xmlns:a16="http://schemas.microsoft.com/office/drawing/2014/main" id="{E1817CEE-77ED-4235-A1C0-E6DCC4B35D0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DF04D4-5256-8F44-3E60-07FA18180366}"/>
              </a:ext>
            </a:extLst>
          </p:cNvPr>
          <p:cNvSpPr txBox="1"/>
          <p:nvPr/>
        </p:nvSpPr>
        <p:spPr>
          <a:xfrm>
            <a:off x="8069989" y="159416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尺规作图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1" name="yt_shape_12871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如图是数轴的一部分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其单位长度为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用直尺和圆规作出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不必写出作法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872" name="yt_image_128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5308" y="2475451"/>
            <a:ext cx="1921383" cy="169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74" name="yt_shape_12874"/>
          <p:cNvSpPr txBox="1"/>
          <p:nvPr/>
        </p:nvSpPr>
        <p:spPr>
          <a:xfrm>
            <a:off x="540000" y="2695365"/>
            <a:ext cx="59663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就是所要作的三角形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875" name="yt_image_1287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2438" y="3327032"/>
            <a:ext cx="2127123" cy="93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7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7" name="yt_shape_12877"/>
          <p:cNvSpPr txBox="1"/>
          <p:nvPr/>
        </p:nvSpPr>
        <p:spPr>
          <a:xfrm>
            <a:off x="540000" y="900000"/>
            <a:ext cx="8465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878" name="yt_image_1287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0786" y="1531667"/>
            <a:ext cx="1130427" cy="95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0" name="yt_shape_12880"/>
          <p:cNvSpPr txBox="1"/>
          <p:nvPr/>
        </p:nvSpPr>
        <p:spPr>
          <a:xfrm>
            <a:off x="540000" y="2536649"/>
            <a:ext cx="55047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作法略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881" name="yt_image_128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7012" y="3168316"/>
            <a:ext cx="2077974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8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8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3" name="yt_shape_12883"/>
          <p:cNvSpPr txBox="1"/>
          <p:nvPr/>
        </p:nvSpPr>
        <p:spPr>
          <a:xfrm>
            <a:off x="468666" y="764704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ecec980f-124b-485e-b0c7-d769153ddcad.png&quot;}"/>
            </a:endParaRPr>
          </a:p>
        </p:txBody>
      </p:sp>
      <p:sp>
        <p:nvSpPr>
          <p:cNvPr id="12884" name="yt_shape_12884"/>
          <p:cNvSpPr txBox="1"/>
          <p:nvPr/>
        </p:nvSpPr>
        <p:spPr>
          <a:xfrm>
            <a:off x="540119" y="1517864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按下列步骤作图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并回答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在三角形外作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上截取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并观察所作的图形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有何关系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12885" name="yt_image_128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2708920"/>
            <a:ext cx="1490472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039705">
            <a:extLst>
              <a:ext uri="{FF2B5EF4-FFF2-40B4-BE49-F238E27FC236}">
                <a16:creationId xmlns:a16="http://schemas.microsoft.com/office/drawing/2014/main" id="{E6B75EAC-E642-6DDE-9DAB-0F0BEE6808E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89285"/>
            <a:ext cx="4089464" cy="646417"/>
          </a:xfrm>
          <a:prstGeom prst="rect">
            <a:avLst/>
          </a:prstGeom>
        </p:spPr>
      </p:pic>
      <p:sp>
        <p:nvSpPr>
          <p:cNvPr id="6" name="yt_shape_12887">
            <a:extLst>
              <a:ext uri="{FF2B5EF4-FFF2-40B4-BE49-F238E27FC236}">
                <a16:creationId xmlns:a16="http://schemas.microsoft.com/office/drawing/2014/main" id="{E13140A3-EEF3-4832-90F1-0C62FC442489}"/>
              </a:ext>
            </a:extLst>
          </p:cNvPr>
          <p:cNvSpPr txBox="1"/>
          <p:nvPr/>
        </p:nvSpPr>
        <p:spPr>
          <a:xfrm>
            <a:off x="540119" y="2921059"/>
            <a:ext cx="3231654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所作图形如图所示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7" name="yt_image_12888">
            <a:extLst>
              <a:ext uri="{FF2B5EF4-FFF2-40B4-BE49-F238E27FC236}">
                <a16:creationId xmlns:a16="http://schemas.microsoft.com/office/drawing/2014/main" id="{B208C265-D891-4EC5-AA18-E4BA54591CF4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3720" y="3356992"/>
            <a:ext cx="1804797" cy="81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890">
                <a:extLst>
                  <a:ext uri="{FF2B5EF4-FFF2-40B4-BE49-F238E27FC236}">
                    <a16:creationId xmlns:a16="http://schemas.microsoft.com/office/drawing/2014/main" id="{E64D69C0-74B5-495B-A95A-7F246E5C798F}"/>
                  </a:ext>
                </a:extLst>
              </p:cNvPr>
              <p:cNvSpPr txBox="1"/>
              <p:nvPr/>
            </p:nvSpPr>
            <p:spPr>
              <a:xfrm>
                <a:off x="540119" y="4221416"/>
                <a:ext cx="5270995" cy="22871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𝐴𝑀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𝐵𝐴𝑀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𝐵𝐴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2890">
                <a:extLst>
                  <a:ext uri="{FF2B5EF4-FFF2-40B4-BE49-F238E27FC236}">
                    <a16:creationId xmlns:a16="http://schemas.microsoft.com/office/drawing/2014/main" id="{E64D69C0-74B5-495B-A95A-7F246E5C79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21416"/>
                <a:ext cx="5270995" cy="2287101"/>
              </a:xfrm>
              <a:prstGeom prst="rect">
                <a:avLst/>
              </a:prstGeom>
              <a:blipFill>
                <a:blip r:embed="rId5"/>
                <a:stretch>
                  <a:fillRect l="-3588" t="-4787" b="-7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25" name="yt_image_1282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1083"/>
            <a:ext cx="411594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27" name="yt_shape_12827"/>
          <p:cNvSpPr txBox="1"/>
          <p:nvPr/>
        </p:nvSpPr>
        <p:spPr>
          <a:xfrm>
            <a:off x="540000" y="1464380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作一条线段等于已知线段</a:t>
            </a:r>
          </a:p>
        </p:txBody>
      </p:sp>
      <p:sp>
        <p:nvSpPr>
          <p:cNvPr id="12828" name="yt_shape_12828"/>
          <p:cNvSpPr txBox="1"/>
          <p:nvPr/>
        </p:nvSpPr>
        <p:spPr>
          <a:xfrm>
            <a:off x="540000" y="1963945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下列作图语言中表述正确的是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29" name="yt_table_12829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019585"/>
              </p:ext>
            </p:extLst>
          </p:nvPr>
        </p:nvGraphicFramePr>
        <p:xfrm>
          <a:off x="540000" y="2595612"/>
          <a:ext cx="7154864" cy="1697484"/>
        </p:xfrm>
        <a:graphic>
          <a:graphicData uri="http://schemas.openxmlformats.org/drawingml/2006/table">
            <a:tbl>
              <a:tblPr/>
              <a:tblGrid>
                <a:gridCol w="7154864">
                  <a:extLst>
                    <a:ext uri="{9D8B030D-6E8A-4147-A177-3AD203B41FA5}">
                      <a16:colId xmlns:a16="http://schemas.microsoft.com/office/drawing/2014/main" val="106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延长线段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至点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为圆心画弧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长为半径画弧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在射线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上截取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"/>
                  </a:ext>
                </a:extLst>
              </a:tr>
            </a:tbl>
          </a:graphicData>
        </a:graphic>
      </p:graphicFrame>
      <p:pic>
        <p:nvPicPr>
          <p:cNvPr id="5" name="yt_shape_1685211039591">
            <a:extLst>
              <a:ext uri="{FF2B5EF4-FFF2-40B4-BE49-F238E27FC236}">
                <a16:creationId xmlns:a16="http://schemas.microsoft.com/office/drawing/2014/main" id="{882880E9-A5D4-D428-63AF-96EA8EE59BF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505010"/>
            <a:ext cx="1346264" cy="3631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0304D4A-7037-E7B2-0723-2D3BFC9F52AE}"/>
              </a:ext>
            </a:extLst>
          </p:cNvPr>
          <p:cNvSpPr txBox="1"/>
          <p:nvPr/>
        </p:nvSpPr>
        <p:spPr>
          <a:xfrm>
            <a:off x="5326789" y="19171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019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1" name="yt_shape_12831"/>
          <p:cNvSpPr txBox="1"/>
          <p:nvPr/>
        </p:nvSpPr>
        <p:spPr>
          <a:xfrm>
            <a:off x="540119" y="9879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求作线段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上截取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上截取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那么所求的线段是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33" name="yt_table_12833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633900"/>
              </p:ext>
            </p:extLst>
          </p:nvPr>
        </p:nvGraphicFramePr>
        <p:xfrm>
          <a:off x="540000" y="1947427"/>
          <a:ext cx="8179753" cy="424371"/>
        </p:xfrm>
        <a:graphic>
          <a:graphicData uri="http://schemas.openxmlformats.org/drawingml/2006/table">
            <a:tbl>
              <a:tblPr/>
              <a:tblGrid>
                <a:gridCol w="2278380">
                  <a:extLst>
                    <a:ext uri="{9D8B030D-6E8A-4147-A177-3AD203B41FA5}">
                      <a16:colId xmlns:a16="http://schemas.microsoft.com/office/drawing/2014/main" val="10684"/>
                    </a:ext>
                  </a:extLst>
                </a:gridCol>
                <a:gridCol w="2260918">
                  <a:extLst>
                    <a:ext uri="{9D8B030D-6E8A-4147-A177-3AD203B41FA5}">
                      <a16:colId xmlns:a16="http://schemas.microsoft.com/office/drawing/2014/main" val="10685"/>
                    </a:ext>
                  </a:extLst>
                </a:gridCol>
                <a:gridCol w="2243455">
                  <a:extLst>
                    <a:ext uri="{9D8B030D-6E8A-4147-A177-3AD203B41FA5}">
                      <a16:colId xmlns:a16="http://schemas.microsoft.com/office/drawing/2014/main" val="10686"/>
                    </a:ext>
                  </a:extLst>
                </a:gridCol>
                <a:gridCol w="1397000">
                  <a:extLst>
                    <a:ext uri="{9D8B030D-6E8A-4147-A177-3AD203B41FA5}">
                      <a16:colId xmlns:a16="http://schemas.microsoft.com/office/drawing/2014/main" val="106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9"/>
                  </a:ext>
                </a:extLst>
              </a:tr>
            </a:tbl>
          </a:graphicData>
        </a:graphic>
      </p:graphicFrame>
      <p:pic>
        <p:nvPicPr>
          <p:cNvPr id="12832" name="yt_image_12832_skip" title="H_57.8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6553" y="1947427"/>
            <a:ext cx="2233422" cy="73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35" name="yt_shape_12835"/>
          <p:cNvSpPr txBox="1"/>
          <p:nvPr/>
        </p:nvSpPr>
        <p:spPr>
          <a:xfrm>
            <a:off x="540119" y="273316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详细步骤是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作射线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A'C'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画弧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就是所求作的线段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836" name="yt_image_12836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4272" y="4325094"/>
            <a:ext cx="478345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A13617-2FA3-7E4E-7BD7-BE2059E5779A}"/>
              </a:ext>
            </a:extLst>
          </p:cNvPr>
          <p:cNvSpPr txBox="1"/>
          <p:nvPr/>
        </p:nvSpPr>
        <p:spPr>
          <a:xfrm>
            <a:off x="7306521" y="14166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985216-04F4-0B82-6833-CB88756127D1}"/>
              </a:ext>
            </a:extLst>
          </p:cNvPr>
          <p:cNvSpPr txBox="1"/>
          <p:nvPr/>
        </p:nvSpPr>
        <p:spPr>
          <a:xfrm>
            <a:off x="1190397" y="3161846"/>
            <a:ext cx="1003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A'C'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1B57EE-363C-E663-BC3D-FCFC4D18F29E}"/>
              </a:ext>
            </a:extLst>
          </p:cNvPr>
          <p:cNvSpPr txBox="1"/>
          <p:nvPr/>
        </p:nvSpPr>
        <p:spPr>
          <a:xfrm>
            <a:off x="6130375" y="3161846"/>
            <a:ext cx="85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1E6C4C7-6FE4-14CD-3F56-4D75F71ADEB2}"/>
              </a:ext>
            </a:extLst>
          </p:cNvPr>
          <p:cNvSpPr txBox="1"/>
          <p:nvPr/>
        </p:nvSpPr>
        <p:spPr>
          <a:xfrm>
            <a:off x="8184232" y="3161846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画弧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3F6F49-D8F5-AB26-60F9-D1FC6F8CBD23}"/>
              </a:ext>
            </a:extLst>
          </p:cNvPr>
          <p:cNvSpPr txBox="1"/>
          <p:nvPr/>
        </p:nvSpPr>
        <p:spPr>
          <a:xfrm>
            <a:off x="1516908" y="3637334"/>
            <a:ext cx="986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8" name="yt_shape_12838"/>
          <p:cNvSpPr txBox="1"/>
          <p:nvPr/>
        </p:nvSpPr>
        <p:spPr>
          <a:xfrm>
            <a:off x="540000" y="900000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作一个角等于已知角</a:t>
            </a:r>
          </a:p>
        </p:txBody>
      </p:sp>
      <p:sp>
        <p:nvSpPr>
          <p:cNvPr id="12839" name="yt_shape_1283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用尺规作图作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的第一步是以点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以任意长为半径画弧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那么第二步的作图痕迹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的作法是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41" name="yt_table_12841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97087"/>
              </p:ext>
            </p:extLst>
          </p:nvPr>
        </p:nvGraphicFramePr>
        <p:xfrm>
          <a:off x="540000" y="2359000"/>
          <a:ext cx="5207000" cy="1697484"/>
        </p:xfrm>
        <a:graphic>
          <a:graphicData uri="http://schemas.openxmlformats.org/drawingml/2006/table">
            <a:tbl>
              <a:tblPr/>
              <a:tblGrid>
                <a:gridCol w="5207000">
                  <a:extLst>
                    <a:ext uri="{9D8B030D-6E8A-4147-A177-3AD203B41FA5}">
                      <a16:colId xmlns:a16="http://schemas.microsoft.com/office/drawing/2014/main" val="106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长为半径画弧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长为半径画弧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长为半径画弧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长为半径画弧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3"/>
                  </a:ext>
                </a:extLst>
              </a:tr>
            </a:tbl>
          </a:graphicData>
        </a:graphic>
      </p:graphicFrame>
      <p:pic>
        <p:nvPicPr>
          <p:cNvPr id="12840" name="yt_image_12840_skip" title="H_105.3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0505" y="2359000"/>
            <a:ext cx="1729359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039624">
            <a:extLst>
              <a:ext uri="{FF2B5EF4-FFF2-40B4-BE49-F238E27FC236}">
                <a16:creationId xmlns:a16="http://schemas.microsoft.com/office/drawing/2014/main" id="{D14E797E-F96B-7143-C46E-D58A305205D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9836F9-775E-957B-C604-83AA585D232B}"/>
              </a:ext>
            </a:extLst>
          </p:cNvPr>
          <p:cNvSpPr txBox="1"/>
          <p:nvPr/>
        </p:nvSpPr>
        <p:spPr>
          <a:xfrm>
            <a:off x="10473582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3" name="yt_shape_1284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用直尺和圆规作一个角等于已知角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能得出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A'O'B'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844" name="yt_image_1284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02061" y="2011799"/>
            <a:ext cx="3587877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46" name="yt_shape_12846"/>
          <p:cNvSpPr txBox="1"/>
          <p:nvPr/>
        </p:nvSpPr>
        <p:spPr>
          <a:xfrm>
            <a:off x="540000" y="2967643"/>
            <a:ext cx="33679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1962331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47" name="yt_shape_12847"/>
          <p:cNvSpPr txBox="1"/>
          <p:nvPr/>
        </p:nvSpPr>
        <p:spPr>
          <a:xfrm>
            <a:off x="540000" y="3446946"/>
            <a:ext cx="34368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1962331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7E5A08C-C411-D4BF-AD79-C2A8AC4A5AD8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8" name="yt_shape_12848"/>
          <p:cNvSpPr txBox="1"/>
          <p:nvPr/>
        </p:nvSpPr>
        <p:spPr>
          <a:xfrm>
            <a:off x="540000" y="969365"/>
            <a:ext cx="102992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已知两个角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画一个角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849" name="yt_image_128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9271" y="1601032"/>
            <a:ext cx="2513457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51" name="yt_shape_12851"/>
          <p:cNvSpPr txBox="1"/>
          <p:nvPr/>
        </p:nvSpPr>
        <p:spPr>
          <a:xfrm>
            <a:off x="540000" y="2451743"/>
            <a:ext cx="43681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作法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2852" name="yt_shape_12852"/>
          <p:cNvSpPr txBox="1"/>
          <p:nvPr/>
        </p:nvSpPr>
        <p:spPr>
          <a:xfrm>
            <a:off x="540000" y="2931046"/>
            <a:ext cx="49580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853" name="yt_image_1285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9193" y="3562713"/>
            <a:ext cx="3753612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51" grpId="0" build="allAtOnce"/>
      <p:bldP spid="1285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5" name="yt_shape_12855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76fd195-47c4-468d-901d-c7953e429e0c.png&quot;}"/>
            </a:endParaRPr>
          </a:p>
        </p:txBody>
      </p:sp>
      <p:sp>
        <p:nvSpPr>
          <p:cNvPr id="12856" name="yt_shape_12856"/>
          <p:cNvSpPr txBox="1"/>
          <p:nvPr/>
        </p:nvSpPr>
        <p:spPr>
          <a:xfrm>
            <a:off x="540000" y="1653160"/>
            <a:ext cx="6668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下列关于几何画图的语句中正确的是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57" name="yt_table_12857" title="H_171.10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962948"/>
              </p:ext>
            </p:extLst>
          </p:nvPr>
        </p:nvGraphicFramePr>
        <p:xfrm>
          <a:off x="540000" y="2284827"/>
          <a:ext cx="11111864" cy="2172972"/>
        </p:xfrm>
        <a:graphic>
          <a:graphicData uri="http://schemas.openxmlformats.org/drawingml/2006/table">
            <a:tbl>
              <a:tblPr/>
              <a:tblGrid>
                <a:gridCol w="11111864">
                  <a:extLst>
                    <a:ext uri="{9D8B030D-6E8A-4147-A177-3AD203B41FA5}">
                      <a16:colId xmlns:a16="http://schemas.microsoft.com/office/drawing/2014/main" val="106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延长射线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到点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在线段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Q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的反向延长线上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将射线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绕点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旋转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终边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与始边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的夹角为一个平角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已知线段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满足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在同一直线上作线段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那么线段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7"/>
                  </a:ext>
                </a:extLst>
              </a:tr>
            </a:tbl>
          </a:graphicData>
        </a:graphic>
      </p:graphicFrame>
      <p:pic>
        <p:nvPicPr>
          <p:cNvPr id="3" name="yt_shape_1685211039661">
            <a:extLst>
              <a:ext uri="{FF2B5EF4-FFF2-40B4-BE49-F238E27FC236}">
                <a16:creationId xmlns:a16="http://schemas.microsoft.com/office/drawing/2014/main" id="{F7C22308-5CDF-A258-8E1A-AFCAF4DEFEC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39DDEF-7812-0CEB-D1C8-039F8C757C66}"/>
              </a:ext>
            </a:extLst>
          </p:cNvPr>
          <p:cNvSpPr txBox="1"/>
          <p:nvPr/>
        </p:nvSpPr>
        <p:spPr>
          <a:xfrm>
            <a:off x="6241189" y="16063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9" name="yt_shape_12859"/>
          <p:cNvSpPr txBox="1"/>
          <p:nvPr/>
        </p:nvSpPr>
        <p:spPr>
          <a:xfrm>
            <a:off x="540000" y="900000"/>
            <a:ext cx="92332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用尺规作图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其作图依据是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61" name="yt_table_12861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059327"/>
              </p:ext>
            </p:extLst>
          </p:nvPr>
        </p:nvGraphicFramePr>
        <p:xfrm>
          <a:off x="540000" y="1379303"/>
          <a:ext cx="4614863" cy="1697484"/>
        </p:xfrm>
        <a:graphic>
          <a:graphicData uri="http://schemas.openxmlformats.org/drawingml/2006/table">
            <a:tbl>
              <a:tblPr/>
              <a:tblGrid>
                <a:gridCol w="4614863">
                  <a:extLst>
                    <a:ext uri="{9D8B030D-6E8A-4147-A177-3AD203B41FA5}">
                      <a16:colId xmlns:a16="http://schemas.microsoft.com/office/drawing/2014/main" val="106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同位角相等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内错角相等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同旁内角相等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同旁内角互补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"/>
                  </a:ext>
                </a:extLst>
              </a:tr>
            </a:tbl>
          </a:graphicData>
        </a:graphic>
      </p:graphicFrame>
      <p:pic>
        <p:nvPicPr>
          <p:cNvPr id="12860" name="yt_image_12860_skip" title="H_99.7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31914" y="1379303"/>
            <a:ext cx="1517904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F4EC83-1656-C431-60B3-6F1AEB9664B4}"/>
              </a:ext>
            </a:extLst>
          </p:cNvPr>
          <p:cNvSpPr txBox="1"/>
          <p:nvPr/>
        </p:nvSpPr>
        <p:spPr>
          <a:xfrm>
            <a:off x="87811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3" name="yt_shape_12863"/>
          <p:cNvSpPr txBox="1"/>
          <p:nvPr/>
        </p:nvSpPr>
        <p:spPr>
          <a:xfrm>
            <a:off x="540000" y="900000"/>
            <a:ext cx="70596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求作线段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864" name="yt_image_128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2143" y="1531667"/>
            <a:ext cx="2267712" cy="24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66" name="yt_shape_12866"/>
          <p:cNvSpPr txBox="1"/>
          <p:nvPr/>
        </p:nvSpPr>
        <p:spPr>
          <a:xfrm>
            <a:off x="540000" y="1823574"/>
            <a:ext cx="39321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作法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作射线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2867" name="yt_shape_12867"/>
          <p:cNvSpPr txBox="1"/>
          <p:nvPr/>
        </p:nvSpPr>
        <p:spPr>
          <a:xfrm>
            <a:off x="540000" y="2302877"/>
            <a:ext cx="54870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上依次截取线段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2868" name="yt_shape_12868"/>
          <p:cNvSpPr txBox="1"/>
          <p:nvPr/>
        </p:nvSpPr>
        <p:spPr>
          <a:xfrm>
            <a:off x="540000" y="2782180"/>
            <a:ext cx="70435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在线段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上截取线段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线段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869" name="yt_image_1286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6438" y="3413847"/>
            <a:ext cx="2119122" cy="46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66" grpId="0" build="allAtOnce"/>
      <p:bldP spid="12867" grpId="0" build="allAtOnce"/>
      <p:bldP spid="1286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965</Words>
  <Application>Microsoft Office PowerPoint</Application>
  <PresentationFormat>宽屏</PresentationFormat>
  <Paragraphs>63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58</cp:revision>
  <dcterms:created xsi:type="dcterms:W3CDTF">2023-05-05T05:33:00Z</dcterms:created>
  <dcterms:modified xsi:type="dcterms:W3CDTF">2023-05-29T08:24:00Z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