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3" r:id="rId6"/>
    <p:sldId id="374" r:id="rId7"/>
    <p:sldId id="387" r:id="rId8"/>
    <p:sldId id="375" r:id="rId9"/>
    <p:sldId id="377" r:id="rId10"/>
    <p:sldId id="379" r:id="rId11"/>
    <p:sldId id="385" r:id="rId12"/>
    <p:sldId id="388" r:id="rId13"/>
    <p:sldId id="389" r:id="rId14"/>
    <p:sldId id="390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5" name="yt_shape_1431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8ca3b7d-f5c7-4990-bf8f-9f3522cceb69.png&quot;}"/>
            </a:endParaRPr>
          </a:p>
        </p:txBody>
      </p:sp>
      <p:sp>
        <p:nvSpPr>
          <p:cNvPr id="14316" name="yt_shape_14316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数据的表示方法常用的有两种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统计表和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统计图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其中统计图又分为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17" name="yt_shape_14317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每部分占总体的百分比等于该部分所对应的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318" name="yt_shape_14318"/>
          <p:cNvSpPr txBox="1"/>
          <p:nvPr/>
        </p:nvSpPr>
        <p:spPr>
          <a:xfrm>
            <a:off x="540000" y="357203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制作扇形统计图的步骤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319" name="yt_shape_14319"/>
          <p:cNvSpPr txBox="1"/>
          <p:nvPr/>
        </p:nvSpPr>
        <p:spPr>
          <a:xfrm>
            <a:off x="540000" y="4075717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计算各部分占总体的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百分比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320" name="yt_shape_14320"/>
          <p:cNvSpPr txBox="1"/>
          <p:nvPr/>
        </p:nvSpPr>
        <p:spPr>
          <a:xfrm>
            <a:off x="540000" y="455502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计算各百分比在圆中所占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321" name="yt_shape_14321"/>
          <p:cNvSpPr txBox="1"/>
          <p:nvPr/>
        </p:nvSpPr>
        <p:spPr>
          <a:xfrm>
            <a:off x="540000" y="5034323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并作出各圆心角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再把各部分的百分数标在相应的扇形中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282991">
            <a:extLst>
              <a:ext uri="{FF2B5EF4-FFF2-40B4-BE49-F238E27FC236}">
                <a16:creationId xmlns:a16="http://schemas.microsoft.com/office/drawing/2014/main" id="{9ADF089A-AC2F-BB21-CE5A-B632057F7E4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EFFAD5-5AA8-7C51-3C5A-1C70EBD8816B}"/>
              </a:ext>
            </a:extLst>
          </p:cNvPr>
          <p:cNvSpPr txBox="1"/>
          <p:nvPr/>
        </p:nvSpPr>
        <p:spPr>
          <a:xfrm>
            <a:off x="6546107" y="16063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统计图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2729D3-3A34-8F40-807F-86B3D83906B6}"/>
              </a:ext>
            </a:extLst>
          </p:cNvPr>
          <p:cNvSpPr txBox="1"/>
          <p:nvPr/>
        </p:nvSpPr>
        <p:spPr>
          <a:xfrm>
            <a:off x="108133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3E5FF3-D19D-9E87-5DB7-EE7B10AE644D}"/>
              </a:ext>
            </a:extLst>
          </p:cNvPr>
          <p:cNvSpPr txBox="1"/>
          <p:nvPr/>
        </p:nvSpPr>
        <p:spPr>
          <a:xfrm>
            <a:off x="4501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BD9C4F-3896-3956-84AC-A6C205BEB311}"/>
              </a:ext>
            </a:extLst>
          </p:cNvPr>
          <p:cNvSpPr txBox="1"/>
          <p:nvPr/>
        </p:nvSpPr>
        <p:spPr>
          <a:xfrm>
            <a:off x="2583708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072851-3737-499D-ABD5-CE6D1BBDB31C}"/>
              </a:ext>
            </a:extLst>
          </p:cNvPr>
          <p:cNvSpPr txBox="1"/>
          <p:nvPr/>
        </p:nvSpPr>
        <p:spPr>
          <a:xfrm>
            <a:off x="5022108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0CC7CD-6090-3285-9E2C-1A7FB84E091F}"/>
              </a:ext>
            </a:extLst>
          </p:cNvPr>
          <p:cNvSpPr txBox="1"/>
          <p:nvPr/>
        </p:nvSpPr>
        <p:spPr>
          <a:xfrm>
            <a:off x="9289307" y="256578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9E4E92-94FC-788A-5B80-09ED72FBA45D}"/>
              </a:ext>
            </a:extLst>
          </p:cNvPr>
          <p:cNvSpPr txBox="1"/>
          <p:nvPr/>
        </p:nvSpPr>
        <p:spPr>
          <a:xfrm>
            <a:off x="1059708" y="304127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40EE9D0-0631-A3CA-4330-9F44B9B55862}"/>
              </a:ext>
            </a:extLst>
          </p:cNvPr>
          <p:cNvSpPr txBox="1"/>
          <p:nvPr/>
        </p:nvSpPr>
        <p:spPr>
          <a:xfrm>
            <a:off x="4259989" y="400452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百分比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0FF80A-290D-C5FA-5660-271ACB4C2D0D}"/>
              </a:ext>
            </a:extLst>
          </p:cNvPr>
          <p:cNvSpPr txBox="1"/>
          <p:nvPr/>
        </p:nvSpPr>
        <p:spPr>
          <a:xfrm>
            <a:off x="4869589" y="448383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垃圾分类利国利民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某校宣传小组就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空矿泉水瓶应投放到哪种颜色的垃圾收集桶内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进行统计活动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他们随机采访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名学生并作好记录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以下是排乱的统计步骤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368" name="yt_shape_14368"/>
          <p:cNvSpPr txBox="1"/>
          <p:nvPr/>
        </p:nvSpPr>
        <p:spPr>
          <a:xfrm>
            <a:off x="540000" y="2323087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从扇形统计图中分析出本校学生对空矿泉水瓶投放的正确率</a:t>
            </a:r>
          </a:p>
        </p:txBody>
      </p:sp>
      <p:sp>
        <p:nvSpPr>
          <p:cNvPr id="14369" name="yt_shape_14369"/>
          <p:cNvSpPr txBox="1"/>
          <p:nvPr/>
        </p:nvSpPr>
        <p:spPr>
          <a:xfrm>
            <a:off x="540000" y="280239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整理采访记录并绘制空矿泉水瓶投放频数分布表</a:t>
            </a:r>
          </a:p>
        </p:txBody>
      </p:sp>
      <p:sp>
        <p:nvSpPr>
          <p:cNvPr id="14370" name="yt_shape_14370"/>
          <p:cNvSpPr txBox="1"/>
          <p:nvPr/>
        </p:nvSpPr>
        <p:spPr>
          <a:xfrm>
            <a:off x="540000" y="3281693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绘制扇形统计图来表示空矿泉水瓶投放各收集桶所占的百分比</a:t>
            </a:r>
          </a:p>
        </p:txBody>
      </p:sp>
      <p:sp>
        <p:nvSpPr>
          <p:cNvPr id="14371" name="yt_shape_14371"/>
          <p:cNvSpPr txBox="1"/>
          <p:nvPr/>
        </p:nvSpPr>
        <p:spPr>
          <a:xfrm>
            <a:off x="540000" y="3760996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正确统计步骤的顺序应该是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72" name="yt_table_1437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140708"/>
              </p:ext>
            </p:extLst>
          </p:nvPr>
        </p:nvGraphicFramePr>
        <p:xfrm>
          <a:off x="540000" y="4392663"/>
          <a:ext cx="6047106" cy="848742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6B4B9AE-54A4-00CC-DB05-CB0FC0D4D04A}"/>
              </a:ext>
            </a:extLst>
          </p:cNvPr>
          <p:cNvSpPr txBox="1"/>
          <p:nvPr/>
        </p:nvSpPr>
        <p:spPr>
          <a:xfrm>
            <a:off x="4717189" y="37141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yt_shape_14374"/>
          <p:cNvSpPr txBox="1"/>
          <p:nvPr/>
        </p:nvSpPr>
        <p:spPr>
          <a:xfrm>
            <a:off x="468666" y="87815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6938455-fc66-4098-8f0d-1ae7b1d9e437.png&quot;}"/>
            </a:endParaRPr>
          </a:p>
        </p:txBody>
      </p:sp>
      <p:sp>
        <p:nvSpPr>
          <p:cNvPr id="14375" name="yt_shape_14375"/>
          <p:cNvSpPr txBox="1"/>
          <p:nvPr/>
        </p:nvSpPr>
        <p:spPr>
          <a:xfrm>
            <a:off x="540119" y="163131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为评估九年级学生在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新冠肺炎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疫情期间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空中课堂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的学习效果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某中学抽取了部分参加调研测试的学生成绩作为样本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并把样本分为优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差四类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绘制成了如下两幅不完整的统计图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请根据图中提供的信息解答下列问题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376" name="yt_shape_14376"/>
          <p:cNvSpPr txBox="1"/>
          <p:nvPr/>
        </p:nvSpPr>
        <p:spPr>
          <a:xfrm>
            <a:off x="540000" y="3534534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在这次调查中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一共抽取了多少名学生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2" name="yt_shape_14377"/>
          <p:cNvSpPr txBox="1"/>
          <p:nvPr/>
        </p:nvSpPr>
        <p:spPr>
          <a:xfrm>
            <a:off x="540000" y="4166201"/>
            <a:ext cx="56938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在这次调查中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一共抽取了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378" name="yt_image_143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977" y="4166201"/>
            <a:ext cx="474802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5211283140">
            <a:extLst>
              <a:ext uri="{FF2B5EF4-FFF2-40B4-BE49-F238E27FC236}">
                <a16:creationId xmlns:a16="http://schemas.microsoft.com/office/drawing/2014/main" id="{82461595-B325-88E5-AFF3-8CE77087FD6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2737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000" y="900000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在扇形统计图中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所对应的圆心角度数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381"/>
              <p:cNvSpPr txBox="1"/>
              <p:nvPr/>
            </p:nvSpPr>
            <p:spPr>
              <a:xfrm>
                <a:off x="540000" y="1531667"/>
                <a:ext cx="379911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381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3799117" cy="642740"/>
              </a:xfrm>
              <a:prstGeom prst="rect">
                <a:avLst/>
              </a:prstGeom>
              <a:blipFill>
                <a:blip r:embed="rId2"/>
                <a:stretch>
                  <a:fillRect l="-4976" r="-38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83" name="yt_image_1438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3977" y="1531667"/>
            <a:ext cx="474802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5" name="yt_shape_14385"/>
          <p:cNvSpPr txBox="1"/>
          <p:nvPr/>
        </p:nvSpPr>
        <p:spPr>
          <a:xfrm>
            <a:off x="540000" y="90000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4386"/>
          <p:cNvSpPr txBox="1"/>
          <p:nvPr/>
        </p:nvSpPr>
        <p:spPr>
          <a:xfrm>
            <a:off x="540000" y="1531667"/>
            <a:ext cx="5078313" cy="8921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补全图形如下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pic>
        <p:nvPicPr>
          <p:cNvPr id="14387" name="yt_image_143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977" y="1531667"/>
            <a:ext cx="474802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9" name="yt_image_143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8939" y="3445512"/>
            <a:ext cx="3254121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该校九年级共有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人参加了这次调研测试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请估算该校九年级共有多少名学生的成绩达到了优秀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4392"/>
              <p:cNvSpPr txBox="1"/>
              <p:nvPr/>
            </p:nvSpPr>
            <p:spPr>
              <a:xfrm>
                <a:off x="540000" y="1995319"/>
                <a:ext cx="410689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5" name="yt_shape_14392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4106894" cy="642740"/>
              </a:xfrm>
              <a:prstGeom prst="rect">
                <a:avLst/>
              </a:prstGeom>
              <a:blipFill>
                <a:blip r:embed="rId2"/>
                <a:stretch>
                  <a:fillRect l="-4606" r="-356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94" name="yt_image_143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3977" y="1995319"/>
            <a:ext cx="474802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6" name="yt_shape_14396"/>
          <p:cNvSpPr txBox="1"/>
          <p:nvPr/>
        </p:nvSpPr>
        <p:spPr>
          <a:xfrm>
            <a:off x="540000" y="2841233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估计该校九年级共有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名学生成绩优秀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439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2" name="yt_shape_14322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4de317b-1323-412d-a55f-aa853fcf14f7.png&quot;}"/>
            </a:endParaRPr>
          </a:p>
        </p:txBody>
      </p:sp>
      <p:sp>
        <p:nvSpPr>
          <p:cNvPr id="14323" name="yt_shape_14323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扇形统计图</a:t>
            </a:r>
          </a:p>
        </p:txBody>
      </p:sp>
      <p:sp>
        <p:nvSpPr>
          <p:cNvPr id="14324" name="yt_shape_1432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我们经常将调查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收集得来的数据用各类统计图进行整理与表示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能凸显由数据所表现出来的部分与整体的关系的是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25" name="yt_table_1432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690805"/>
              </p:ext>
            </p:extLst>
          </p:nvPr>
        </p:nvGraphicFramePr>
        <p:xfrm>
          <a:off x="540000" y="3273565"/>
          <a:ext cx="58947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扇形图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折线图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频数分布直方图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</a:tbl>
          </a:graphicData>
        </a:graphic>
      </p:graphicFrame>
      <p:pic>
        <p:nvPicPr>
          <p:cNvPr id="3" name="yt_shape_1685211283014">
            <a:extLst>
              <a:ext uri="{FF2B5EF4-FFF2-40B4-BE49-F238E27FC236}">
                <a16:creationId xmlns:a16="http://schemas.microsoft.com/office/drawing/2014/main" id="{D4706999-9A2D-F4B4-94EA-88EA71DEF5E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283031">
            <a:extLst>
              <a:ext uri="{FF2B5EF4-FFF2-40B4-BE49-F238E27FC236}">
                <a16:creationId xmlns:a16="http://schemas.microsoft.com/office/drawing/2014/main" id="{1EB3982C-9D61-09C6-920D-991C4C22727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33FD03-BAD9-EAA7-0174-3A9BE81216E2}"/>
              </a:ext>
            </a:extLst>
          </p:cNvPr>
          <p:cNvSpPr txBox="1"/>
          <p:nvPr/>
        </p:nvSpPr>
        <p:spPr>
          <a:xfrm>
            <a:off x="10356107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7" name="yt_shape_143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如图是某品牌运动服的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号的销售情况统计图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则厂家应生产最多的型号为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31" name="yt_table_14331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607776"/>
              </p:ext>
            </p:extLst>
          </p:nvPr>
        </p:nvGraphicFramePr>
        <p:xfrm>
          <a:off x="540000" y="1859435"/>
          <a:ext cx="8843329" cy="424371"/>
        </p:xfrm>
        <a:graphic>
          <a:graphicData uri="http://schemas.openxmlformats.org/drawingml/2006/table">
            <a:tbl>
              <a:tblPr/>
              <a:tblGrid>
                <a:gridCol w="2364105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</a:tbl>
          </a:graphicData>
        </a:graphic>
      </p:graphicFrame>
      <p:grpSp>
        <p:nvGrpSpPr>
          <p:cNvPr id="14328" name="yt_shape_14328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0759" y="1859435"/>
            <a:ext cx="1399032" cy="1795032"/>
            <a:chOff x="0" y="0"/>
            <a:chExt cx="1399032" cy="1795032"/>
          </a:xfrm>
        </p:grpSpPr>
        <p:pic>
          <p:nvPicPr>
            <p:cNvPr id="2" name="yt_image_1432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9032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0" name="yt_shape_14330"/>
            <p:cNvSpPr txBox="1"/>
            <p:nvPr/>
          </p:nvSpPr>
          <p:spPr>
            <a:xfrm>
              <a:off x="166235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C34A38-47F6-E2D5-33F8-C4199EDB6F23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3" name="yt_shape_1433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某校为开展第二课堂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组织调查了本校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名学生各自最喜爱的一项体育活动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制成了如图所示的扇形统计图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则在该被调查的学生中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跑步和打羽毛球的学生人数分别是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37" name="yt_table_14337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723520"/>
              </p:ext>
            </p:extLst>
          </p:nvPr>
        </p:nvGraphicFramePr>
        <p:xfrm>
          <a:off x="540000" y="4358181"/>
          <a:ext cx="10248266" cy="424371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</a:tbl>
          </a:graphicData>
        </a:graphic>
      </p:graphicFrame>
      <p:grpSp>
        <p:nvGrpSpPr>
          <p:cNvPr id="14334" name="yt_shape_14334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3424" y="2132856"/>
            <a:ext cx="1623060" cy="2087575"/>
            <a:chOff x="0" y="0"/>
            <a:chExt cx="1623060" cy="2087575"/>
          </a:xfrm>
        </p:grpSpPr>
        <p:pic>
          <p:nvPicPr>
            <p:cNvPr id="2" name="yt_image_143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3060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6" name="yt_shape_14336"/>
            <p:cNvSpPr txBox="1"/>
            <p:nvPr/>
          </p:nvSpPr>
          <p:spPr>
            <a:xfrm>
              <a:off x="278249" y="165906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D046D2-50EB-FA93-711E-D2AFDCFE8484}"/>
              </a:ext>
            </a:extLst>
          </p:cNvPr>
          <p:cNvSpPr txBox="1"/>
          <p:nvPr/>
        </p:nvSpPr>
        <p:spPr>
          <a:xfrm>
            <a:off x="22789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在一次为希望小学捐款活动中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名同学都参加了捐款活动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则该班共捐款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43" name="yt_table_1434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19640"/>
              </p:ext>
            </p:extLst>
          </p:nvPr>
        </p:nvGraphicFramePr>
        <p:xfrm>
          <a:off x="540000" y="1859435"/>
          <a:ext cx="9638666" cy="42437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678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587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</a:tbl>
          </a:graphicData>
        </a:graphic>
      </p:graphicFrame>
      <p:grpSp>
        <p:nvGrpSpPr>
          <p:cNvPr id="14340" name="yt_shape_14340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1859435"/>
            <a:ext cx="1473198" cy="2022424"/>
            <a:chOff x="-127080" y="0"/>
            <a:chExt cx="1557909" cy="2022424"/>
          </a:xfrm>
        </p:grpSpPr>
        <p:pic>
          <p:nvPicPr>
            <p:cNvPr id="2" name="yt_image_143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80" y="0"/>
              <a:ext cx="1557909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2" name="yt_shape_14342"/>
            <p:cNvSpPr txBox="1"/>
            <p:nvPr/>
          </p:nvSpPr>
          <p:spPr>
            <a:xfrm>
              <a:off x="101366" y="1593909"/>
              <a:ext cx="1246869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2FC9F3-8DE0-34D4-12D5-DCDE80F93492}"/>
              </a:ext>
            </a:extLst>
          </p:cNvPr>
          <p:cNvSpPr txBox="1"/>
          <p:nvPr/>
        </p:nvSpPr>
        <p:spPr>
          <a:xfrm>
            <a:off x="8679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为了解学生对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知识的了解程度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某学校对本校学生进行抽样调查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并绘制统计图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其中统计图中没有标注相应人数的百分比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请根据统计图回答下列问题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346" name="yt_shape_14346"/>
          <p:cNvSpPr txBox="1"/>
          <p:nvPr/>
        </p:nvSpPr>
        <p:spPr>
          <a:xfrm>
            <a:off x="540000" y="232308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的人数的百分比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47"/>
              <p:cNvSpPr txBox="1"/>
              <p:nvPr/>
            </p:nvSpPr>
            <p:spPr>
              <a:xfrm>
                <a:off x="540119" y="2954754"/>
                <a:ext cx="7957895" cy="1242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非常了解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的人数的百分比为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20%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54754"/>
                <a:ext cx="7957895" cy="1242007"/>
              </a:xfrm>
              <a:prstGeom prst="rect">
                <a:avLst/>
              </a:prstGeom>
              <a:blipFill>
                <a:blip r:embed="rId2"/>
                <a:stretch>
                  <a:fillRect l="-2375" t="-4433" r="-2299" b="-6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49" name="yt_image_143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3895" y="2954754"/>
            <a:ext cx="3118104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1" name="yt_shape_1435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已知该校共有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请估计对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知识达到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程度的学生共有多少人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52"/>
              <p:cNvSpPr txBox="1"/>
              <p:nvPr/>
            </p:nvSpPr>
            <p:spPr>
              <a:xfrm>
                <a:off x="540119" y="1995319"/>
                <a:ext cx="7716121" cy="17221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垃圾分类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知识达到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非常了解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比较了解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程度的学生共有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+108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7716121" cy="1722138"/>
              </a:xfrm>
              <a:prstGeom prst="rect">
                <a:avLst/>
              </a:prstGeom>
              <a:blipFill>
                <a:blip r:embed="rId2"/>
                <a:stretch>
                  <a:fillRect l="-2451" t="-2827" r="-2451" b="-4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54" name="yt_image_143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3895" y="1995319"/>
            <a:ext cx="3118104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6" name="yt_shape_14356"/>
          <p:cNvSpPr txBox="1"/>
          <p:nvPr/>
        </p:nvSpPr>
        <p:spPr>
          <a:xfrm>
            <a:off x="540000" y="3921356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垃圾分类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知识达到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非常了解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比较了解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程度的学生共有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35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yt_shape_14357"/>
          <p:cNvSpPr txBox="1"/>
          <p:nvPr/>
        </p:nvSpPr>
        <p:spPr>
          <a:xfrm>
            <a:off x="494314" y="900000"/>
            <a:ext cx="61956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不理解扇形统计图的概念而出错</a:t>
            </a:r>
          </a:p>
        </p:txBody>
      </p:sp>
      <p:sp>
        <p:nvSpPr>
          <p:cNvPr id="14358" name="yt_shape_14358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救死扶伤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是我国的传统美德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某媒体就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老人摔倒该不该扶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将得到的数据经统计分析后绘制成如图所示的扇形统计图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根据统计图判断下列说法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其中错误的一项是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60" name="yt_table_1436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922301"/>
              </p:ext>
            </p:extLst>
          </p:nvPr>
        </p:nvGraphicFramePr>
        <p:xfrm>
          <a:off x="540000" y="2839131"/>
          <a:ext cx="7264400" cy="1697484"/>
        </p:xfrm>
        <a:graphic>
          <a:graphicData uri="http://schemas.openxmlformats.org/drawingml/2006/table">
            <a:tbl>
              <a:tblPr/>
              <a:tblGrid>
                <a:gridCol w="7264400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认为依情况而定的占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认为该扶的在统计图中所对应的圆心角是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认为不该扶的占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认为该扶的占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92%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</a:tbl>
          </a:graphicData>
        </a:graphic>
      </p:graphicFrame>
      <p:pic>
        <p:nvPicPr>
          <p:cNvPr id="14359" name="yt_image_14359_skip" title="H_182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1983" y="2839131"/>
            <a:ext cx="2237994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83082">
            <a:extLst>
              <a:ext uri="{FF2B5EF4-FFF2-40B4-BE49-F238E27FC236}">
                <a16:creationId xmlns:a16="http://schemas.microsoft.com/office/drawing/2014/main" id="{6AE9F7E5-E2FC-8C97-16D9-DA9531861C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BA66B8-21D5-BB9C-238D-19BABB06CA75}"/>
              </a:ext>
            </a:extLst>
          </p:cNvPr>
          <p:cNvSpPr txBox="1"/>
          <p:nvPr/>
        </p:nvSpPr>
        <p:spPr>
          <a:xfrm>
            <a:off x="4107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468667" y="900000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9440b86-c326-4ba1-b94b-cd34963a8da6.png&quot;}"/>
            </a:endParaRPr>
          </a:p>
        </p:txBody>
      </p:sp>
      <p:sp>
        <p:nvSpPr>
          <p:cNvPr id="14363" name="yt_shape_1436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从调查消费者购买汽车能源类型的扇形统计图中可看出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人们更倾向买的是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65" name="yt_table_1436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299068"/>
              </p:ext>
            </p:extLst>
          </p:nvPr>
        </p:nvGraphicFramePr>
        <p:xfrm>
          <a:off x="540000" y="2612595"/>
          <a:ext cx="2176463" cy="1697484"/>
        </p:xfrm>
        <a:graphic>
          <a:graphicData uri="http://schemas.openxmlformats.org/drawingml/2006/table">
            <a:tbl>
              <a:tblPr/>
              <a:tblGrid>
                <a:gridCol w="2176463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纯电动车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混动车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轻混车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燃油车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</a:tbl>
          </a:graphicData>
        </a:graphic>
      </p:graphicFrame>
      <p:pic>
        <p:nvPicPr>
          <p:cNvPr id="14364" name="yt_image_14364_skip" title="H_129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1166" y="2612595"/>
            <a:ext cx="2668905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83109">
            <a:extLst>
              <a:ext uri="{FF2B5EF4-FFF2-40B4-BE49-F238E27FC236}">
                <a16:creationId xmlns:a16="http://schemas.microsoft.com/office/drawing/2014/main" id="{1E3B5CBD-3142-8425-6F46-98EF58DC3C2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DE4C63-788E-2A23-F1EA-9077D8968552}"/>
              </a:ext>
            </a:extLst>
          </p:cNvPr>
          <p:cNvSpPr txBox="1"/>
          <p:nvPr/>
        </p:nvSpPr>
        <p:spPr>
          <a:xfrm>
            <a:off x="2888508" y="20818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1147</Words>
  <Application>Microsoft Office PowerPoint</Application>
  <PresentationFormat>宽屏</PresentationFormat>
  <Paragraphs>89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2023-05-05T05:33:00Z</dcterms:created>
  <dcterms:modified xsi:type="dcterms:W3CDTF">2023-05-29T09:42:52Z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