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0" r:id="rId3"/>
    <p:sldId id="372" r:id="rId4"/>
    <p:sldId id="374" r:id="rId5"/>
    <p:sldId id="375" r:id="rId6"/>
    <p:sldId id="378" r:id="rId7"/>
    <p:sldId id="381" r:id="rId8"/>
    <p:sldId id="383" r:id="rId9"/>
    <p:sldId id="386" r:id="rId10"/>
    <p:sldId id="388" r:id="rId11"/>
    <p:sldId id="396" r:id="rId12"/>
    <p:sldId id="392" r:id="rId13"/>
    <p:sldId id="397" r:id="rId14"/>
    <p:sldId id="394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5" name="yt_shape_1253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632d8bf-a777-474c-adec-a337682ac8bd.png&quot;}"/>
            </a:endParaRPr>
          </a:p>
        </p:txBody>
      </p:sp>
      <p:sp>
        <p:nvSpPr>
          <p:cNvPr id="12536" name="yt_shape_12536"/>
          <p:cNvSpPr txBox="1"/>
          <p:nvPr/>
        </p:nvSpPr>
        <p:spPr>
          <a:xfrm>
            <a:off x="540000" y="1677544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两条边相等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的三角形叫做等腰三角形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537" name="yt_shape_12537"/>
          <p:cNvSpPr txBox="1"/>
          <p:nvPr/>
        </p:nvSpPr>
        <p:spPr>
          <a:xfrm>
            <a:off x="540119" y="21568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等腰三角形是轴对称图形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其中对称轴是顶角的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所在直线或底边上的中线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538" name="yt_shape_12538"/>
          <p:cNvSpPr txBox="1"/>
          <p:nvPr/>
        </p:nvSpPr>
        <p:spPr>
          <a:xfrm>
            <a:off x="540000" y="3116282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等腰三角形的两底角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简写成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等边对等角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539" name="yt_shape_12539"/>
          <p:cNvSpPr txBox="1"/>
          <p:nvPr/>
        </p:nvSpPr>
        <p:spPr>
          <a:xfrm>
            <a:off x="540119" y="35955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等腰三角形底边上的高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顶角的平分线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互相重合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简称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三线合一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540" name="yt_shape_12540"/>
          <p:cNvSpPr txBox="1"/>
          <p:nvPr/>
        </p:nvSpPr>
        <p:spPr>
          <a:xfrm>
            <a:off x="540000" y="4555020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等边三角形的三边都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每个内角为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990914">
            <a:extLst>
              <a:ext uri="{FF2B5EF4-FFF2-40B4-BE49-F238E27FC236}">
                <a16:creationId xmlns:a16="http://schemas.microsoft.com/office/drawing/2014/main" id="{C400AE5A-6A33-BD89-C778-3909DC3FE5F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8A6A57-57C3-422E-91FB-E38EF36BA7C2}"/>
              </a:ext>
            </a:extLst>
          </p:cNvPr>
          <p:cNvSpPr txBox="1"/>
          <p:nvPr/>
        </p:nvSpPr>
        <p:spPr>
          <a:xfrm>
            <a:off x="1364389" y="160635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两条边相等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74BF0F-1960-E206-16DC-F314D599EBDE}"/>
              </a:ext>
            </a:extLst>
          </p:cNvPr>
          <p:cNvSpPr txBox="1"/>
          <p:nvPr/>
        </p:nvSpPr>
        <p:spPr>
          <a:xfrm>
            <a:off x="7460507" y="208565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99858B-C9A6-4FB2-2A1E-C5A421C4C1B9}"/>
              </a:ext>
            </a:extLst>
          </p:cNvPr>
          <p:cNvSpPr txBox="1"/>
          <p:nvPr/>
        </p:nvSpPr>
        <p:spPr>
          <a:xfrm>
            <a:off x="3802789" y="304509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865FFB-99C9-4D80-8085-9E1C0EEF905B}"/>
              </a:ext>
            </a:extLst>
          </p:cNvPr>
          <p:cNvSpPr txBox="1"/>
          <p:nvPr/>
        </p:nvSpPr>
        <p:spPr>
          <a:xfrm>
            <a:off x="6545989" y="304509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等边对等角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D8FAD2-F22F-A426-7E93-453DF8DB5C97}"/>
              </a:ext>
            </a:extLst>
          </p:cNvPr>
          <p:cNvSpPr txBox="1"/>
          <p:nvPr/>
        </p:nvSpPr>
        <p:spPr>
          <a:xfrm>
            <a:off x="4412508" y="352439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33DE9B-2CC9-6FE3-EC85-78C6C46CB93D}"/>
              </a:ext>
            </a:extLst>
          </p:cNvPr>
          <p:cNvSpPr txBox="1"/>
          <p:nvPr/>
        </p:nvSpPr>
        <p:spPr>
          <a:xfrm>
            <a:off x="6241308" y="352439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顶角的平分线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FBFF93-6A40-FD8B-5DD4-78EBA7627F1C}"/>
              </a:ext>
            </a:extLst>
          </p:cNvPr>
          <p:cNvSpPr txBox="1"/>
          <p:nvPr/>
        </p:nvSpPr>
        <p:spPr>
          <a:xfrm>
            <a:off x="3802789" y="448383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76C479-47F0-19DF-D227-6B9DB007C41D}"/>
              </a:ext>
            </a:extLst>
          </p:cNvPr>
          <p:cNvSpPr txBox="1"/>
          <p:nvPr/>
        </p:nvSpPr>
        <p:spPr>
          <a:xfrm>
            <a:off x="6850789" y="448383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8" name="yt_shape_1260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的细线围成一个一条边长为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则该等腰三角形的腰长为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609" name="yt_shape_12609"/>
          <p:cNvSpPr txBox="1"/>
          <p:nvPr/>
        </p:nvSpPr>
        <p:spPr>
          <a:xfrm>
            <a:off x="540000" y="1859435"/>
            <a:ext cx="10510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610" name="yt_shape_12610"/>
          <p:cNvSpPr txBox="1"/>
          <p:nvPr/>
        </p:nvSpPr>
        <p:spPr>
          <a:xfrm>
            <a:off x="540000" y="2338738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611"/>
          <p:cNvSpPr txBox="1"/>
          <p:nvPr/>
        </p:nvSpPr>
        <p:spPr>
          <a:xfrm>
            <a:off x="540000" y="2970405"/>
            <a:ext cx="449642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12" name="yt_image_126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4669" y="2970405"/>
            <a:ext cx="1497330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0B8AC2D-D16A-D9F9-0A53-D6F01690B50F}"/>
              </a:ext>
            </a:extLst>
          </p:cNvPr>
          <p:cNvSpPr txBox="1"/>
          <p:nvPr/>
        </p:nvSpPr>
        <p:spPr>
          <a:xfrm>
            <a:off x="1961916" y="130429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4" name="yt_shape_12614"/>
          <p:cNvSpPr txBox="1"/>
          <p:nvPr/>
        </p:nvSpPr>
        <p:spPr>
          <a:xfrm>
            <a:off x="540000" y="900000"/>
            <a:ext cx="51119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615"/>
          <p:cNvSpPr txBox="1"/>
          <p:nvPr/>
        </p:nvSpPr>
        <p:spPr>
          <a:xfrm>
            <a:off x="540000" y="1531667"/>
            <a:ext cx="492442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2616" name="yt_image_126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4669" y="1531667"/>
            <a:ext cx="1497330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8" name="yt_shape_12618"/>
          <p:cNvSpPr txBox="1"/>
          <p:nvPr/>
        </p:nvSpPr>
        <p:spPr>
          <a:xfrm>
            <a:off x="540000" y="730467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0dcc8e4-520d-4144-949c-5b6531dc35c6.png&quot;}"/>
            </a:endParaRPr>
          </a:p>
        </p:txBody>
      </p:sp>
      <p:sp>
        <p:nvSpPr>
          <p:cNvPr id="12619" name="yt_shape_12619"/>
          <p:cNvSpPr txBox="1"/>
          <p:nvPr/>
        </p:nvSpPr>
        <p:spPr>
          <a:xfrm>
            <a:off x="540119" y="14328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2620" name="yt_shape_12620"/>
          <p:cNvSpPr txBox="1"/>
          <p:nvPr/>
        </p:nvSpPr>
        <p:spPr>
          <a:xfrm>
            <a:off x="540000" y="2392274"/>
            <a:ext cx="58637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的关系怎样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621"/>
          <p:cNvSpPr txBox="1"/>
          <p:nvPr/>
        </p:nvSpPr>
        <p:spPr>
          <a:xfrm>
            <a:off x="540000" y="2852936"/>
            <a:ext cx="417101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22" name="yt_image_126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0399" y="3023941"/>
            <a:ext cx="1371600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5210991130">
            <a:extLst>
              <a:ext uri="{FF2B5EF4-FFF2-40B4-BE49-F238E27FC236}">
                <a16:creationId xmlns:a16="http://schemas.microsoft.com/office/drawing/2014/main" id="{E5FD84D3-6C29-0508-FF18-295CC4E7650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55048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4" name="yt_shape_1262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其余条件不变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上题的结论是否成立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画出图形并给予证明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625"/>
          <p:cNvSpPr txBox="1"/>
          <p:nvPr/>
        </p:nvSpPr>
        <p:spPr>
          <a:xfrm>
            <a:off x="540000" y="1995319"/>
            <a:ext cx="3231654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成立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626" name="yt_image_126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0399" y="1995319"/>
            <a:ext cx="1371600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628">
            <a:extLst>
              <a:ext uri="{FF2B5EF4-FFF2-40B4-BE49-F238E27FC236}">
                <a16:creationId xmlns:a16="http://schemas.microsoft.com/office/drawing/2014/main" id="{0DE20E3E-4B20-4D43-9FB1-0E09A683B03A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7568" y="3933056"/>
            <a:ext cx="137845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0" name="yt_shape_12630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8c7484a3-4729-40a0-8d08-6221c30bfc2e.png&quot;}"/>
            </a:endParaRPr>
          </a:p>
        </p:txBody>
      </p:sp>
      <p:sp>
        <p:nvSpPr>
          <p:cNvPr id="12631" name="yt_shape_12631"/>
          <p:cNvSpPr txBox="1"/>
          <p:nvPr/>
        </p:nvSpPr>
        <p:spPr>
          <a:xfrm>
            <a:off x="540000" y="1365004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等边对等角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就能很容易地得到角相等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三线合一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有等腰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再有底边上的中线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高和顶角的平分线中的一个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就可以推出另外两个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而不用再通过证三角形全等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991155">
            <a:extLst>
              <a:ext uri="{FF2B5EF4-FFF2-40B4-BE49-F238E27FC236}">
                <a16:creationId xmlns:a16="http://schemas.microsoft.com/office/drawing/2014/main" id="{2B1FC6FD-C269-AB3D-3206-384743CF518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6621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1" name="yt_shape_12541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21c8542-b841-46c4-8258-ac36b44fbc37.png&quot;}"/>
            </a:endParaRPr>
          </a:p>
        </p:txBody>
      </p:sp>
      <p:sp>
        <p:nvSpPr>
          <p:cNvPr id="12542" name="yt_shape_12542"/>
          <p:cNvSpPr txBox="1"/>
          <p:nvPr/>
        </p:nvSpPr>
        <p:spPr>
          <a:xfrm>
            <a:off x="540000" y="1662201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等腰三角形的性质定理</a:t>
            </a:r>
          </a:p>
        </p:txBody>
      </p:sp>
      <p:sp>
        <p:nvSpPr>
          <p:cNvPr id="12543" name="yt_shape_12543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47" name="yt_table_1254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988621"/>
              </p:ext>
            </p:extLst>
          </p:nvPr>
        </p:nvGraphicFramePr>
        <p:xfrm>
          <a:off x="540000" y="4772993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</a:tbl>
          </a:graphicData>
        </a:graphic>
      </p:graphicFrame>
      <p:grpSp>
        <p:nvGrpSpPr>
          <p:cNvPr id="12544" name="yt_shape_12544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3443" y="3121201"/>
            <a:ext cx="2023110" cy="1652157"/>
            <a:chOff x="0" y="0"/>
            <a:chExt cx="2023110" cy="1652157"/>
          </a:xfrm>
        </p:grpSpPr>
        <p:pic>
          <p:nvPicPr>
            <p:cNvPr id="2" name="yt_image_1254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3110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46" name="yt_shape_12546"/>
            <p:cNvSpPr txBox="1"/>
            <p:nvPr/>
          </p:nvSpPr>
          <p:spPr>
            <a:xfrm>
              <a:off x="478274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90938">
            <a:extLst>
              <a:ext uri="{FF2B5EF4-FFF2-40B4-BE49-F238E27FC236}">
                <a16:creationId xmlns:a16="http://schemas.microsoft.com/office/drawing/2014/main" id="{8E8F92B0-6A05-2747-00BF-77AA7F2ACF5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6" name="yt_shape_1685210990954">
            <a:extLst>
              <a:ext uri="{FF2B5EF4-FFF2-40B4-BE49-F238E27FC236}">
                <a16:creationId xmlns:a16="http://schemas.microsoft.com/office/drawing/2014/main" id="{A1952381-6F1B-27BE-5C37-EAF97AB80C7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2A16133-F6EA-EB5E-E6E8-70307706E05C}"/>
              </a:ext>
            </a:extLst>
          </p:cNvPr>
          <p:cNvSpPr txBox="1"/>
          <p:nvPr/>
        </p:nvSpPr>
        <p:spPr>
          <a:xfrm>
            <a:off x="1364508" y="25904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9" name="yt_shape_12549"/>
          <p:cNvSpPr txBox="1"/>
          <p:nvPr/>
        </p:nvSpPr>
        <p:spPr>
          <a:xfrm>
            <a:off x="540000" y="900000"/>
            <a:ext cx="9250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53" name="yt_table_1255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03401"/>
              </p:ext>
            </p:extLst>
          </p:nvPr>
        </p:nvGraphicFramePr>
        <p:xfrm>
          <a:off x="540000" y="1379303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</a:tbl>
          </a:graphicData>
        </a:graphic>
      </p:graphicFrame>
      <p:grpSp>
        <p:nvGrpSpPr>
          <p:cNvPr id="12550" name="yt_shape_12550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1877" y="1379303"/>
            <a:ext cx="1777998" cy="1542429"/>
            <a:chOff x="0" y="0"/>
            <a:chExt cx="1799082" cy="1542429"/>
          </a:xfrm>
        </p:grpSpPr>
        <p:pic>
          <p:nvPicPr>
            <p:cNvPr id="2" name="yt_image_1255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9082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52" name="yt_shape_12552"/>
            <p:cNvSpPr txBox="1"/>
            <p:nvPr/>
          </p:nvSpPr>
          <p:spPr>
            <a:xfrm>
              <a:off x="366260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555" name="yt_shape_12555"/>
          <p:cNvSpPr txBox="1"/>
          <p:nvPr/>
        </p:nvSpPr>
        <p:spPr>
          <a:xfrm>
            <a:off x="540119" y="29721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若等腰三角形的周长为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则该等腰三角形的底边长为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56" name="yt_table_1255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82063"/>
              </p:ext>
            </p:extLst>
          </p:nvPr>
        </p:nvGraphicFramePr>
        <p:xfrm>
          <a:off x="540000" y="4083979"/>
          <a:ext cx="9171941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60BF84B-3623-BD49-42D2-D41C573B1B4D}"/>
              </a:ext>
            </a:extLst>
          </p:cNvPr>
          <p:cNvSpPr txBox="1"/>
          <p:nvPr/>
        </p:nvSpPr>
        <p:spPr>
          <a:xfrm>
            <a:off x="8781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F70D95-8D86-E96F-372C-8F1998D3B358}"/>
              </a:ext>
            </a:extLst>
          </p:cNvPr>
          <p:cNvSpPr txBox="1"/>
          <p:nvPr/>
        </p:nvSpPr>
        <p:spPr>
          <a:xfrm>
            <a:off x="1059708" y="34008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8" name="yt_shape_1255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559" name="yt_image_125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7357" y="2011799"/>
            <a:ext cx="1137285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1" name="yt_shape_12561"/>
          <p:cNvSpPr txBox="1"/>
          <p:nvPr/>
        </p:nvSpPr>
        <p:spPr>
          <a:xfrm>
            <a:off x="540000" y="3471595"/>
            <a:ext cx="516166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5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5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6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2" name="yt_shape_12562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等腰三角形的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三线合一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</a:p>
        </p:txBody>
      </p:sp>
      <p:sp>
        <p:nvSpPr>
          <p:cNvPr id="12563" name="yt_shape_12563"/>
          <p:cNvSpPr txBox="1"/>
          <p:nvPr/>
        </p:nvSpPr>
        <p:spPr>
          <a:xfrm>
            <a:off x="540000" y="1399565"/>
            <a:ext cx="101902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67" name="yt_table_1256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928230"/>
              </p:ext>
            </p:extLst>
          </p:nvPr>
        </p:nvGraphicFramePr>
        <p:xfrm>
          <a:off x="540000" y="1878868"/>
          <a:ext cx="7352666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</a:tbl>
          </a:graphicData>
        </a:graphic>
      </p:graphicFrame>
      <p:grpSp>
        <p:nvGrpSpPr>
          <p:cNvPr id="12564" name="yt_shape_12564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7677" y="1878868"/>
            <a:ext cx="2032254" cy="1668159"/>
            <a:chOff x="0" y="0"/>
            <a:chExt cx="2032254" cy="1668159"/>
          </a:xfrm>
        </p:grpSpPr>
        <p:pic>
          <p:nvPicPr>
            <p:cNvPr id="2" name="yt_image_1256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2254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66" name="yt_shape_12566"/>
            <p:cNvSpPr txBox="1"/>
            <p:nvPr/>
          </p:nvSpPr>
          <p:spPr>
            <a:xfrm>
              <a:off x="482846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90993">
            <a:extLst>
              <a:ext uri="{FF2B5EF4-FFF2-40B4-BE49-F238E27FC236}">
                <a16:creationId xmlns:a16="http://schemas.microsoft.com/office/drawing/2014/main" id="{3EC1B255-D180-1C8F-1855-86E78118AE1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E0C42A3-91BB-99CE-4CE2-F9C96317F349}"/>
              </a:ext>
            </a:extLst>
          </p:cNvPr>
          <p:cNvSpPr txBox="1"/>
          <p:nvPr/>
        </p:nvSpPr>
        <p:spPr>
          <a:xfrm>
            <a:off x="972892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569">
            <a:extLst>
              <a:ext uri="{FF2B5EF4-FFF2-40B4-BE49-F238E27FC236}">
                <a16:creationId xmlns:a16="http://schemas.microsoft.com/office/drawing/2014/main" id="{92F1361E-070D-4064-B8F5-57D4CE0C67B3}"/>
              </a:ext>
            </a:extLst>
          </p:cNvPr>
          <p:cNvSpPr txBox="1"/>
          <p:nvPr/>
        </p:nvSpPr>
        <p:spPr>
          <a:xfrm>
            <a:off x="540000" y="37170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" name="yt_shape_12573">
            <a:extLst>
              <a:ext uri="{FF2B5EF4-FFF2-40B4-BE49-F238E27FC236}">
                <a16:creationId xmlns:a16="http://schemas.microsoft.com/office/drawing/2014/main" id="{B6450457-6EE3-414D-805B-320D1771DD3A}"/>
              </a:ext>
            </a:extLst>
          </p:cNvPr>
          <p:cNvSpPr txBox="1"/>
          <p:nvPr/>
        </p:nvSpPr>
        <p:spPr>
          <a:xfrm>
            <a:off x="539881" y="64319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2570" title="H_122.2611">
            <a:extLst>
              <a:ext uri="{FF2B5EF4-FFF2-40B4-BE49-F238E27FC236}">
                <a16:creationId xmlns:a16="http://schemas.microsoft.com/office/drawing/2014/main" id="{9846A4CC-E4AA-4D8D-8389-901D15DFB6A8}"/>
              </a:ext>
            </a:extLst>
          </p:cNvPr>
          <p:cNvGrpSpPr/>
          <p:nvPr/>
        </p:nvGrpSpPr>
        <p:grpSpPr>
          <a:xfrm>
            <a:off x="5397507" y="4828831"/>
            <a:ext cx="1396746" cy="1552716"/>
            <a:chOff x="0" y="0"/>
            <a:chExt cx="1396746" cy="1552716"/>
          </a:xfrm>
        </p:grpSpPr>
        <p:pic>
          <p:nvPicPr>
            <p:cNvPr id="13" name="yt_image_12570">
              <a:extLst>
                <a:ext uri="{FF2B5EF4-FFF2-40B4-BE49-F238E27FC236}">
                  <a16:creationId xmlns:a16="http://schemas.microsoft.com/office/drawing/2014/main" id="{C3159613-9441-486C-86B6-F3822A788A66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96746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572">
              <a:extLst>
                <a:ext uri="{FF2B5EF4-FFF2-40B4-BE49-F238E27FC236}">
                  <a16:creationId xmlns:a16="http://schemas.microsoft.com/office/drawing/2014/main" id="{37912042-2D26-4380-AF83-2B3F0192DF07}"/>
                </a:ext>
              </a:extLst>
            </p:cNvPr>
            <p:cNvSpPr txBox="1"/>
            <p:nvPr/>
          </p:nvSpPr>
          <p:spPr>
            <a:xfrm>
              <a:off x="165092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2A74E3B-FE1E-4F29-9BB4-815C11FD7CDA}"/>
              </a:ext>
            </a:extLst>
          </p:cNvPr>
          <p:cNvSpPr txBox="1"/>
          <p:nvPr/>
        </p:nvSpPr>
        <p:spPr>
          <a:xfrm>
            <a:off x="4309202" y="4145714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CA5908C-8134-42C9-8ECB-B02FE8C62ECD}"/>
              </a:ext>
            </a:extLst>
          </p:cNvPr>
          <p:cNvSpPr txBox="1"/>
          <p:nvPr/>
        </p:nvSpPr>
        <p:spPr>
          <a:xfrm>
            <a:off x="7154002" y="4145714"/>
            <a:ext cx="1313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4" name="yt_shape_12574"/>
          <p:cNvSpPr txBox="1"/>
          <p:nvPr/>
        </p:nvSpPr>
        <p:spPr>
          <a:xfrm>
            <a:off x="540000" y="85597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等边三角形的性质</a:t>
            </a:r>
          </a:p>
        </p:txBody>
      </p:sp>
      <p:sp>
        <p:nvSpPr>
          <p:cNvPr id="12575" name="yt_shape_12575"/>
          <p:cNvSpPr txBox="1"/>
          <p:nvPr/>
        </p:nvSpPr>
        <p:spPr>
          <a:xfrm>
            <a:off x="540000" y="1355536"/>
            <a:ext cx="90778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576" name="yt_image_125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1834839"/>
            <a:ext cx="165849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8" name="yt_shape_12578"/>
          <p:cNvSpPr txBox="1"/>
          <p:nvPr/>
        </p:nvSpPr>
        <p:spPr>
          <a:xfrm>
            <a:off x="540119" y="308241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579" name="yt_image_125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4146" y="3743847"/>
            <a:ext cx="952119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91031">
            <a:extLst>
              <a:ext uri="{FF2B5EF4-FFF2-40B4-BE49-F238E27FC236}">
                <a16:creationId xmlns:a16="http://schemas.microsoft.com/office/drawing/2014/main" id="{EF0C7920-CCEB-5111-0E8A-5889966ECEC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96600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1B7B58-02D0-AD0E-4A95-EF4914C736D2}"/>
              </a:ext>
            </a:extLst>
          </p:cNvPr>
          <p:cNvSpPr txBox="1"/>
          <p:nvPr/>
        </p:nvSpPr>
        <p:spPr>
          <a:xfrm>
            <a:off x="8297001" y="1308730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581">
            <a:extLst>
              <a:ext uri="{FF2B5EF4-FFF2-40B4-BE49-F238E27FC236}">
                <a16:creationId xmlns:a16="http://schemas.microsoft.com/office/drawing/2014/main" id="{D44A7D10-720E-4D44-A08D-10E0A7FBAAF2}"/>
              </a:ext>
            </a:extLst>
          </p:cNvPr>
          <p:cNvSpPr txBox="1"/>
          <p:nvPr/>
        </p:nvSpPr>
        <p:spPr>
          <a:xfrm>
            <a:off x="540000" y="4032287"/>
            <a:ext cx="842698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2" name="yt_shape_12582"/>
          <p:cNvSpPr txBox="1"/>
          <p:nvPr/>
        </p:nvSpPr>
        <p:spPr>
          <a:xfrm>
            <a:off x="540000" y="900000"/>
            <a:ext cx="73353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求等腰三角形的腰或角时易忽略分类讨论</a:t>
            </a:r>
          </a:p>
        </p:txBody>
      </p:sp>
      <p:sp>
        <p:nvSpPr>
          <p:cNvPr id="12583" name="yt_shape_12583"/>
          <p:cNvSpPr txBox="1"/>
          <p:nvPr/>
        </p:nvSpPr>
        <p:spPr>
          <a:xfrm>
            <a:off x="540000" y="1399565"/>
            <a:ext cx="8822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如果等腰三角形的两边长分别为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84" name="yt_table_1258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436139"/>
              </p:ext>
            </p:extLst>
          </p:nvPr>
        </p:nvGraphicFramePr>
        <p:xfrm>
          <a:off x="540000" y="2031232"/>
          <a:ext cx="7962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pic>
        <p:nvPicPr>
          <p:cNvPr id="3" name="yt_shape_1685210991058">
            <a:extLst>
              <a:ext uri="{FF2B5EF4-FFF2-40B4-BE49-F238E27FC236}">
                <a16:creationId xmlns:a16="http://schemas.microsoft.com/office/drawing/2014/main" id="{1F6DC099-6E03-E42B-DD88-A2D5FCFD9F4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3670A8-5F5D-E3DB-B7B1-46FB328C2054}"/>
              </a:ext>
            </a:extLst>
          </p:cNvPr>
          <p:cNvSpPr txBox="1"/>
          <p:nvPr/>
        </p:nvSpPr>
        <p:spPr>
          <a:xfrm>
            <a:off x="8374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6" name="yt_shape_12586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0e84b5b-b15b-4686-9a1c-ac008a042dcd.png&quot;}"/>
            </a:endParaRPr>
          </a:p>
        </p:txBody>
      </p:sp>
      <p:sp>
        <p:nvSpPr>
          <p:cNvPr id="12587" name="yt_shape_12587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91" name="yt_table_12591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019917"/>
              </p:ext>
            </p:extLst>
          </p:nvPr>
        </p:nvGraphicFramePr>
        <p:xfrm>
          <a:off x="540000" y="2612595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</a:tbl>
          </a:graphicData>
        </a:graphic>
      </p:graphicFrame>
      <p:grpSp>
        <p:nvGrpSpPr>
          <p:cNvPr id="12588" name="yt_shape_12588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30752" y="2204864"/>
            <a:ext cx="1319022" cy="1723023"/>
            <a:chOff x="0" y="0"/>
            <a:chExt cx="1319022" cy="1723023"/>
          </a:xfrm>
        </p:grpSpPr>
        <p:pic>
          <p:nvPicPr>
            <p:cNvPr id="2" name="yt_image_1258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19022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0" name="yt_shape_12590"/>
            <p:cNvSpPr txBox="1"/>
            <p:nvPr/>
          </p:nvSpPr>
          <p:spPr>
            <a:xfrm>
              <a:off x="50047" y="136302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91084">
            <a:extLst>
              <a:ext uri="{FF2B5EF4-FFF2-40B4-BE49-F238E27FC236}">
                <a16:creationId xmlns:a16="http://schemas.microsoft.com/office/drawing/2014/main" id="{DBDF811D-04DB-1482-E06D-BB191670445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2A3B60E-BB8B-F7D2-9735-9EAE322F37A2}"/>
              </a:ext>
            </a:extLst>
          </p:cNvPr>
          <p:cNvSpPr txBox="1"/>
          <p:nvPr/>
        </p:nvSpPr>
        <p:spPr>
          <a:xfrm>
            <a:off x="2278908" y="2081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593">
            <a:extLst>
              <a:ext uri="{FF2B5EF4-FFF2-40B4-BE49-F238E27FC236}">
                <a16:creationId xmlns:a16="http://schemas.microsoft.com/office/drawing/2014/main" id="{98662EE9-11F9-4927-A28D-10F07CA36CD1}"/>
              </a:ext>
            </a:extLst>
          </p:cNvPr>
          <p:cNvSpPr txBox="1"/>
          <p:nvPr/>
        </p:nvSpPr>
        <p:spPr>
          <a:xfrm>
            <a:off x="540000" y="4245346"/>
            <a:ext cx="102109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" name="yt_table_12594" title="H_33.41504">
            <a:extLst>
              <a:ext uri="{FF2B5EF4-FFF2-40B4-BE49-F238E27FC236}">
                <a16:creationId xmlns:a16="http://schemas.microsoft.com/office/drawing/2014/main" id="{62ACAFF7-6EAF-45DD-9284-08A9ED0D1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261231"/>
              </p:ext>
            </p:extLst>
          </p:nvPr>
        </p:nvGraphicFramePr>
        <p:xfrm>
          <a:off x="540000" y="4877013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</a:tbl>
          </a:graphicData>
        </a:graphic>
      </p:graphicFrame>
      <p:sp>
        <p:nvSpPr>
          <p:cNvPr id="12" name="yt_shape_12599">
            <a:extLst>
              <a:ext uri="{FF2B5EF4-FFF2-40B4-BE49-F238E27FC236}">
                <a16:creationId xmlns:a16="http://schemas.microsoft.com/office/drawing/2014/main" id="{F301F772-F25B-4A60-9D5E-E3FA82E6B1FE}"/>
              </a:ext>
            </a:extLst>
          </p:cNvPr>
          <p:cNvSpPr txBox="1"/>
          <p:nvPr/>
        </p:nvSpPr>
        <p:spPr>
          <a:xfrm>
            <a:off x="540000" y="673106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" name="yt_shape_12596" title="H_87.3411">
            <a:extLst>
              <a:ext uri="{FF2B5EF4-FFF2-40B4-BE49-F238E27FC236}">
                <a16:creationId xmlns:a16="http://schemas.microsoft.com/office/drawing/2014/main" id="{9C6AFC73-CB7F-4571-8D52-454F5A64768C}"/>
              </a:ext>
            </a:extLst>
          </p:cNvPr>
          <p:cNvGrpSpPr/>
          <p:nvPr/>
        </p:nvGrpSpPr>
        <p:grpSpPr>
          <a:xfrm>
            <a:off x="5118735" y="5504536"/>
            <a:ext cx="1954530" cy="1109232"/>
            <a:chOff x="0" y="0"/>
            <a:chExt cx="1954530" cy="1109232"/>
          </a:xfrm>
        </p:grpSpPr>
        <p:pic>
          <p:nvPicPr>
            <p:cNvPr id="14" name="yt_image_12596">
              <a:extLst>
                <a:ext uri="{FF2B5EF4-FFF2-40B4-BE49-F238E27FC236}">
                  <a16:creationId xmlns:a16="http://schemas.microsoft.com/office/drawing/2014/main" id="{DFE61BB7-81D4-410F-A835-0A7BBA2CBA82}"/>
                </a:ex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54530" cy="713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yt_shape_12598">
              <a:extLst>
                <a:ext uri="{FF2B5EF4-FFF2-40B4-BE49-F238E27FC236}">
                  <a16:creationId xmlns:a16="http://schemas.microsoft.com/office/drawing/2014/main" id="{02C135DE-3662-4CEF-AE29-07E1EB0CFDED}"/>
                </a:ext>
              </a:extLst>
            </p:cNvPr>
            <p:cNvSpPr txBox="1"/>
            <p:nvPr/>
          </p:nvSpPr>
          <p:spPr>
            <a:xfrm>
              <a:off x="367801" y="7492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DD80A41-F234-42AF-977F-596A103BF365}"/>
              </a:ext>
            </a:extLst>
          </p:cNvPr>
          <p:cNvSpPr txBox="1"/>
          <p:nvPr/>
        </p:nvSpPr>
        <p:spPr>
          <a:xfrm>
            <a:off x="9731911" y="41985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0" name="yt_shape_12600"/>
          <p:cNvSpPr txBox="1"/>
          <p:nvPr/>
        </p:nvSpPr>
        <p:spPr>
          <a:xfrm>
            <a:off x="540000" y="900000"/>
            <a:ext cx="108459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604" name="yt_shape_12604"/>
          <p:cNvSpPr txBox="1"/>
          <p:nvPr/>
        </p:nvSpPr>
        <p:spPr>
          <a:xfrm>
            <a:off x="540000" y="31348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01" name="yt_shape_12601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6535" y="1531667"/>
            <a:ext cx="1254928" cy="1621231"/>
            <a:chOff x="-53966" y="0"/>
            <a:chExt cx="1254928" cy="1621231"/>
          </a:xfrm>
        </p:grpSpPr>
        <p:pic>
          <p:nvPicPr>
            <p:cNvPr id="2" name="yt_image_1260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10996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3" name="yt_shape_12603"/>
            <p:cNvSpPr txBox="1"/>
            <p:nvPr/>
          </p:nvSpPr>
          <p:spPr>
            <a:xfrm>
              <a:off x="-53966" y="1192716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605" name="yt_shape_12605"/>
          <p:cNvSpPr txBox="1"/>
          <p:nvPr/>
        </p:nvSpPr>
        <p:spPr>
          <a:xfrm>
            <a:off x="540119" y="35082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606" name="yt_image_126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5572" y="4620067"/>
            <a:ext cx="2260854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68D136C-8923-F3DB-0E1A-A3B5D253649B}"/>
              </a:ext>
            </a:extLst>
          </p:cNvPr>
          <p:cNvSpPr txBox="1"/>
          <p:nvPr/>
        </p:nvSpPr>
        <p:spPr>
          <a:xfrm>
            <a:off x="10048014" y="8531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CB2621-BF57-B457-AF94-DF328D0DB8E4}"/>
              </a:ext>
            </a:extLst>
          </p:cNvPr>
          <p:cNvSpPr txBox="1"/>
          <p:nvPr/>
        </p:nvSpPr>
        <p:spPr>
          <a:xfrm>
            <a:off x="2769446" y="3936950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1313</Words>
  <Application>Microsoft Office PowerPoint</Application>
  <PresentationFormat>宽屏</PresentationFormat>
  <Paragraphs>129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59</cp:revision>
  <dcterms:created xsi:type="dcterms:W3CDTF">2023-05-05T05:33:00Z</dcterms:created>
  <dcterms:modified xsi:type="dcterms:W3CDTF">2023-05-29T08:14:13Z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