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71" r:id="rId4"/>
    <p:sldId id="373" r:id="rId5"/>
    <p:sldId id="392" r:id="rId6"/>
    <p:sldId id="377" r:id="rId7"/>
    <p:sldId id="378" r:id="rId8"/>
    <p:sldId id="380" r:id="rId9"/>
    <p:sldId id="383" r:id="rId10"/>
    <p:sldId id="384" r:id="rId11"/>
    <p:sldId id="393" r:id="rId12"/>
    <p:sldId id="389" r:id="rId13"/>
    <p:sldId id="391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8" name="yt_shape_10558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12b249fc-5fc9-4098-b8df-fe9682a90791.png&quot;}"/>
            </a:endParaRPr>
          </a:p>
        </p:txBody>
      </p:sp>
      <p:sp>
        <p:nvSpPr>
          <p:cNvPr id="10559" name="yt_shape_10559"/>
          <p:cNvSpPr txBox="1"/>
          <p:nvPr/>
        </p:nvSpPr>
        <p:spPr>
          <a:xfrm>
            <a:off x="540119" y="16653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幂的乘方法则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幂的乘方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底数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不变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指数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相乘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用式子表示为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lang="en-US" altLang="zh-CN" sz="2400" b="0" i="1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为正整数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560" name="yt_shape_10560"/>
          <p:cNvSpPr txBox="1"/>
          <p:nvPr/>
        </p:nvSpPr>
        <p:spPr>
          <a:xfrm>
            <a:off x="540119" y="262478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幂的乘方法则可以推广到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个以上的幂的乘方运算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：[（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]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均为正整数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0652073">
            <a:extLst>
              <a:ext uri="{FF2B5EF4-FFF2-40B4-BE49-F238E27FC236}">
                <a16:creationId xmlns:a16="http://schemas.microsoft.com/office/drawing/2014/main" id="{55FC6932-1605-ACDD-615B-42B0FA41CF4F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795"/>
            <a:ext cx="4089464" cy="64598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6700C51-E890-410F-61D0-757C48450BDA}"/>
              </a:ext>
            </a:extLst>
          </p:cNvPr>
          <p:cNvSpPr txBox="1"/>
          <p:nvPr/>
        </p:nvSpPr>
        <p:spPr>
          <a:xfrm>
            <a:off x="5326908" y="159416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不变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7F7670C-705E-6407-B5BB-851ABE20B082}"/>
              </a:ext>
            </a:extLst>
          </p:cNvPr>
          <p:cNvSpPr txBox="1"/>
          <p:nvPr/>
        </p:nvSpPr>
        <p:spPr>
          <a:xfrm>
            <a:off x="7460507" y="159416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相乘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81269BA-0F51-7583-B6A5-3BD650FD8F78}"/>
              </a:ext>
            </a:extLst>
          </p:cNvPr>
          <p:cNvSpPr txBox="1"/>
          <p:nvPr/>
        </p:nvSpPr>
        <p:spPr>
          <a:xfrm>
            <a:off x="2069358" y="2081842"/>
            <a:ext cx="935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95E2AC5-38EF-01E6-66E5-D58CA06D0D54}"/>
              </a:ext>
            </a:extLst>
          </p:cNvPr>
          <p:cNvSpPr txBox="1"/>
          <p:nvPr/>
        </p:nvSpPr>
        <p:spPr>
          <a:xfrm>
            <a:off x="10738800" y="2577981"/>
            <a:ext cx="529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i="1" baseline="30000" dirty="0" err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mnp</a:t>
            </a:r>
            <a:r>
              <a:rPr lang="zh-CN" altLang="zh-CN" sz="2400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6" name="yt_shape_10616"/>
          <p:cNvSpPr txBox="1"/>
          <p:nvPr/>
        </p:nvSpPr>
        <p:spPr>
          <a:xfrm>
            <a:off x="540000" y="836712"/>
            <a:ext cx="10749738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原创题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填空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均为实数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43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47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43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47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zh-CN" altLang="zh-CN" sz="2400" b="0" i="0" u="none" dirty="0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2024</a:t>
            </a:r>
            <a:r>
              <a:rPr lang="zh-CN" altLang="zh-CN" sz="2400" b="0" i="0" u="none" dirty="0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9438AAD-8BD5-45D4-8135-FA8B2AC72820}"/>
              </a:ext>
            </a:extLst>
          </p:cNvPr>
          <p:cNvSpPr txBox="1"/>
          <p:nvPr/>
        </p:nvSpPr>
        <p:spPr>
          <a:xfrm>
            <a:off x="3802789" y="1265394"/>
            <a:ext cx="73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43B42D3-82BC-35D8-B0D4-D7D568DC8850}"/>
              </a:ext>
            </a:extLst>
          </p:cNvPr>
          <p:cNvSpPr txBox="1"/>
          <p:nvPr/>
        </p:nvSpPr>
        <p:spPr>
          <a:xfrm>
            <a:off x="3802789" y="1740882"/>
            <a:ext cx="73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A973D32-042D-F1E8-13B2-E2538F326845}"/>
              </a:ext>
            </a:extLst>
          </p:cNvPr>
          <p:cNvSpPr txBox="1"/>
          <p:nvPr/>
        </p:nvSpPr>
        <p:spPr>
          <a:xfrm>
            <a:off x="3802789" y="2216370"/>
            <a:ext cx="73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E66BAF1-E6F8-3F1F-7F4A-7CDB66C5E659}"/>
              </a:ext>
            </a:extLst>
          </p:cNvPr>
          <p:cNvSpPr txBox="1"/>
          <p:nvPr/>
        </p:nvSpPr>
        <p:spPr>
          <a:xfrm>
            <a:off x="9339989" y="269185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2024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8" name="yt_shape_10628"/>
          <p:cNvSpPr txBox="1"/>
          <p:nvPr/>
        </p:nvSpPr>
        <p:spPr>
          <a:xfrm>
            <a:off x="5303912" y="3145095"/>
            <a:ext cx="502701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）[（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]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－[－（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]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629" name="yt_shape_10629"/>
          <p:cNvSpPr txBox="1"/>
          <p:nvPr/>
        </p:nvSpPr>
        <p:spPr>
          <a:xfrm>
            <a:off x="5303912" y="3624398"/>
            <a:ext cx="5129609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－[－（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0626">
            <a:extLst>
              <a:ext uri="{FF2B5EF4-FFF2-40B4-BE49-F238E27FC236}">
                <a16:creationId xmlns:a16="http://schemas.microsoft.com/office/drawing/2014/main" id="{2A0B2877-3569-4404-9C38-15913353473C}"/>
              </a:ext>
            </a:extLst>
          </p:cNvPr>
          <p:cNvSpPr txBox="1"/>
          <p:nvPr/>
        </p:nvSpPr>
        <p:spPr>
          <a:xfrm>
            <a:off x="540000" y="3145095"/>
            <a:ext cx="40523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5" name="yt_shape_10627">
            <a:extLst>
              <a:ext uri="{FF2B5EF4-FFF2-40B4-BE49-F238E27FC236}">
                <a16:creationId xmlns:a16="http://schemas.microsoft.com/office/drawing/2014/main" id="{0E0DEE33-DEAA-433D-AA36-FDD1BF350D5C}"/>
              </a:ext>
            </a:extLst>
          </p:cNvPr>
          <p:cNvSpPr txBox="1"/>
          <p:nvPr/>
        </p:nvSpPr>
        <p:spPr>
          <a:xfrm>
            <a:off x="540000" y="3624398"/>
            <a:ext cx="3180358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baseline="3000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baseline="3000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baseline="3000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yt_shape_10616">
            <a:extLst>
              <a:ext uri="{FF2B5EF4-FFF2-40B4-BE49-F238E27FC236}">
                <a16:creationId xmlns:a16="http://schemas.microsoft.com/office/drawing/2014/main" id="{6C73251C-B350-45B2-AB4F-A2FF6FE7BC8F}"/>
              </a:ext>
            </a:extLst>
          </p:cNvPr>
          <p:cNvSpPr txBox="1"/>
          <p:nvPr/>
        </p:nvSpPr>
        <p:spPr>
          <a:xfrm>
            <a:off x="538136" y="999952"/>
            <a:ext cx="13849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7" name="yt_shape_10622">
            <a:extLst>
              <a:ext uri="{FF2B5EF4-FFF2-40B4-BE49-F238E27FC236}">
                <a16:creationId xmlns:a16="http://schemas.microsoft.com/office/drawing/2014/main" id="{654DD5D4-55C2-473C-B0FD-8B74EAAC2506}"/>
              </a:ext>
            </a:extLst>
          </p:cNvPr>
          <p:cNvSpPr txBox="1"/>
          <p:nvPr/>
        </p:nvSpPr>
        <p:spPr>
          <a:xfrm>
            <a:off x="538136" y="1552685"/>
            <a:ext cx="39145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8" name="yt_shape_10623">
            <a:extLst>
              <a:ext uri="{FF2B5EF4-FFF2-40B4-BE49-F238E27FC236}">
                <a16:creationId xmlns:a16="http://schemas.microsoft.com/office/drawing/2014/main" id="{913AD18F-87E4-4020-BFD4-05073B0910D7}"/>
              </a:ext>
            </a:extLst>
          </p:cNvPr>
          <p:cNvSpPr txBox="1"/>
          <p:nvPr/>
        </p:nvSpPr>
        <p:spPr>
          <a:xfrm>
            <a:off x="538136" y="2031988"/>
            <a:ext cx="2529539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9" name="yt_shape_10624">
            <a:extLst>
              <a:ext uri="{FF2B5EF4-FFF2-40B4-BE49-F238E27FC236}">
                <a16:creationId xmlns:a16="http://schemas.microsoft.com/office/drawing/2014/main" id="{5F4CA4F7-45AD-412D-B6A8-653CF79D8EB5}"/>
              </a:ext>
            </a:extLst>
          </p:cNvPr>
          <p:cNvSpPr txBox="1"/>
          <p:nvPr/>
        </p:nvSpPr>
        <p:spPr>
          <a:xfrm>
            <a:off x="5252417" y="1552685"/>
            <a:ext cx="37959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" name="yt_shape_10625">
            <a:extLst>
              <a:ext uri="{FF2B5EF4-FFF2-40B4-BE49-F238E27FC236}">
                <a16:creationId xmlns:a16="http://schemas.microsoft.com/office/drawing/2014/main" id="{12D77206-9D44-418D-9BFE-F2DC7DA07EDD}"/>
              </a:ext>
            </a:extLst>
          </p:cNvPr>
          <p:cNvSpPr txBox="1"/>
          <p:nvPr/>
        </p:nvSpPr>
        <p:spPr>
          <a:xfrm>
            <a:off x="5252417" y="2031988"/>
            <a:ext cx="2718693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6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6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29" grpId="0" build="allAtOnce"/>
      <p:bldP spid="5" grpId="0" build="allAtOnce"/>
      <p:bldP spid="8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0" name="yt_shape_10630"/>
          <p:cNvSpPr txBox="1"/>
          <p:nvPr/>
        </p:nvSpPr>
        <p:spPr>
          <a:xfrm>
            <a:off x="3338835" y="980728"/>
            <a:ext cx="5514330" cy="4592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550" b="0" i="0" u="none" spc="43000">
                <a:noFill/>
                <a:effectLst/>
                <a:latin typeface="Times New Roman" pitchFamily="26"/>
                <a:ea typeface="宋体" pitchFamily="26"/>
                <a:cs typeface="宋体" pitchFamily="26"/>
                <a:sym typeface="Finished"/>
              </a:rPr>
              <a:t>⁠</a:t>
            </a:r>
            <a:endParaRPr lang="zh-CN" altLang="zh-CN" sz="2550" b="0" i="0" u="none" spc="43000">
              <a:solidFill>
                <a:srgbClr val="1EE3CF"/>
              </a:solidFill>
              <a:effectLst/>
              <a:latin typeface="Times New Roman" pitchFamily="26"/>
              <a:ea typeface="宋体" pitchFamily="26"/>
              <a:cs typeface="宋体" pitchFamily="26"/>
              <a:sym typeface="Finished"/>
              <a:hlinkClick r:id="" action="ppaction://macro?name={&quot;type&quot;:&quot;ImageText&quot;,&quot;item&quot;:&quot;ImageText&quot;,&quot;path&quot;:&quot;\\ImageTexts\\2e99a9c2-d668-4ba8-9952-bd363de0743e.png&quot;}"/>
            </a:endParaRPr>
          </a:p>
        </p:txBody>
      </p:sp>
      <p:sp>
        <p:nvSpPr>
          <p:cNvPr id="10631" name="yt_shape_10631"/>
          <p:cNvSpPr txBox="1"/>
          <p:nvPr/>
        </p:nvSpPr>
        <p:spPr>
          <a:xfrm>
            <a:off x="4249341" y="1490744"/>
            <a:ext cx="36933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利用幂的乘方法则比较大小</a:t>
            </a:r>
          </a:p>
        </p:txBody>
      </p:sp>
      <p:pic>
        <p:nvPicPr>
          <p:cNvPr id="3" name="yt_shape_1685210652260">
            <a:extLst>
              <a:ext uri="{FF2B5EF4-FFF2-40B4-BE49-F238E27FC236}">
                <a16:creationId xmlns:a16="http://schemas.microsoft.com/office/drawing/2014/main" id="{0F8E6455-CA5B-377D-BEA3-F96587C7BCF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1017619"/>
            <a:ext cx="5334064" cy="381005"/>
          </a:xfrm>
          <a:prstGeom prst="rect">
            <a:avLst/>
          </a:prstGeom>
        </p:spPr>
      </p:pic>
      <p:sp>
        <p:nvSpPr>
          <p:cNvPr id="5" name="yt_shape_10632">
            <a:extLst>
              <a:ext uri="{FF2B5EF4-FFF2-40B4-BE49-F238E27FC236}">
                <a16:creationId xmlns:a16="http://schemas.microsoft.com/office/drawing/2014/main" id="{5B84E4F0-7E59-47F0-A31E-1DE3397E11C4}"/>
              </a:ext>
            </a:extLst>
          </p:cNvPr>
          <p:cNvSpPr txBox="1"/>
          <p:nvPr/>
        </p:nvSpPr>
        <p:spPr>
          <a:xfrm>
            <a:off x="540000" y="2233743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类型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化为同指数幂比较</a:t>
            </a:r>
          </a:p>
        </p:txBody>
      </p:sp>
      <p:sp>
        <p:nvSpPr>
          <p:cNvPr id="6" name="yt_shape_10633">
            <a:extLst>
              <a:ext uri="{FF2B5EF4-FFF2-40B4-BE49-F238E27FC236}">
                <a16:creationId xmlns:a16="http://schemas.microsoft.com/office/drawing/2014/main" id="{FC7C1261-4312-4C30-8DE6-50AFFE3BE1A7}"/>
              </a:ext>
            </a:extLst>
          </p:cNvPr>
          <p:cNvSpPr txBox="1"/>
          <p:nvPr/>
        </p:nvSpPr>
        <p:spPr>
          <a:xfrm>
            <a:off x="540119" y="271304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试比较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将它们连接起来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7" name="yt_shape_10634">
            <a:extLst>
              <a:ext uri="{FF2B5EF4-FFF2-40B4-BE49-F238E27FC236}">
                <a16:creationId xmlns:a16="http://schemas.microsoft.com/office/drawing/2014/main" id="{20074344-95EF-498E-96AB-FD04908786A2}"/>
              </a:ext>
            </a:extLst>
          </p:cNvPr>
          <p:cNvSpPr txBox="1"/>
          <p:nvPr/>
        </p:nvSpPr>
        <p:spPr>
          <a:xfrm>
            <a:off x="540119" y="367248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【解析】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81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81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36F0CCF-C824-4BA4-AEFF-A521DD19367C}"/>
              </a:ext>
            </a:extLst>
          </p:cNvPr>
          <p:cNvSpPr txBox="1"/>
          <p:nvPr/>
        </p:nvSpPr>
        <p:spPr>
          <a:xfrm>
            <a:off x="1364508" y="3141728"/>
            <a:ext cx="1534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5" name="yt_shape_10635"/>
          <p:cNvSpPr txBox="1"/>
          <p:nvPr/>
        </p:nvSpPr>
        <p:spPr>
          <a:xfrm>
            <a:off x="540000" y="900000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类型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化为同底数幂比较</a:t>
            </a:r>
          </a:p>
        </p:txBody>
      </p:sp>
      <p:sp>
        <p:nvSpPr>
          <p:cNvPr id="10636" name="yt_shape_10636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81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试比较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将它们连接起来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637" name="yt_shape_10637"/>
          <p:cNvSpPr txBox="1"/>
          <p:nvPr/>
        </p:nvSpPr>
        <p:spPr>
          <a:xfrm>
            <a:off x="540119" y="233873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【解析】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81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638" name="yt_shape_10638"/>
          <p:cNvSpPr txBox="1"/>
          <p:nvPr/>
        </p:nvSpPr>
        <p:spPr>
          <a:xfrm>
            <a:off x="540000" y="3298173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【变式训练】</a:t>
            </a:r>
          </a:p>
        </p:txBody>
      </p:sp>
      <p:sp>
        <p:nvSpPr>
          <p:cNvPr id="10639" name="yt_shape_10639"/>
          <p:cNvSpPr txBox="1"/>
          <p:nvPr/>
        </p:nvSpPr>
        <p:spPr>
          <a:xfrm>
            <a:off x="540000" y="3777476"/>
            <a:ext cx="87876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的大小关系为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640" name="yt_table_10640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3486564"/>
              </p:ext>
            </p:extLst>
          </p:nvPr>
        </p:nvGraphicFramePr>
        <p:xfrm>
          <a:off x="540000" y="4409143"/>
          <a:ext cx="4945380" cy="848742"/>
        </p:xfrm>
        <a:graphic>
          <a:graphicData uri="http://schemas.openxmlformats.org/drawingml/2006/table">
            <a:tbl>
              <a:tblPr/>
              <a:tblGrid>
                <a:gridCol w="2938780">
                  <a:extLst>
                    <a:ext uri="{9D8B030D-6E8A-4147-A177-3AD203B41FA5}">
                      <a16:colId xmlns:a16="http://schemas.microsoft.com/office/drawing/2014/main" val="10223"/>
                    </a:ext>
                  </a:extLst>
                </a:gridCol>
                <a:gridCol w="2006600">
                  <a:extLst>
                    <a:ext uri="{9D8B030D-6E8A-4147-A177-3AD203B41FA5}">
                      <a16:colId xmlns:a16="http://schemas.microsoft.com/office/drawing/2014/main" val="102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3"/>
                  </a:ext>
                </a:extLst>
              </a:tr>
            </a:tbl>
          </a:graphicData>
        </a:graphic>
      </p:graphicFrame>
      <p:pic>
        <p:nvPicPr>
          <p:cNvPr id="10642" name="yt_image_10642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8801" y="5527697"/>
            <a:ext cx="5454396" cy="18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04F1203-AF4A-9685-3C56-A27ED0BEBF69}"/>
              </a:ext>
            </a:extLst>
          </p:cNvPr>
          <p:cNvSpPr txBox="1"/>
          <p:nvPr/>
        </p:nvSpPr>
        <p:spPr>
          <a:xfrm>
            <a:off x="1364508" y="1807985"/>
            <a:ext cx="1534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C5633C8-AC16-544E-4831-37DBECE312DF}"/>
              </a:ext>
            </a:extLst>
          </p:cNvPr>
          <p:cNvSpPr txBox="1"/>
          <p:nvPr/>
        </p:nvSpPr>
        <p:spPr>
          <a:xfrm>
            <a:off x="8339864" y="37306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6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37" grpId="0" build="allAtOnce"/>
      <p:bldP spid="2" grpId="0" build="allAtOnce"/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1" name="yt_shape_10561"/>
          <p:cNvSpPr txBox="1"/>
          <p:nvPr/>
        </p:nvSpPr>
        <p:spPr>
          <a:xfrm>
            <a:off x="540000" y="764704"/>
            <a:ext cx="428322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4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4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23f16263-4ed0-4f06-87a7-dc4004319774.png&quot;}"/>
            </a:endParaRPr>
          </a:p>
        </p:txBody>
      </p:sp>
      <p:sp>
        <p:nvSpPr>
          <p:cNvPr id="10562" name="yt_shape_10562"/>
          <p:cNvSpPr txBox="1"/>
          <p:nvPr/>
        </p:nvSpPr>
        <p:spPr>
          <a:xfrm>
            <a:off x="540000" y="1526905"/>
            <a:ext cx="364202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幂的乘方法则</a:t>
            </a:r>
          </a:p>
        </p:txBody>
      </p:sp>
      <p:sp>
        <p:nvSpPr>
          <p:cNvPr id="10563" name="yt_shape_10563"/>
          <p:cNvSpPr txBox="1"/>
          <p:nvPr/>
        </p:nvSpPr>
        <p:spPr>
          <a:xfrm>
            <a:off x="540000" y="2026470"/>
            <a:ext cx="45653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564" name="yt_table_10564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3330012"/>
              </p:ext>
            </p:extLst>
          </p:nvPr>
        </p:nvGraphicFramePr>
        <p:xfrm>
          <a:off x="540000" y="2658137"/>
          <a:ext cx="7657466" cy="424371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191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92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93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1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1"/>
                  </a:ext>
                </a:extLst>
              </a:tr>
            </a:tbl>
          </a:graphicData>
        </a:graphic>
      </p:graphicFrame>
      <p:sp>
        <p:nvSpPr>
          <p:cNvPr id="10566" name="yt_shape_10566"/>
          <p:cNvSpPr txBox="1"/>
          <p:nvPr/>
        </p:nvSpPr>
        <p:spPr>
          <a:xfrm>
            <a:off x="540000" y="3133202"/>
            <a:ext cx="42239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下列计算正确的是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567" name="yt_table_10567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5896003"/>
              </p:ext>
            </p:extLst>
          </p:nvPr>
        </p:nvGraphicFramePr>
        <p:xfrm>
          <a:off x="540000" y="3764869"/>
          <a:ext cx="6674486" cy="848742"/>
        </p:xfrm>
        <a:graphic>
          <a:graphicData uri="http://schemas.openxmlformats.org/drawingml/2006/table">
            <a:tbl>
              <a:tblPr/>
              <a:tblGrid>
                <a:gridCol w="4218623">
                  <a:extLst>
                    <a:ext uri="{9D8B030D-6E8A-4147-A177-3AD203B41FA5}">
                      <a16:colId xmlns:a16="http://schemas.microsoft.com/office/drawing/2014/main" val="10195"/>
                    </a:ext>
                  </a:extLst>
                </a:gridCol>
                <a:gridCol w="2455863">
                  <a:extLst>
                    <a:ext uri="{9D8B030D-6E8A-4147-A177-3AD203B41FA5}">
                      <a16:colId xmlns:a16="http://schemas.microsoft.com/office/drawing/2014/main" val="101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·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3"/>
                  </a:ext>
                </a:extLst>
              </a:tr>
            </a:tbl>
          </a:graphicData>
        </a:graphic>
      </p:graphicFrame>
      <p:sp>
        <p:nvSpPr>
          <p:cNvPr id="10569" name="yt_shape_10569"/>
          <p:cNvSpPr txBox="1"/>
          <p:nvPr/>
        </p:nvSpPr>
        <p:spPr>
          <a:xfrm>
            <a:off x="540000" y="4664211"/>
            <a:ext cx="66171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在下列各式的括号内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应填入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570" name="yt_table_10570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585449"/>
              </p:ext>
            </p:extLst>
          </p:nvPr>
        </p:nvGraphicFramePr>
        <p:xfrm>
          <a:off x="540000" y="5295878"/>
          <a:ext cx="7131686" cy="848742"/>
        </p:xfrm>
        <a:graphic>
          <a:graphicData uri="http://schemas.openxmlformats.org/drawingml/2006/table">
            <a:tbl>
              <a:tblPr/>
              <a:tblGrid>
                <a:gridCol w="4218623">
                  <a:extLst>
                    <a:ext uri="{9D8B030D-6E8A-4147-A177-3AD203B41FA5}">
                      <a16:colId xmlns:a16="http://schemas.microsoft.com/office/drawing/2014/main" val="10197"/>
                    </a:ext>
                  </a:extLst>
                </a:gridCol>
                <a:gridCol w="2913063">
                  <a:extLst>
                    <a:ext uri="{9D8B030D-6E8A-4147-A177-3AD203B41FA5}">
                      <a16:colId xmlns:a16="http://schemas.microsoft.com/office/drawing/2014/main" val="101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zh-CN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　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zh-CN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　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zh-CN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　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zh-CN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　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5"/>
                  </a:ext>
                </a:extLst>
              </a:tr>
            </a:tbl>
          </a:graphicData>
        </a:graphic>
      </p:graphicFrame>
      <p:pic>
        <p:nvPicPr>
          <p:cNvPr id="3" name="yt_shape_1685210652100">
            <a:extLst>
              <a:ext uri="{FF2B5EF4-FFF2-40B4-BE49-F238E27FC236}">
                <a16:creationId xmlns:a16="http://schemas.microsoft.com/office/drawing/2014/main" id="{62413B12-4126-058B-E7D2-D35DB9D26BFE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90544"/>
            <a:ext cx="4114864" cy="652852"/>
          </a:xfrm>
          <a:prstGeom prst="rect">
            <a:avLst/>
          </a:prstGeom>
        </p:spPr>
      </p:pic>
      <p:pic>
        <p:nvPicPr>
          <p:cNvPr id="5" name="yt_shape_1685210652116">
            <a:extLst>
              <a:ext uri="{FF2B5EF4-FFF2-40B4-BE49-F238E27FC236}">
                <a16:creationId xmlns:a16="http://schemas.microsoft.com/office/drawing/2014/main" id="{D5C5E518-79B9-2681-AE6A-8B9101EDF36E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567535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AD7682F-FA5C-A2C1-20F2-21DC56511DD9}"/>
              </a:ext>
            </a:extLst>
          </p:cNvPr>
          <p:cNvSpPr txBox="1"/>
          <p:nvPr/>
        </p:nvSpPr>
        <p:spPr>
          <a:xfrm>
            <a:off x="4158389" y="19796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4F2746C-00B5-7575-EC51-8B77BAA7BD77}"/>
              </a:ext>
            </a:extLst>
          </p:cNvPr>
          <p:cNvSpPr txBox="1"/>
          <p:nvPr/>
        </p:nvSpPr>
        <p:spPr>
          <a:xfrm>
            <a:off x="3802789" y="308639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82466FA-8539-6B49-6812-865B8A0DEC55}"/>
              </a:ext>
            </a:extLst>
          </p:cNvPr>
          <p:cNvSpPr txBox="1"/>
          <p:nvPr/>
        </p:nvSpPr>
        <p:spPr>
          <a:xfrm>
            <a:off x="6190389" y="461740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2" name="yt_shape_10572"/>
          <p:cNvSpPr txBox="1"/>
          <p:nvPr/>
        </p:nvSpPr>
        <p:spPr>
          <a:xfrm>
            <a:off x="540000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0573" name="yt_shape_10573"/>
          <p:cNvSpPr txBox="1"/>
          <p:nvPr/>
        </p:nvSpPr>
        <p:spPr>
          <a:xfrm>
            <a:off x="540000" y="1379303"/>
            <a:ext cx="39754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0574" name="yt_shape_10574"/>
          <p:cNvSpPr txBox="1"/>
          <p:nvPr/>
        </p:nvSpPr>
        <p:spPr>
          <a:xfrm>
            <a:off x="540000" y="1858606"/>
            <a:ext cx="54630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·（－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26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575" name="yt_shape_10575"/>
          <p:cNvSpPr txBox="1"/>
          <p:nvPr/>
        </p:nvSpPr>
        <p:spPr>
          <a:xfrm>
            <a:off x="540000" y="2337909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页练习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0576" name="yt_shape_10576"/>
          <p:cNvSpPr txBox="1"/>
          <p:nvPr/>
        </p:nvSpPr>
        <p:spPr>
          <a:xfrm>
            <a:off x="540000" y="2969576"/>
            <a:ext cx="21207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577" name="yt_shape_10577"/>
          <p:cNvSpPr txBox="1"/>
          <p:nvPr/>
        </p:nvSpPr>
        <p:spPr>
          <a:xfrm>
            <a:off x="6106155" y="2969576"/>
            <a:ext cx="20967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579" name="yt_shape_10579"/>
          <p:cNvSpPr txBox="1"/>
          <p:nvPr/>
        </p:nvSpPr>
        <p:spPr>
          <a:xfrm>
            <a:off x="540000" y="3446708"/>
            <a:ext cx="21207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80" name="yt_shape_10580"/>
          <p:cNvSpPr txBox="1"/>
          <p:nvPr/>
        </p:nvSpPr>
        <p:spPr>
          <a:xfrm>
            <a:off x="6106155" y="3446708"/>
            <a:ext cx="20967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81" name="yt_shape_10581"/>
          <p:cNvSpPr txBox="1"/>
          <p:nvPr/>
        </p:nvSpPr>
        <p:spPr>
          <a:xfrm>
            <a:off x="540000" y="4078175"/>
            <a:ext cx="25808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582" name="yt_shape_10582"/>
          <p:cNvSpPr txBox="1"/>
          <p:nvPr/>
        </p:nvSpPr>
        <p:spPr>
          <a:xfrm>
            <a:off x="6106155" y="4078175"/>
            <a:ext cx="30264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84" name="yt_shape_10584"/>
          <p:cNvSpPr txBox="1"/>
          <p:nvPr/>
        </p:nvSpPr>
        <p:spPr>
          <a:xfrm>
            <a:off x="540000" y="4555307"/>
            <a:ext cx="31198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85" name="yt_shape_10585"/>
          <p:cNvSpPr txBox="1"/>
          <p:nvPr/>
        </p:nvSpPr>
        <p:spPr>
          <a:xfrm>
            <a:off x="6106155" y="4555307"/>
            <a:ext cx="32316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1462FF8-CDB0-1021-DCEE-FA0698A5F197}"/>
              </a:ext>
            </a:extLst>
          </p:cNvPr>
          <p:cNvSpPr txBox="1"/>
          <p:nvPr/>
        </p:nvSpPr>
        <p:spPr>
          <a:xfrm>
            <a:off x="3345589" y="1332497"/>
            <a:ext cx="840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7713F2A-A9D5-FC69-85C0-D9167E2C1365}"/>
              </a:ext>
            </a:extLst>
          </p:cNvPr>
          <p:cNvSpPr txBox="1"/>
          <p:nvPr/>
        </p:nvSpPr>
        <p:spPr>
          <a:xfrm>
            <a:off x="4666389" y="1811800"/>
            <a:ext cx="1145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79" grpId="0" build="p"/>
      <p:bldP spid="10580" grpId="0" build="p"/>
      <p:bldP spid="10584" grpId="0" build="p"/>
      <p:bldP spid="10585" grpId="0" build="p"/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6" name="yt_shape_10586"/>
          <p:cNvSpPr txBox="1"/>
          <p:nvPr/>
        </p:nvSpPr>
        <p:spPr>
          <a:xfrm>
            <a:off x="540000" y="982689"/>
            <a:ext cx="456535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幂的乘方法则的逆用</a:t>
            </a:r>
          </a:p>
        </p:txBody>
      </p:sp>
      <p:sp>
        <p:nvSpPr>
          <p:cNvPr id="10587" name="yt_shape_10587"/>
          <p:cNvSpPr txBox="1"/>
          <p:nvPr/>
        </p:nvSpPr>
        <p:spPr>
          <a:xfrm>
            <a:off x="540000" y="1482254"/>
            <a:ext cx="52305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588" name="yt_table_10588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5896577"/>
              </p:ext>
            </p:extLst>
          </p:nvPr>
        </p:nvGraphicFramePr>
        <p:xfrm>
          <a:off x="540000" y="2113921"/>
          <a:ext cx="8597266" cy="424371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199"/>
                    </a:ext>
                  </a:extLst>
                </a:gridCol>
                <a:gridCol w="2278380">
                  <a:extLst>
                    <a:ext uri="{9D8B030D-6E8A-4147-A177-3AD203B41FA5}">
                      <a16:colId xmlns:a16="http://schemas.microsoft.com/office/drawing/2014/main" val="10200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01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2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6"/>
                  </a:ext>
                </a:extLst>
              </a:tr>
            </a:tbl>
          </a:graphicData>
        </a:graphic>
      </p:graphicFrame>
      <p:sp>
        <p:nvSpPr>
          <p:cNvPr id="10590" name="yt_shape_10590"/>
          <p:cNvSpPr txBox="1"/>
          <p:nvPr/>
        </p:nvSpPr>
        <p:spPr>
          <a:xfrm>
            <a:off x="540000" y="2588986"/>
            <a:ext cx="56489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591" name="yt_table_10591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9802857"/>
              </p:ext>
            </p:extLst>
          </p:nvPr>
        </p:nvGraphicFramePr>
        <p:xfrm>
          <a:off x="540000" y="3220653"/>
          <a:ext cx="8927466" cy="424371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203"/>
                    </a:ext>
                  </a:extLst>
                </a:gridCol>
                <a:gridCol w="2278380">
                  <a:extLst>
                    <a:ext uri="{9D8B030D-6E8A-4147-A177-3AD203B41FA5}">
                      <a16:colId xmlns:a16="http://schemas.microsoft.com/office/drawing/2014/main" val="10204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05"/>
                    </a:ext>
                  </a:extLst>
                </a:gridCol>
                <a:gridCol w="1668463">
                  <a:extLst>
                    <a:ext uri="{9D8B030D-6E8A-4147-A177-3AD203B41FA5}">
                      <a16:colId xmlns:a16="http://schemas.microsoft.com/office/drawing/2014/main" val="102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7"/>
                  </a:ext>
                </a:extLst>
              </a:tr>
            </a:tbl>
          </a:graphicData>
        </a:graphic>
      </p:graphicFrame>
      <p:pic>
        <p:nvPicPr>
          <p:cNvPr id="3" name="yt_shape_1685210652160">
            <a:extLst>
              <a:ext uri="{FF2B5EF4-FFF2-40B4-BE49-F238E27FC236}">
                <a16:creationId xmlns:a16="http://schemas.microsoft.com/office/drawing/2014/main" id="{554BFAE9-C652-7373-585F-CDB8A7588466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023318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37C8892-DB30-80D0-852C-909B0365C0BF}"/>
              </a:ext>
            </a:extLst>
          </p:cNvPr>
          <p:cNvSpPr txBox="1"/>
          <p:nvPr/>
        </p:nvSpPr>
        <p:spPr>
          <a:xfrm>
            <a:off x="4817202" y="143544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BCD375D-D0CB-D798-B7D6-E6714608E2D1}"/>
              </a:ext>
            </a:extLst>
          </p:cNvPr>
          <p:cNvSpPr txBox="1"/>
          <p:nvPr/>
        </p:nvSpPr>
        <p:spPr>
          <a:xfrm>
            <a:off x="5231539" y="254218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5" name="yt_shape_10595"/>
          <p:cNvSpPr txBox="1"/>
          <p:nvPr/>
        </p:nvSpPr>
        <p:spPr>
          <a:xfrm>
            <a:off x="540000" y="3769008"/>
            <a:ext cx="57451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96" name="yt_shape_10596"/>
          <p:cNvSpPr txBox="1"/>
          <p:nvPr/>
        </p:nvSpPr>
        <p:spPr>
          <a:xfrm>
            <a:off x="540000" y="4248311"/>
            <a:ext cx="4411464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baseline="3000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0593">
            <a:extLst>
              <a:ext uri="{FF2B5EF4-FFF2-40B4-BE49-F238E27FC236}">
                <a16:creationId xmlns:a16="http://schemas.microsoft.com/office/drawing/2014/main" id="{BD7C932D-DF26-4A05-9A72-D8EFFEE598E4}"/>
              </a:ext>
            </a:extLst>
          </p:cNvPr>
          <p:cNvSpPr txBox="1"/>
          <p:nvPr/>
        </p:nvSpPr>
        <p:spPr>
          <a:xfrm>
            <a:off x="540000" y="876376"/>
            <a:ext cx="71125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为正整数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5" name="yt_shape_10594">
            <a:extLst>
              <a:ext uri="{FF2B5EF4-FFF2-40B4-BE49-F238E27FC236}">
                <a16:creationId xmlns:a16="http://schemas.microsoft.com/office/drawing/2014/main" id="{5E548E5E-86E9-498A-B7E1-D7E2E530D834}"/>
              </a:ext>
            </a:extLst>
          </p:cNvPr>
          <p:cNvSpPr txBox="1"/>
          <p:nvPr/>
        </p:nvSpPr>
        <p:spPr>
          <a:xfrm>
            <a:off x="540000" y="1355679"/>
            <a:ext cx="4377802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1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lang="en-US" altLang="zh-CN" sz="2400" b="0" i="1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5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5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5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5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05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96" grpId="0" uiExpand="1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7" name="yt_shape_10597"/>
          <p:cNvSpPr txBox="1"/>
          <p:nvPr/>
        </p:nvSpPr>
        <p:spPr>
          <a:xfrm>
            <a:off x="540000" y="900000"/>
            <a:ext cx="89126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98" name="yt_shape_10598"/>
          <p:cNvSpPr txBox="1"/>
          <p:nvPr/>
        </p:nvSpPr>
        <p:spPr>
          <a:xfrm>
            <a:off x="540000" y="1379303"/>
            <a:ext cx="5354030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59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5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5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5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9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9" name="yt_shape_10599"/>
          <p:cNvSpPr txBox="1"/>
          <p:nvPr/>
        </p:nvSpPr>
        <p:spPr>
          <a:xfrm>
            <a:off x="540000" y="900000"/>
            <a:ext cx="610423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对幂的乘方法则理解不透而出错</a:t>
            </a:r>
          </a:p>
        </p:txBody>
      </p:sp>
      <p:sp>
        <p:nvSpPr>
          <p:cNvPr id="10600" name="yt_shape_10600"/>
          <p:cNvSpPr txBox="1"/>
          <p:nvPr/>
        </p:nvSpPr>
        <p:spPr>
          <a:xfrm>
            <a:off x="540000" y="1399565"/>
            <a:ext cx="52834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下列四个算式中正确的有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0601" name="yt_shape_10601"/>
          <p:cNvSpPr txBox="1"/>
          <p:nvPr/>
        </p:nvSpPr>
        <p:spPr>
          <a:xfrm>
            <a:off x="540119" y="187886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[（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]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[（－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]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graphicFrame>
        <p:nvGraphicFramePr>
          <p:cNvPr id="10602" name="yt_table_10602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7064828"/>
              </p:ext>
            </p:extLst>
          </p:nvPr>
        </p:nvGraphicFramePr>
        <p:xfrm>
          <a:off x="540000" y="2990667"/>
          <a:ext cx="84194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207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0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09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2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8"/>
                  </a:ext>
                </a:extLst>
              </a:tr>
            </a:tbl>
          </a:graphicData>
        </a:graphic>
      </p:graphicFrame>
      <p:pic>
        <p:nvPicPr>
          <p:cNvPr id="3" name="yt_shape_1685210652192">
            <a:extLst>
              <a:ext uri="{FF2B5EF4-FFF2-40B4-BE49-F238E27FC236}">
                <a16:creationId xmlns:a16="http://schemas.microsoft.com/office/drawing/2014/main" id="{8AFB26FC-37C3-8B51-04D6-A61455F3819F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1BE6766-FAFF-FF49-A597-CBE8EC4BC10D}"/>
              </a:ext>
            </a:extLst>
          </p:cNvPr>
          <p:cNvSpPr txBox="1"/>
          <p:nvPr/>
        </p:nvSpPr>
        <p:spPr>
          <a:xfrm>
            <a:off x="48695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4" name="yt_shape_10604"/>
          <p:cNvSpPr txBox="1"/>
          <p:nvPr/>
        </p:nvSpPr>
        <p:spPr>
          <a:xfrm>
            <a:off x="540000" y="900000"/>
            <a:ext cx="4103688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20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20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fcaae164-89f0-427e-a289-f58cead10b4b.png&quot;}"/>
            </a:endParaRPr>
          </a:p>
        </p:txBody>
      </p:sp>
      <p:sp>
        <p:nvSpPr>
          <p:cNvPr id="10605" name="yt_shape_10605"/>
          <p:cNvSpPr txBox="1"/>
          <p:nvPr/>
        </p:nvSpPr>
        <p:spPr>
          <a:xfrm>
            <a:off x="540000" y="1653160"/>
            <a:ext cx="83498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的结果用幂的形式表示正确的是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606" name="yt_table_10606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7352475"/>
              </p:ext>
            </p:extLst>
          </p:nvPr>
        </p:nvGraphicFramePr>
        <p:xfrm>
          <a:off x="540000" y="2284827"/>
          <a:ext cx="8181341" cy="424371"/>
        </p:xfrm>
        <a:graphic>
          <a:graphicData uri="http://schemas.openxmlformats.org/drawingml/2006/table">
            <a:tbl>
              <a:tblPr/>
              <a:tblGrid>
                <a:gridCol w="2191068">
                  <a:extLst>
                    <a:ext uri="{9D8B030D-6E8A-4147-A177-3AD203B41FA5}">
                      <a16:colId xmlns:a16="http://schemas.microsoft.com/office/drawing/2014/main" val="10211"/>
                    </a:ext>
                  </a:extLst>
                </a:gridCol>
                <a:gridCol w="2478405">
                  <a:extLst>
                    <a:ext uri="{9D8B030D-6E8A-4147-A177-3AD203B41FA5}">
                      <a16:colId xmlns:a16="http://schemas.microsoft.com/office/drawing/2014/main" val="10212"/>
                    </a:ext>
                  </a:extLst>
                </a:gridCol>
                <a:gridCol w="2224405">
                  <a:extLst>
                    <a:ext uri="{9D8B030D-6E8A-4147-A177-3AD203B41FA5}">
                      <a16:colId xmlns:a16="http://schemas.microsoft.com/office/drawing/2014/main" val="10213"/>
                    </a:ext>
                  </a:extLst>
                </a:gridCol>
                <a:gridCol w="1287463">
                  <a:extLst>
                    <a:ext uri="{9D8B030D-6E8A-4147-A177-3AD203B41FA5}">
                      <a16:colId xmlns:a16="http://schemas.microsoft.com/office/drawing/2014/main" val="102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608" name="yt_shape_10608"/>
              <p:cNvSpPr txBox="1"/>
              <p:nvPr/>
            </p:nvSpPr>
            <p:spPr>
              <a:xfrm>
                <a:off x="540000" y="2759892"/>
                <a:ext cx="7278659" cy="9690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为正整数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limLow>
                      <m:limLow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limLowPr>
                      <m:e>
                        <m:groupChr>
                          <m:groupChrPr>
                            <m:chr m:val="⏟"/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groupChr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……</m:t>
                            </m:r>
                            <m:r>
                              <a:rPr lang="zh-CN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</m:e>
                        </m:groupChr>
                      </m:e>
                      <m:lim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个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lim>
                    </m:limLow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608" name="yt_shape_10608" descr="{&quot;rangeId&quot;:1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59892"/>
                <a:ext cx="7278659" cy="969048"/>
              </a:xfrm>
              <a:prstGeom prst="rect">
                <a:avLst/>
              </a:prstGeom>
              <a:blipFill>
                <a:blip r:embed="rId2"/>
                <a:stretch>
                  <a:fillRect l="-2596" r="-1508" b="-144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610" name="yt_table_10610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2068704"/>
              </p:ext>
            </p:extLst>
          </p:nvPr>
        </p:nvGraphicFramePr>
        <p:xfrm>
          <a:off x="540000" y="3932092"/>
          <a:ext cx="8355966" cy="424371"/>
        </p:xfrm>
        <a:graphic>
          <a:graphicData uri="http://schemas.openxmlformats.org/drawingml/2006/table">
            <a:tbl>
              <a:tblPr/>
              <a:tblGrid>
                <a:gridCol w="2191068">
                  <a:extLst>
                    <a:ext uri="{9D8B030D-6E8A-4147-A177-3AD203B41FA5}">
                      <a16:colId xmlns:a16="http://schemas.microsoft.com/office/drawing/2014/main" val="10215"/>
                    </a:ext>
                  </a:extLst>
                </a:gridCol>
                <a:gridCol w="2478405">
                  <a:extLst>
                    <a:ext uri="{9D8B030D-6E8A-4147-A177-3AD203B41FA5}">
                      <a16:colId xmlns:a16="http://schemas.microsoft.com/office/drawing/2014/main" val="10216"/>
                    </a:ext>
                  </a:extLst>
                </a:gridCol>
                <a:gridCol w="2224405">
                  <a:extLst>
                    <a:ext uri="{9D8B030D-6E8A-4147-A177-3AD203B41FA5}">
                      <a16:colId xmlns:a16="http://schemas.microsoft.com/office/drawing/2014/main" val="10217"/>
                    </a:ext>
                  </a:extLst>
                </a:gridCol>
                <a:gridCol w="1462088">
                  <a:extLst>
                    <a:ext uri="{9D8B030D-6E8A-4147-A177-3AD203B41FA5}">
                      <a16:colId xmlns:a16="http://schemas.microsoft.com/office/drawing/2014/main" val="102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0"/>
                  </a:ext>
                </a:extLst>
              </a:tr>
            </a:tbl>
          </a:graphicData>
        </a:graphic>
      </p:graphicFrame>
      <p:pic>
        <p:nvPicPr>
          <p:cNvPr id="3" name="yt_shape_1685210652220">
            <a:extLst>
              <a:ext uri="{FF2B5EF4-FFF2-40B4-BE49-F238E27FC236}">
                <a16:creationId xmlns:a16="http://schemas.microsoft.com/office/drawing/2014/main" id="{41BB5A5F-DF5B-FC25-BB89-D36833DEAB0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7173"/>
            <a:ext cx="3937064" cy="64123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CE29628-8606-1932-532B-5C42140BFBB4}"/>
              </a:ext>
            </a:extLst>
          </p:cNvPr>
          <p:cNvSpPr txBox="1"/>
          <p:nvPr/>
        </p:nvSpPr>
        <p:spPr>
          <a:xfrm>
            <a:off x="7906286" y="16063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B47868-6FB3-0C18-362C-BDD46BB8A55C}"/>
              </a:ext>
            </a:extLst>
          </p:cNvPr>
          <p:cNvSpPr txBox="1"/>
          <p:nvPr/>
        </p:nvSpPr>
        <p:spPr>
          <a:xfrm>
            <a:off x="6827993" y="2713086"/>
            <a:ext cx="400748" cy="105328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2" name="yt_shape_10612"/>
          <p:cNvSpPr txBox="1"/>
          <p:nvPr/>
        </p:nvSpPr>
        <p:spPr>
          <a:xfrm>
            <a:off x="540119" y="95399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雅安市第七中学单元卷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613" name="yt_table_10613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777612"/>
              </p:ext>
            </p:extLst>
          </p:nvPr>
        </p:nvGraphicFramePr>
        <p:xfrm>
          <a:off x="540000" y="2065791"/>
          <a:ext cx="7200266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219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220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221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2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1"/>
                  </a:ext>
                </a:extLst>
              </a:tr>
            </a:tbl>
          </a:graphicData>
        </a:graphic>
      </p:graphicFrame>
      <p:sp>
        <p:nvSpPr>
          <p:cNvPr id="10615" name="yt_shape_10615"/>
          <p:cNvSpPr txBox="1"/>
          <p:nvPr/>
        </p:nvSpPr>
        <p:spPr>
          <a:xfrm>
            <a:off x="540000" y="2760068"/>
            <a:ext cx="4360168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【解析】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en-US" altLang="zh-CN" sz="2400" b="0" i="1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en-US" altLang="zh-CN" sz="2400" b="0" i="1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baseline="3000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7D3E68D-3651-D3CA-F79D-1848347A945A}"/>
              </a:ext>
            </a:extLst>
          </p:cNvPr>
          <p:cNvSpPr txBox="1"/>
          <p:nvPr/>
        </p:nvSpPr>
        <p:spPr>
          <a:xfrm>
            <a:off x="1059708" y="138267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6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6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6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6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6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6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15" grpId="0" build="allAtOnce"/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1341</Words>
  <Application>Microsoft Office PowerPoint</Application>
  <PresentationFormat>宽屏</PresentationFormat>
  <Paragraphs>145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2023-05-05T05:33:00Z</dcterms:created>
  <dcterms:modified xsi:type="dcterms:W3CDTF">2023-05-28T14:23:55Z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