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1" r:id="rId5"/>
    <p:sldId id="372" r:id="rId6"/>
    <p:sldId id="377" r:id="rId7"/>
    <p:sldId id="379" r:id="rId8"/>
    <p:sldId id="381" r:id="rId9"/>
    <p:sldId id="387" r:id="rId10"/>
    <p:sldId id="389" r:id="rId11"/>
    <p:sldId id="390" r:id="rId12"/>
    <p:sldId id="395" r:id="rId13"/>
    <p:sldId id="392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8" name="yt_shape_10958"/>
          <p:cNvSpPr txBox="1"/>
          <p:nvPr/>
        </p:nvSpPr>
        <p:spPr>
          <a:xfrm>
            <a:off x="540000" y="1057651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8c6603a-b046-40ae-9349-3aabc09953c7.png&quot;}"/>
            </a:endParaRPr>
          </a:p>
        </p:txBody>
      </p:sp>
      <p:sp>
        <p:nvSpPr>
          <p:cNvPr id="10959" name="yt_shape_10959"/>
          <p:cNvSpPr txBox="1"/>
          <p:nvPr/>
        </p:nvSpPr>
        <p:spPr>
          <a:xfrm>
            <a:off x="540119" y="18340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单项式与多项式相乘的法则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单项式与多项式相乘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单项式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分别乘以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多项式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的每一项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再将所得的积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相加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ma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960" name="yt_shape_10960"/>
              <p:cNvSpPr txBox="1"/>
              <p:nvPr/>
            </p:nvSpPr>
            <p:spPr>
              <a:xfrm>
                <a:off x="540120" y="3250377"/>
                <a:ext cx="11651880" cy="12587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4150" b="0" i="0" u="none" spc="18200" dirty="0">
                    <a:noFill/>
                    <a:effectLst/>
                    <a:latin typeface="Times New Roman" pitchFamily="42"/>
                    <a:ea typeface="宋体" pitchFamily="42"/>
                    <a:cs typeface="宋体" pitchFamily="42"/>
                    <a:sym typeface="Finished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）·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＋（－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）·</a:t>
                </a:r>
                <a:endParaRPr lang="en-US" altLang="zh-CN" sz="2400" b="0" i="0" u="none" spc="-100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960" name="yt_shape_109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250377"/>
                <a:ext cx="11651880" cy="1258743"/>
              </a:xfrm>
              <a:prstGeom prst="rect">
                <a:avLst/>
              </a:prstGeom>
              <a:blipFill>
                <a:blip r:embed="rId2"/>
                <a:stretch>
                  <a:fillRect l="-1622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724884">
            <a:extLst>
              <a:ext uri="{FF2B5EF4-FFF2-40B4-BE49-F238E27FC236}">
                <a16:creationId xmlns:a16="http://schemas.microsoft.com/office/drawing/2014/main" id="{AE1C1DBC-1760-B6BF-7DF2-78407BE37D1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082446"/>
            <a:ext cx="4089464" cy="645989"/>
          </a:xfrm>
          <a:prstGeom prst="rect">
            <a:avLst/>
          </a:prstGeom>
        </p:spPr>
      </p:pic>
      <p:pic>
        <p:nvPicPr>
          <p:cNvPr id="5" name="yt_shape_1685210724939">
            <a:extLst>
              <a:ext uri="{FF2B5EF4-FFF2-40B4-BE49-F238E27FC236}">
                <a16:creationId xmlns:a16="http://schemas.microsoft.com/office/drawing/2014/main" id="{D28D104D-8626-420E-106B-7B0A9D954DE5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419" y="3313640"/>
            <a:ext cx="2184464" cy="69567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7BADD5-FB1A-EF48-695E-34F2D4507368}"/>
              </a:ext>
            </a:extLst>
          </p:cNvPr>
          <p:cNvSpPr txBox="1"/>
          <p:nvPr/>
        </p:nvSpPr>
        <p:spPr>
          <a:xfrm>
            <a:off x="8374907" y="176400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单项式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8F25A0-31F3-4AA3-900F-BFD73841FB92}"/>
              </a:ext>
            </a:extLst>
          </p:cNvPr>
          <p:cNvSpPr txBox="1"/>
          <p:nvPr/>
        </p:nvSpPr>
        <p:spPr>
          <a:xfrm>
            <a:off x="11118107" y="176400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E12084-3B11-C935-3232-01F9CC4F1B5F}"/>
              </a:ext>
            </a:extLst>
          </p:cNvPr>
          <p:cNvSpPr txBox="1"/>
          <p:nvPr/>
        </p:nvSpPr>
        <p:spPr>
          <a:xfrm>
            <a:off x="450108" y="223949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项式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593C78-5CBC-0F9B-6106-62A2E0DAB71C}"/>
              </a:ext>
            </a:extLst>
          </p:cNvPr>
          <p:cNvSpPr txBox="1"/>
          <p:nvPr/>
        </p:nvSpPr>
        <p:spPr>
          <a:xfrm>
            <a:off x="5022108" y="223949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63B3692-BC7F-F233-633A-36E26689F94F}"/>
              </a:ext>
            </a:extLst>
          </p:cNvPr>
          <p:cNvSpPr txBox="1"/>
          <p:nvPr/>
        </p:nvSpPr>
        <p:spPr>
          <a:xfrm>
            <a:off x="9340107" y="2239493"/>
            <a:ext cx="1535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lang="zh-CN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8608C60-20AA-40AF-69EB-B1FFFD34326D}"/>
              </a:ext>
            </a:extLst>
          </p:cNvPr>
          <p:cNvSpPr txBox="1"/>
          <p:nvPr/>
        </p:nvSpPr>
        <p:spPr>
          <a:xfrm>
            <a:off x="4658571" y="3203571"/>
            <a:ext cx="959549" cy="91581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585F014-8FB3-E837-C0D5-BF3544BBE6ED}"/>
                  </a:ext>
                </a:extLst>
              </p:cNvPr>
              <p:cNvSpPr txBox="1"/>
              <p:nvPr/>
            </p:nvSpPr>
            <p:spPr>
              <a:xfrm>
                <a:off x="7716096" y="3110429"/>
                <a:ext cx="1579499" cy="9158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585F014-8FB3-E837-C0D5-BF3544BBE6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6096" y="3110429"/>
                <a:ext cx="1579499" cy="9158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49649125-06F2-21B9-CA2C-901D20F36274}"/>
              </a:ext>
            </a:extLst>
          </p:cNvPr>
          <p:cNvSpPr txBox="1"/>
          <p:nvPr/>
        </p:nvSpPr>
        <p:spPr>
          <a:xfrm>
            <a:off x="623392" y="4013577"/>
            <a:ext cx="1551686" cy="48521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A6C634B-8650-6C5C-629C-82E013D9727F}"/>
              </a:ext>
            </a:extLst>
          </p:cNvPr>
          <p:cNvSpPr txBox="1"/>
          <p:nvPr/>
        </p:nvSpPr>
        <p:spPr>
          <a:xfrm>
            <a:off x="2724224" y="4013577"/>
            <a:ext cx="2721674" cy="48521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15" name="yt_shape_11015"/>
              <p:cNvSpPr txBox="1"/>
              <p:nvPr/>
            </p:nvSpPr>
            <p:spPr>
              <a:xfrm>
                <a:off x="540119" y="1124744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德阳市期末改编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小马虎同学在计算一个多项式乘以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因抄错符号算成了加上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得到的答案是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那么正确的结果应是多少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</a:t>
                </a:r>
              </a:p>
            </p:txBody>
          </p:sp>
        </mc:Choice>
        <mc:Fallback>
          <p:sp>
            <p:nvSpPr>
              <p:cNvPr id="11015" name="yt_shape_110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24744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918" r="-1701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017" name="yt_shape_11017"/>
              <p:cNvSpPr txBox="1"/>
              <p:nvPr/>
            </p:nvSpPr>
            <p:spPr>
              <a:xfrm>
                <a:off x="540000" y="2294556"/>
                <a:ext cx="8514895" cy="25132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设这个多项式为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正确结果应是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17" name="yt_shape_110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94556"/>
                <a:ext cx="8514895" cy="2513252"/>
              </a:xfrm>
              <a:prstGeom prst="rect">
                <a:avLst/>
              </a:prstGeom>
              <a:blipFill>
                <a:blip r:embed="rId3"/>
                <a:stretch>
                  <a:fillRect l="-2221" t="-1937" r="-1289" b="-26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0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0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0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1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9" name="yt_shape_11019"/>
          <p:cNvSpPr txBox="1"/>
          <p:nvPr/>
        </p:nvSpPr>
        <p:spPr>
          <a:xfrm>
            <a:off x="468666" y="836712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da48567-a8b5-49ba-81c3-2969cbff5c72.png&quot;}"/>
            </a:endParaRPr>
          </a:p>
        </p:txBody>
      </p:sp>
      <p:sp>
        <p:nvSpPr>
          <p:cNvPr id="11020" name="yt_shape_11020"/>
          <p:cNvSpPr txBox="1"/>
          <p:nvPr/>
        </p:nvSpPr>
        <p:spPr>
          <a:xfrm>
            <a:off x="540000" y="1589872"/>
            <a:ext cx="96388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21" name="yt_shape_11021"/>
          <p:cNvSpPr txBox="1"/>
          <p:nvPr/>
        </p:nvSpPr>
        <p:spPr>
          <a:xfrm>
            <a:off x="540119" y="20691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考虑到满足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的可能值较多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不可能逐一代入求解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故考虑用整体思想将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整体代入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22" name="yt_shape_11022"/>
          <p:cNvSpPr txBox="1"/>
          <p:nvPr/>
        </p:nvSpPr>
        <p:spPr>
          <a:xfrm>
            <a:off x="540000" y="3028610"/>
            <a:ext cx="35698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1023" name="yt_shape_11023"/>
          <p:cNvSpPr txBox="1"/>
          <p:nvPr/>
        </p:nvSpPr>
        <p:spPr>
          <a:xfrm>
            <a:off x="540000" y="3507913"/>
            <a:ext cx="27154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</a:p>
        </p:txBody>
      </p:sp>
      <p:sp>
        <p:nvSpPr>
          <p:cNvPr id="11024" name="yt_shape_11024"/>
          <p:cNvSpPr txBox="1"/>
          <p:nvPr/>
        </p:nvSpPr>
        <p:spPr>
          <a:xfrm>
            <a:off x="540000" y="3987216"/>
            <a:ext cx="39465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</a:p>
        </p:txBody>
      </p:sp>
      <p:sp>
        <p:nvSpPr>
          <p:cNvPr id="11025" name="yt_shape_11025"/>
          <p:cNvSpPr txBox="1"/>
          <p:nvPr/>
        </p:nvSpPr>
        <p:spPr>
          <a:xfrm>
            <a:off x="540000" y="4466519"/>
            <a:ext cx="29751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</a:p>
        </p:txBody>
      </p:sp>
      <p:sp>
        <p:nvSpPr>
          <p:cNvPr id="11026" name="yt_shape_11026"/>
          <p:cNvSpPr txBox="1"/>
          <p:nvPr/>
        </p:nvSpPr>
        <p:spPr>
          <a:xfrm>
            <a:off x="540000" y="4945822"/>
            <a:ext cx="10772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27" name="yt_shape_11027"/>
          <p:cNvSpPr txBox="1"/>
          <p:nvPr/>
        </p:nvSpPr>
        <p:spPr>
          <a:xfrm>
            <a:off x="540000" y="5425125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请你用上述方法解决下列问题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3" name="yt_shape_1685210725267">
            <a:extLst>
              <a:ext uri="{FF2B5EF4-FFF2-40B4-BE49-F238E27FC236}">
                <a16:creationId xmlns:a16="http://schemas.microsoft.com/office/drawing/2014/main" id="{3B83436A-98AA-522E-5D2C-4A7A28BDE9A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1293"/>
            <a:ext cx="4089464" cy="64641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9" name="yt_shape_11029"/>
          <p:cNvSpPr txBox="1"/>
          <p:nvPr/>
        </p:nvSpPr>
        <p:spPr>
          <a:xfrm>
            <a:off x="540000" y="1463924"/>
            <a:ext cx="4924425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）·（－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1028">
            <a:extLst>
              <a:ext uri="{FF2B5EF4-FFF2-40B4-BE49-F238E27FC236}">
                <a16:creationId xmlns:a16="http://schemas.microsoft.com/office/drawing/2014/main" id="{09766650-305A-4D84-90AA-6D45D53A5A3F}"/>
              </a:ext>
            </a:extLst>
          </p:cNvPr>
          <p:cNvSpPr txBox="1"/>
          <p:nvPr/>
        </p:nvSpPr>
        <p:spPr>
          <a:xfrm>
            <a:off x="540000" y="896580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）·（－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0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0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0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2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0" name="yt_shape_11030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341b098b-b346-466e-a950-24221da8912c.png&quot;}"/>
            </a:endParaRPr>
          </a:p>
        </p:txBody>
      </p:sp>
      <p:sp>
        <p:nvSpPr>
          <p:cNvPr id="11031" name="yt_shape_11031"/>
          <p:cNvSpPr txBox="1"/>
          <p:nvPr/>
        </p:nvSpPr>
        <p:spPr>
          <a:xfrm>
            <a:off x="540000" y="1365004"/>
            <a:ext cx="11111999" cy="288539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单项式与多项式相乘的依据是乘法分配律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把单项式与多项式相乘转化为单项式与单项式相乘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积中符号的确定与去括号法则一致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括号前的单项式系数为正数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去括号后多项式各项符号都不变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括号前的单项式系数为负数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则符号都改变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单项式与多项式相乘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结果仍是多项式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其项数与因式中多项式的项数相同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725287">
            <a:extLst>
              <a:ext uri="{FF2B5EF4-FFF2-40B4-BE49-F238E27FC236}">
                <a16:creationId xmlns:a16="http://schemas.microsoft.com/office/drawing/2014/main" id="{42AE3169-C2D9-CFB8-8C82-66D8A3AABE7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58151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2" name="yt_shape_10962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16285f2a-79e0-4747-9c6e-73fee0c16b16.png&quot;}"/>
            </a:endParaRPr>
          </a:p>
        </p:txBody>
      </p:sp>
      <p:sp>
        <p:nvSpPr>
          <p:cNvPr id="10963" name="yt_shape_10963"/>
          <p:cNvSpPr txBox="1"/>
          <p:nvPr/>
        </p:nvSpPr>
        <p:spPr>
          <a:xfrm>
            <a:off x="540000" y="1662201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单项式与多项式相乘</a:t>
            </a:r>
          </a:p>
        </p:txBody>
      </p:sp>
      <p:sp>
        <p:nvSpPr>
          <p:cNvPr id="10964" name="yt_shape_10964"/>
          <p:cNvSpPr txBox="1"/>
          <p:nvPr/>
        </p:nvSpPr>
        <p:spPr>
          <a:xfrm>
            <a:off x="540000" y="2161766"/>
            <a:ext cx="49933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65" name="yt_table_1096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358378"/>
              </p:ext>
            </p:extLst>
          </p:nvPr>
        </p:nvGraphicFramePr>
        <p:xfrm>
          <a:off x="540000" y="2793433"/>
          <a:ext cx="6113781" cy="848742"/>
        </p:xfrm>
        <a:graphic>
          <a:graphicData uri="http://schemas.openxmlformats.org/drawingml/2006/table">
            <a:tbl>
              <a:tblPr/>
              <a:tblGrid>
                <a:gridCol w="3835718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  <a:gridCol w="2278063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1"/>
                  </a:ext>
                </a:extLst>
              </a:tr>
            </a:tbl>
          </a:graphicData>
        </a:graphic>
      </p:graphicFrame>
      <p:sp>
        <p:nvSpPr>
          <p:cNvPr id="10967" name="yt_shape_10967"/>
          <p:cNvSpPr txBox="1"/>
          <p:nvPr/>
        </p:nvSpPr>
        <p:spPr>
          <a:xfrm>
            <a:off x="540000" y="3692775"/>
            <a:ext cx="83083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68" name="yt_table_1096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014808"/>
              </p:ext>
            </p:extLst>
          </p:nvPr>
        </p:nvGraphicFramePr>
        <p:xfrm>
          <a:off x="540000" y="4324442"/>
          <a:ext cx="5977256" cy="848742"/>
        </p:xfrm>
        <a:graphic>
          <a:graphicData uri="http://schemas.openxmlformats.org/drawingml/2006/table">
            <a:tbl>
              <a:tblPr/>
              <a:tblGrid>
                <a:gridCol w="3835718">
                  <a:extLst>
                    <a:ext uri="{9D8B030D-6E8A-4147-A177-3AD203B41FA5}">
                      <a16:colId xmlns:a16="http://schemas.microsoft.com/office/drawing/2014/main" val="10313"/>
                    </a:ext>
                  </a:extLst>
                </a:gridCol>
                <a:gridCol w="2141538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</a:tbl>
          </a:graphicData>
        </a:graphic>
      </p:graphicFrame>
      <p:pic>
        <p:nvPicPr>
          <p:cNvPr id="3" name="yt_shape_1685210725109">
            <a:extLst>
              <a:ext uri="{FF2B5EF4-FFF2-40B4-BE49-F238E27FC236}">
                <a16:creationId xmlns:a16="http://schemas.microsoft.com/office/drawing/2014/main" id="{94A86698-2866-61F4-AA4E-93C443E2DD9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0725125">
            <a:extLst>
              <a:ext uri="{FF2B5EF4-FFF2-40B4-BE49-F238E27FC236}">
                <a16:creationId xmlns:a16="http://schemas.microsoft.com/office/drawing/2014/main" id="{5314437E-F5A0-1491-3B2C-B247DADB5A2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BED848-3CB8-75F8-AAAA-DF450CB591ED}"/>
              </a:ext>
            </a:extLst>
          </p:cNvPr>
          <p:cNvSpPr txBox="1"/>
          <p:nvPr/>
        </p:nvSpPr>
        <p:spPr>
          <a:xfrm>
            <a:off x="456478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210D16-61A1-E067-1ECB-442CB040C2D5}"/>
              </a:ext>
            </a:extLst>
          </p:cNvPr>
          <p:cNvSpPr txBox="1"/>
          <p:nvPr/>
        </p:nvSpPr>
        <p:spPr>
          <a:xfrm>
            <a:off x="7865201" y="364596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0" name="yt_shape_10970"/>
          <p:cNvSpPr txBox="1"/>
          <p:nvPr/>
        </p:nvSpPr>
        <p:spPr>
          <a:xfrm>
            <a:off x="540000" y="900000"/>
            <a:ext cx="45140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下列计算不正确的是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71" name="yt_table_10971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630634"/>
              </p:ext>
            </p:extLst>
          </p:nvPr>
        </p:nvGraphicFramePr>
        <p:xfrm>
          <a:off x="540000" y="1531667"/>
          <a:ext cx="6796088" cy="1697484"/>
        </p:xfrm>
        <a:graphic>
          <a:graphicData uri="http://schemas.openxmlformats.org/drawingml/2006/table">
            <a:tbl>
              <a:tblPr/>
              <a:tblGrid>
                <a:gridCol w="6796088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）·（－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）·（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）·（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EDCBDA6-CB0E-5D64-CC3D-60AC843B9DCF}"/>
              </a:ext>
            </a:extLst>
          </p:cNvPr>
          <p:cNvSpPr txBox="1"/>
          <p:nvPr/>
        </p:nvSpPr>
        <p:spPr>
          <a:xfrm>
            <a:off x="41075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3" name="yt_shape_10973"/>
          <p:cNvSpPr txBox="1"/>
          <p:nvPr/>
        </p:nvSpPr>
        <p:spPr>
          <a:xfrm>
            <a:off x="540000" y="900198"/>
            <a:ext cx="4770537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974" name="yt_shape_10974"/>
          <p:cNvSpPr txBox="1"/>
          <p:nvPr/>
        </p:nvSpPr>
        <p:spPr>
          <a:xfrm>
            <a:off x="540000" y="1351813"/>
            <a:ext cx="3436838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p:sp>
        <p:nvSpPr>
          <p:cNvPr id="10975" name="yt_shape_10975"/>
          <p:cNvSpPr txBox="1"/>
          <p:nvPr/>
        </p:nvSpPr>
        <p:spPr>
          <a:xfrm>
            <a:off x="540000" y="1803428"/>
            <a:ext cx="3129062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976" name="yt_shape_10976"/>
          <p:cNvSpPr txBox="1"/>
          <p:nvPr/>
        </p:nvSpPr>
        <p:spPr>
          <a:xfrm>
            <a:off x="540000" y="2255043"/>
            <a:ext cx="5214569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p:sp>
        <p:nvSpPr>
          <p:cNvPr id="10977" name="yt_shape_10977"/>
          <p:cNvSpPr txBox="1"/>
          <p:nvPr/>
        </p:nvSpPr>
        <p:spPr>
          <a:xfrm>
            <a:off x="540000" y="2706658"/>
            <a:ext cx="4445128" cy="84401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978" name="yt_shape_10978"/>
          <p:cNvSpPr txBox="1"/>
          <p:nvPr/>
        </p:nvSpPr>
        <p:spPr>
          <a:xfrm>
            <a:off x="540000" y="3601472"/>
            <a:ext cx="4084451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p:sp>
        <p:nvSpPr>
          <p:cNvPr id="10979" name="yt_shape_10979"/>
          <p:cNvSpPr txBox="1"/>
          <p:nvPr/>
        </p:nvSpPr>
        <p:spPr>
          <a:xfrm>
            <a:off x="540000" y="4053087"/>
            <a:ext cx="4135748" cy="12872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980">
                <a:extLst>
                  <a:ext uri="{FF2B5EF4-FFF2-40B4-BE49-F238E27FC236}">
                    <a16:creationId xmlns:a16="http://schemas.microsoft.com/office/drawing/2014/main" id="{CF9E377D-90EB-C7F1-90DA-A15C945053D7}"/>
                  </a:ext>
                </a:extLst>
              </p:cNvPr>
              <p:cNvSpPr txBox="1"/>
              <p:nvPr/>
            </p:nvSpPr>
            <p:spPr>
              <a:xfrm>
                <a:off x="540119" y="5391100"/>
                <a:ext cx="5007781" cy="6632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0980" descr="{&quot;rangeId&quot;:26,&quot;color&quot;:&quot;B&quot;}">
                <a:extLst>
                  <a:ext uri="{FF2B5EF4-FFF2-40B4-BE49-F238E27FC236}">
                    <a16:creationId xmlns:a16="http://schemas.microsoft.com/office/drawing/2014/main" id="{CF9E377D-90EB-C7F1-90DA-A15C945053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391100"/>
                <a:ext cx="5007781" cy="663258"/>
              </a:xfrm>
              <a:prstGeom prst="rect">
                <a:avLst/>
              </a:prstGeom>
              <a:blipFill>
                <a:blip r:embed="rId2"/>
                <a:stretch>
                  <a:fillRect l="-3776" r="-2680" b="-13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0982">
            <a:extLst>
              <a:ext uri="{FF2B5EF4-FFF2-40B4-BE49-F238E27FC236}">
                <a16:creationId xmlns:a16="http://schemas.microsoft.com/office/drawing/2014/main" id="{F48660F0-249B-776E-95EE-3C596355788B}"/>
              </a:ext>
            </a:extLst>
          </p:cNvPr>
          <p:cNvSpPr txBox="1"/>
          <p:nvPr/>
        </p:nvSpPr>
        <p:spPr>
          <a:xfrm>
            <a:off x="540119" y="6105158"/>
            <a:ext cx="4408258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75" grpId="0" build="allAtOnce"/>
      <p:bldP spid="10977" grpId="0" build="allAtOnce"/>
      <p:bldP spid="10979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3" name="yt_shape_10983"/>
          <p:cNvSpPr txBox="1"/>
          <p:nvPr/>
        </p:nvSpPr>
        <p:spPr>
          <a:xfrm>
            <a:off x="540000" y="984780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单项式与多项式相乘的应用</a:t>
            </a:r>
          </a:p>
        </p:txBody>
      </p:sp>
      <p:sp>
        <p:nvSpPr>
          <p:cNvPr id="10984" name="yt_shape_10984"/>
          <p:cNvSpPr txBox="1"/>
          <p:nvPr/>
        </p:nvSpPr>
        <p:spPr>
          <a:xfrm>
            <a:off x="540000" y="1484345"/>
            <a:ext cx="94224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若三角形的底边为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则此三角形的面积为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985" name="yt_table_10985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93019783"/>
                  </p:ext>
                </p:extLst>
              </p:nvPr>
            </p:nvGraphicFramePr>
            <p:xfrm>
              <a:off x="540000" y="2116012"/>
              <a:ext cx="6422073" cy="1057085"/>
            </p:xfrm>
            <a:graphic>
              <a:graphicData uri="http://schemas.openxmlformats.org/drawingml/2006/table">
                <a:tbl>
                  <a:tblPr/>
                  <a:tblGrid>
                    <a:gridCol w="4336098">
                      <a:extLst>
                        <a:ext uri="{9D8B030D-6E8A-4147-A177-3AD203B41FA5}">
                          <a16:colId xmlns:a16="http://schemas.microsoft.com/office/drawing/2014/main" val="10316"/>
                        </a:ext>
                      </a:extLst>
                    </a:gridCol>
                    <a:gridCol w="2085975">
                      <a:extLst>
                        <a:ext uri="{9D8B030D-6E8A-4147-A177-3AD203B41FA5}">
                          <a16:colId xmlns:a16="http://schemas.microsoft.com/office/drawing/2014/main" val="103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985" name="yt_table_10985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93019783"/>
                  </p:ext>
                </p:extLst>
              </p:nvPr>
            </p:nvGraphicFramePr>
            <p:xfrm>
              <a:off x="540000" y="2116012"/>
              <a:ext cx="6422073" cy="1057085"/>
            </p:xfrm>
            <a:graphic>
              <a:graphicData uri="http://schemas.openxmlformats.org/drawingml/2006/table">
                <a:tbl>
                  <a:tblPr/>
                  <a:tblGrid>
                    <a:gridCol w="4336098">
                      <a:extLst>
                        <a:ext uri="{9D8B030D-6E8A-4147-A177-3AD203B41FA5}">
                          <a16:colId xmlns:a16="http://schemas.microsoft.com/office/drawing/2014/main" val="10316"/>
                        </a:ext>
                      </a:extLst>
                    </a:gridCol>
                    <a:gridCol w="2085975">
                      <a:extLst>
                        <a:ext uri="{9D8B030D-6E8A-4147-A177-3AD203B41FA5}">
                          <a16:colId xmlns:a16="http://schemas.microsoft.com/office/drawing/2014/main" val="1031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8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7580" t="-75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986" name="yt_shape_10986"/>
          <p:cNvSpPr txBox="1"/>
          <p:nvPr/>
        </p:nvSpPr>
        <p:spPr>
          <a:xfrm>
            <a:off x="540119" y="322365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数学课上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老师讲了单项式与多项式相乘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放学后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小丽回到家拿出课堂笔记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认真地复习老师课上讲的内容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她发现有这么一道题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那么横线上的一项是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graphicFrame>
        <p:nvGraphicFramePr>
          <p:cNvPr id="10987" name="yt_table_10987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840403"/>
              </p:ext>
            </p:extLst>
          </p:nvPr>
        </p:nvGraphicFramePr>
        <p:xfrm>
          <a:off x="540000" y="4815582"/>
          <a:ext cx="8009891" cy="424371"/>
        </p:xfrm>
        <a:graphic>
          <a:graphicData uri="http://schemas.openxmlformats.org/drawingml/2006/table">
            <a:tbl>
              <a:tblPr/>
              <a:tblGrid>
                <a:gridCol w="2329180">
                  <a:extLst>
                    <a:ext uri="{9D8B030D-6E8A-4147-A177-3AD203B41FA5}">
                      <a16:colId xmlns:a16="http://schemas.microsoft.com/office/drawing/2014/main" val="10318"/>
                    </a:ext>
                  </a:extLst>
                </a:gridCol>
                <a:gridCol w="2006918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  <a:gridCol w="2446655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  <a:gridCol w="1227138">
                  <a:extLst>
                    <a:ext uri="{9D8B030D-6E8A-4147-A177-3AD203B41FA5}">
                      <a16:colId xmlns:a16="http://schemas.microsoft.com/office/drawing/2014/main" val="103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0"/>
                  </a:ext>
                </a:extLst>
              </a:tr>
            </a:tbl>
          </a:graphicData>
        </a:graphic>
      </p:graphicFrame>
      <p:sp>
        <p:nvSpPr>
          <p:cNvPr id="10989" name="yt_shape_10989"/>
          <p:cNvSpPr txBox="1"/>
          <p:nvPr/>
        </p:nvSpPr>
        <p:spPr>
          <a:xfrm>
            <a:off x="540119" y="52906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若一个长方体的长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宽和高分别是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则该长方体的体积为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725171">
            <a:extLst>
              <a:ext uri="{FF2B5EF4-FFF2-40B4-BE49-F238E27FC236}">
                <a16:creationId xmlns:a16="http://schemas.microsoft.com/office/drawing/2014/main" id="{BF70B11C-02BA-A462-E5F8-4DE8E73EB95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02540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5765CC-1DA6-3A41-44BE-F03AE51842D5}"/>
              </a:ext>
            </a:extLst>
          </p:cNvPr>
          <p:cNvSpPr txBox="1"/>
          <p:nvPr/>
        </p:nvSpPr>
        <p:spPr>
          <a:xfrm>
            <a:off x="8968514" y="14375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39C8E7-8C8B-E0D4-CB4A-A818D7E89F0B}"/>
              </a:ext>
            </a:extLst>
          </p:cNvPr>
          <p:cNvSpPr txBox="1"/>
          <p:nvPr/>
        </p:nvSpPr>
        <p:spPr>
          <a:xfrm>
            <a:off x="7085857" y="412782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2DCA0AA-7335-A28D-1916-5A9F17A2A707}"/>
              </a:ext>
            </a:extLst>
          </p:cNvPr>
          <p:cNvSpPr txBox="1"/>
          <p:nvPr/>
        </p:nvSpPr>
        <p:spPr>
          <a:xfrm>
            <a:off x="10456121" y="5243841"/>
            <a:ext cx="873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E9D88D6-3555-D64F-C899-00B2F7436948}"/>
              </a:ext>
            </a:extLst>
          </p:cNvPr>
          <p:cNvSpPr txBox="1"/>
          <p:nvPr/>
        </p:nvSpPr>
        <p:spPr>
          <a:xfrm>
            <a:off x="450108" y="5719329"/>
            <a:ext cx="873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91" name="yt_shape_10991"/>
              <p:cNvSpPr txBox="1"/>
              <p:nvPr/>
            </p:nvSpPr>
            <p:spPr>
              <a:xfrm>
                <a:off x="540000" y="1246504"/>
                <a:ext cx="8439811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[（－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]，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91" name="yt_shape_109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46504"/>
                <a:ext cx="8439811" cy="641201"/>
              </a:xfrm>
              <a:prstGeom prst="rect">
                <a:avLst/>
              </a:prstGeom>
              <a:blipFill>
                <a:blip r:embed="rId2"/>
                <a:stretch>
                  <a:fillRect l="-2240" r="-1301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93" name="yt_shape_10993"/>
              <p:cNvSpPr txBox="1"/>
              <p:nvPr/>
            </p:nvSpPr>
            <p:spPr>
              <a:xfrm>
                <a:off x="540000" y="1938493"/>
                <a:ext cx="9660456" cy="28873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93" name="yt_shape_109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38493"/>
                <a:ext cx="9660456" cy="2887329"/>
              </a:xfrm>
              <a:prstGeom prst="rect">
                <a:avLst/>
              </a:prstGeom>
              <a:blipFill>
                <a:blip r:embed="rId3"/>
                <a:stretch>
                  <a:fillRect l="-1957" t="-1899" b="-2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0990">
            <a:extLst>
              <a:ext uri="{FF2B5EF4-FFF2-40B4-BE49-F238E27FC236}">
                <a16:creationId xmlns:a16="http://schemas.microsoft.com/office/drawing/2014/main" id="{DD4B94AA-E440-4F35-8F08-81486E4588B1}"/>
              </a:ext>
            </a:extLst>
          </p:cNvPr>
          <p:cNvSpPr txBox="1"/>
          <p:nvPr/>
        </p:nvSpPr>
        <p:spPr>
          <a:xfrm>
            <a:off x="509208" y="823176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先化简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再求值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9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93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5" name="yt_shape_10995"/>
          <p:cNvSpPr txBox="1"/>
          <p:nvPr/>
        </p:nvSpPr>
        <p:spPr>
          <a:xfrm>
            <a:off x="540000" y="900000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弄不清运算顺序而出错</a:t>
            </a:r>
          </a:p>
        </p:txBody>
      </p:sp>
      <p:sp>
        <p:nvSpPr>
          <p:cNvPr id="10996" name="yt_shape_10996"/>
          <p:cNvSpPr txBox="1"/>
          <p:nvPr/>
        </p:nvSpPr>
        <p:spPr>
          <a:xfrm>
            <a:off x="540000" y="1399565"/>
            <a:ext cx="56762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）·（－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97" name="yt_table_1099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475122"/>
              </p:ext>
            </p:extLst>
          </p:nvPr>
        </p:nvGraphicFramePr>
        <p:xfrm>
          <a:off x="540000" y="2031232"/>
          <a:ext cx="5723256" cy="848742"/>
        </p:xfrm>
        <a:graphic>
          <a:graphicData uri="http://schemas.openxmlformats.org/drawingml/2006/table">
            <a:tbl>
              <a:tblPr/>
              <a:tblGrid>
                <a:gridCol w="3251518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  <a:gridCol w="2471738">
                  <a:extLst>
                    <a:ext uri="{9D8B030D-6E8A-4147-A177-3AD203B41FA5}">
                      <a16:colId xmlns:a16="http://schemas.microsoft.com/office/drawing/2014/main" val="103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</a:tbl>
          </a:graphicData>
        </a:graphic>
      </p:graphicFrame>
      <p:pic>
        <p:nvPicPr>
          <p:cNvPr id="3" name="yt_shape_1685210725200">
            <a:extLst>
              <a:ext uri="{FF2B5EF4-FFF2-40B4-BE49-F238E27FC236}">
                <a16:creationId xmlns:a16="http://schemas.microsoft.com/office/drawing/2014/main" id="{33F73270-FEF5-D4D6-4751-5F09F56E88C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3FF3C9-F648-98D9-32C4-41668A2F154F}"/>
              </a:ext>
            </a:extLst>
          </p:cNvPr>
          <p:cNvSpPr txBox="1"/>
          <p:nvPr/>
        </p:nvSpPr>
        <p:spPr>
          <a:xfrm>
            <a:off x="5241064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9" name="yt_shape_10999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3bf63397-3ccf-4654-bd4c-15f99bb3796e.png&quot;}"/>
            </a:endParaRPr>
          </a:p>
        </p:txBody>
      </p:sp>
      <p:sp>
        <p:nvSpPr>
          <p:cNvPr id="11000" name="yt_shape_11000"/>
          <p:cNvSpPr txBox="1"/>
          <p:nvPr/>
        </p:nvSpPr>
        <p:spPr>
          <a:xfrm>
            <a:off x="540000" y="1653160"/>
            <a:ext cx="75581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01" name="yt_table_11001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85321"/>
              </p:ext>
            </p:extLst>
          </p:nvPr>
        </p:nvGraphicFramePr>
        <p:xfrm>
          <a:off x="540000" y="2284827"/>
          <a:ext cx="87242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26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</a:tbl>
          </a:graphicData>
        </a:graphic>
      </p:graphicFrame>
      <p:sp>
        <p:nvSpPr>
          <p:cNvPr id="11003" name="yt_shape_11003"/>
          <p:cNvSpPr txBox="1"/>
          <p:nvPr/>
        </p:nvSpPr>
        <p:spPr>
          <a:xfrm>
            <a:off x="540000" y="2759892"/>
            <a:ext cx="97412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04" name="yt_table_11004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432492"/>
              </p:ext>
            </p:extLst>
          </p:nvPr>
        </p:nvGraphicFramePr>
        <p:xfrm>
          <a:off x="540000" y="3391559"/>
          <a:ext cx="90290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28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30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3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006" name="yt_shape_11006"/>
              <p:cNvSpPr txBox="1"/>
              <p:nvPr/>
            </p:nvSpPr>
            <p:spPr>
              <a:xfrm>
                <a:off x="540000" y="3866624"/>
                <a:ext cx="8050281" cy="5891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006" name="yt_shape_11006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66624"/>
                <a:ext cx="8050281" cy="589136"/>
              </a:xfrm>
              <a:prstGeom prst="rect">
                <a:avLst/>
              </a:prstGeom>
              <a:blipFill>
                <a:blip r:embed="rId2"/>
                <a:stretch>
                  <a:fillRect l="-2348" r="-379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08" name="yt_shape_11008"/>
          <p:cNvSpPr txBox="1"/>
          <p:nvPr/>
        </p:nvSpPr>
        <p:spPr>
          <a:xfrm>
            <a:off x="540000" y="4558613"/>
            <a:ext cx="98536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）·（－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的展开式中不含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725230">
            <a:extLst>
              <a:ext uri="{FF2B5EF4-FFF2-40B4-BE49-F238E27FC236}">
                <a16:creationId xmlns:a16="http://schemas.microsoft.com/office/drawing/2014/main" id="{DF2A5EAD-C09C-DB70-A082-C575CC3E4FB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6B9D43-1DD1-9AC9-2522-1343B6C4CC7C}"/>
              </a:ext>
            </a:extLst>
          </p:cNvPr>
          <p:cNvSpPr txBox="1"/>
          <p:nvPr/>
        </p:nvSpPr>
        <p:spPr>
          <a:xfrm>
            <a:off x="7104789" y="16063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61C423-4049-3533-3C4E-33CE5773CAFB}"/>
              </a:ext>
            </a:extLst>
          </p:cNvPr>
          <p:cNvSpPr txBox="1"/>
          <p:nvPr/>
        </p:nvSpPr>
        <p:spPr>
          <a:xfrm>
            <a:off x="9266773" y="27130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128A91E-C8DE-D9F0-79A4-B9F6E93B4738}"/>
                  </a:ext>
                </a:extLst>
              </p:cNvPr>
              <p:cNvSpPr txBox="1"/>
              <p:nvPr/>
            </p:nvSpPr>
            <p:spPr>
              <a:xfrm>
                <a:off x="7320689" y="3738868"/>
                <a:ext cx="1053212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5" name="文本框 4" descr="{'rangeId': 17, 'hasSerialNum': 1, 'mathAnswerShape': 1}">
                <a:extLst>
                  <a:ext uri="{FF2B5EF4-FFF2-40B4-BE49-F238E27FC236}">
                    <a16:creationId xmlns:a16="http://schemas.microsoft.com/office/drawing/2014/main" id="{C128A91E-C8DE-D9F0-79A4-B9F6E93B47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0689" y="3738868"/>
                <a:ext cx="1053212" cy="677050"/>
              </a:xfrm>
              <a:prstGeom prst="rect">
                <a:avLst/>
              </a:prstGeom>
              <a:blipFill>
                <a:blip r:embed="rId4"/>
                <a:stretch>
                  <a:fillRect l="-9249" b="-153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37D4D9D-3C21-5450-48C8-8D47913A5D94}"/>
              </a:ext>
            </a:extLst>
          </p:cNvPr>
          <p:cNvSpPr txBox="1"/>
          <p:nvPr/>
        </p:nvSpPr>
        <p:spPr>
          <a:xfrm>
            <a:off x="9522551" y="451180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0" name="yt_shape_11010"/>
          <p:cNvSpPr txBox="1"/>
          <p:nvPr/>
        </p:nvSpPr>
        <p:spPr>
          <a:xfrm>
            <a:off x="540000" y="1422005"/>
            <a:ext cx="61523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011" name="yt_shape_11011"/>
              <p:cNvSpPr txBox="1"/>
              <p:nvPr/>
            </p:nvSpPr>
            <p:spPr>
              <a:xfrm>
                <a:off x="540000" y="1901308"/>
                <a:ext cx="5895845" cy="20810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　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　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 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　　　　　　　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 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　　　　　　　　　　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11" name="yt_shape_110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01308"/>
                <a:ext cx="5895845" cy="2081019"/>
              </a:xfrm>
              <a:prstGeom prst="rect">
                <a:avLst/>
              </a:prstGeom>
              <a:blipFill>
                <a:blip r:embed="rId2"/>
                <a:stretch>
                  <a:fillRect l="-3206" t="-2639" r="-2172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13" name="yt_shape_11013"/>
          <p:cNvSpPr txBox="1"/>
          <p:nvPr/>
        </p:nvSpPr>
        <p:spPr>
          <a:xfrm>
            <a:off x="540000" y="4033115"/>
            <a:ext cx="68191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14" name="yt_shape_11014"/>
          <p:cNvSpPr txBox="1"/>
          <p:nvPr/>
        </p:nvSpPr>
        <p:spPr>
          <a:xfrm>
            <a:off x="540000" y="4512418"/>
            <a:ext cx="4510850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　　　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　　　　　　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1009">
            <a:extLst>
              <a:ext uri="{FF2B5EF4-FFF2-40B4-BE49-F238E27FC236}">
                <a16:creationId xmlns:a16="http://schemas.microsoft.com/office/drawing/2014/main" id="{EDFCA1DC-1DDE-475E-97E0-4262991D6809}"/>
              </a:ext>
            </a:extLst>
          </p:cNvPr>
          <p:cNvSpPr txBox="1"/>
          <p:nvPr/>
        </p:nvSpPr>
        <p:spPr>
          <a:xfrm>
            <a:off x="540000" y="779343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解方程或不等式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0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0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11" grpId="0" build="allAtOnce"/>
      <p:bldP spid="1101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1396</Words>
  <Application>Microsoft Office PowerPoint</Application>
  <PresentationFormat>宽屏</PresentationFormat>
  <Paragraphs>128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2023-05-05T05:33:00Z</dcterms:created>
  <dcterms:modified xsi:type="dcterms:W3CDTF">2023-05-28T14:50:53Z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