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6" r:id="rId5"/>
    <p:sldId id="379" r:id="rId6"/>
    <p:sldId id="380" r:id="rId7"/>
    <p:sldId id="382" r:id="rId8"/>
    <p:sldId id="384" r:id="rId9"/>
    <p:sldId id="387" r:id="rId10"/>
    <p:sldId id="392" r:id="rId11"/>
    <p:sldId id="393" r:id="rId12"/>
    <p:sldId id="394" r:id="rId13"/>
    <p:sldId id="39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9" d="100"/>
          <a:sy n="79" d="100"/>
        </p:scale>
        <p:origin x="120" y="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" name="yt_shape_1000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c33a8c6-db04-4b36-b42d-a4500c7faf57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01" name="yt_shape_10001"/>
              <p:cNvSpPr txBox="1"/>
              <p:nvPr/>
            </p:nvSpPr>
            <p:spPr>
              <a:xfrm>
                <a:off x="540119" y="1699982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如果一个数的平方等于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那么这个数叫做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平方根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记作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求一个非负数的平方根的运算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叫做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开平方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001" name="yt_shape_100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9982"/>
                <a:ext cx="11111999" cy="913968"/>
              </a:xfrm>
              <a:prstGeom prst="rect">
                <a:avLst/>
              </a:prstGeom>
              <a:blipFill>
                <a:blip r:embed="rId2"/>
                <a:stretch>
                  <a:fillRect l="-1701" t="-8000" b="-14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03" name="yt_shape_10003"/>
          <p:cNvSpPr txBox="1"/>
          <p:nvPr/>
        </p:nvSpPr>
        <p:spPr>
          <a:xfrm>
            <a:off x="540119" y="2664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正数的平方根有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它们互为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相反数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负数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3624173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5210563150">
            <a:extLst>
              <a:ext uri="{FF2B5EF4-FFF2-40B4-BE49-F238E27FC236}">
                <a16:creationId xmlns:a16="http://schemas.microsoft.com/office/drawing/2014/main" id="{489080CC-3D86-DDC1-E890-AD66BDFB0D1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795"/>
            <a:ext cx="4089464" cy="6459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C673D7-9CFF-B4E5-3B58-83B75D8B436E}"/>
              </a:ext>
            </a:extLst>
          </p:cNvPr>
          <p:cNvSpPr txBox="1"/>
          <p:nvPr/>
        </p:nvSpPr>
        <p:spPr>
          <a:xfrm>
            <a:off x="7155707" y="1606354"/>
            <a:ext cx="1399287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6180E8-73E7-33BF-79AE-B95AC2FC3786}"/>
                  </a:ext>
                </a:extLst>
              </p:cNvPr>
              <p:cNvSpPr txBox="1"/>
              <p:nvPr/>
            </p:nvSpPr>
            <p:spPr>
              <a:xfrm>
                <a:off x="9569723" y="1581725"/>
                <a:ext cx="1167131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6180E8-73E7-33BF-79AE-B95AC2FC37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9723" y="1581725"/>
                <a:ext cx="1167131" cy="574371"/>
              </a:xfrm>
              <a:prstGeom prst="rect">
                <a:avLst/>
              </a:prstGeom>
              <a:blipFill>
                <a:blip r:embed="rId4"/>
                <a:stretch>
                  <a:fillRect l="-8377" b="-1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4D36C73-9B10-5BD8-7A8A-E816EEE5DEA8}"/>
              </a:ext>
            </a:extLst>
          </p:cNvPr>
          <p:cNvSpPr txBox="1"/>
          <p:nvPr/>
        </p:nvSpPr>
        <p:spPr>
          <a:xfrm>
            <a:off x="5022108" y="2087113"/>
            <a:ext cx="1399287" cy="4852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2A65A6-60F5-BD98-B7EF-91712BB40826}"/>
              </a:ext>
            </a:extLst>
          </p:cNvPr>
          <p:cNvSpPr txBox="1"/>
          <p:nvPr/>
        </p:nvSpPr>
        <p:spPr>
          <a:xfrm>
            <a:off x="3193308" y="260148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510415-577D-72C9-C2AE-89434C9EAFC6}"/>
              </a:ext>
            </a:extLst>
          </p:cNvPr>
          <p:cNvSpPr txBox="1"/>
          <p:nvPr/>
        </p:nvSpPr>
        <p:spPr>
          <a:xfrm>
            <a:off x="5936508" y="260148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相反数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1FE15C-AEF0-29F4-2451-6A9221D328EC}"/>
              </a:ext>
            </a:extLst>
          </p:cNvPr>
          <p:cNvSpPr txBox="1"/>
          <p:nvPr/>
        </p:nvSpPr>
        <p:spPr>
          <a:xfrm>
            <a:off x="9441707" y="257111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003EFE-B256-5E8C-9951-6609CF4EB352}"/>
              </a:ext>
            </a:extLst>
          </p:cNvPr>
          <p:cNvSpPr txBox="1"/>
          <p:nvPr/>
        </p:nvSpPr>
        <p:spPr>
          <a:xfrm>
            <a:off x="11118107" y="260148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A184CB-D111-0D6A-009A-E5B7CBDC9073}"/>
              </a:ext>
            </a:extLst>
          </p:cNvPr>
          <p:cNvSpPr txBox="1"/>
          <p:nvPr/>
        </p:nvSpPr>
        <p:spPr>
          <a:xfrm>
            <a:off x="450108" y="307696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856AEF-3285-FFD0-462C-D599A1A06381}"/>
              </a:ext>
            </a:extLst>
          </p:cNvPr>
          <p:cNvSpPr txBox="1"/>
          <p:nvPr/>
        </p:nvSpPr>
        <p:spPr>
          <a:xfrm>
            <a:off x="2126389" y="35305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53C25D1-145D-850F-5C28-866127FCD15D}"/>
              </a:ext>
            </a:extLst>
          </p:cNvPr>
          <p:cNvSpPr txBox="1"/>
          <p:nvPr/>
        </p:nvSpPr>
        <p:spPr>
          <a:xfrm>
            <a:off x="9593989" y="353054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8" name="yt_shape_10078"/>
          <p:cNvSpPr txBox="1"/>
          <p:nvPr/>
        </p:nvSpPr>
        <p:spPr>
          <a:xfrm>
            <a:off x="540000" y="900000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079" name="yt_shape_10079"/>
          <p:cNvSpPr txBox="1"/>
          <p:nvPr/>
        </p:nvSpPr>
        <p:spPr>
          <a:xfrm>
            <a:off x="540000" y="1379303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80" name="yt_shape_10080"/>
              <p:cNvSpPr txBox="1"/>
              <p:nvPr/>
            </p:nvSpPr>
            <p:spPr>
              <a:xfrm>
                <a:off x="540000" y="1858606"/>
                <a:ext cx="2574423" cy="18170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80" name="yt_shape_100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2574423" cy="1817036"/>
              </a:xfrm>
              <a:prstGeom prst="rect">
                <a:avLst/>
              </a:prstGeom>
              <a:blipFill>
                <a:blip r:embed="rId2"/>
                <a:stretch>
                  <a:fillRect l="-7346" t="-3020" r="-6161" b="-4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2" name="yt_shape_10082"/>
          <p:cNvSpPr txBox="1"/>
          <p:nvPr/>
        </p:nvSpPr>
        <p:spPr>
          <a:xfrm>
            <a:off x="540000" y="3726430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83" name="yt_shape_10083"/>
          <p:cNvSpPr txBox="1"/>
          <p:nvPr/>
        </p:nvSpPr>
        <p:spPr>
          <a:xfrm>
            <a:off x="540000" y="4205733"/>
            <a:ext cx="382957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en-US" altLang="zh-CN" sz="12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 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80" grpId="0" build="allAtOnce"/>
      <p:bldP spid="1008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4" name="yt_shape_10084"/>
          <p:cNvSpPr txBox="1"/>
          <p:nvPr/>
        </p:nvSpPr>
        <p:spPr>
          <a:xfrm>
            <a:off x="540000" y="900000"/>
            <a:ext cx="7370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一个数的平方根是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085" name="yt_shape_10085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所以这个数为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86" name="yt_shape_10086"/>
          <p:cNvSpPr txBox="1"/>
          <p:nvPr/>
        </p:nvSpPr>
        <p:spPr>
          <a:xfrm>
            <a:off x="540000" y="2338738"/>
            <a:ext cx="7370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是同一个数的平方根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87" name="yt_shape_10087"/>
          <p:cNvSpPr txBox="1"/>
          <p:nvPr/>
        </p:nvSpPr>
        <p:spPr>
          <a:xfrm>
            <a:off x="540119" y="281804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有以下两种情况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此时这个数为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此时这个数为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85" grpId="0" build="allAtOnce"/>
      <p:bldP spid="1008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8" name="yt_shape_10088"/>
          <p:cNvSpPr txBox="1"/>
          <p:nvPr/>
        </p:nvSpPr>
        <p:spPr>
          <a:xfrm>
            <a:off x="540000" y="1042976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baeb8d8-7063-49d7-b2d4-b4c7819dce18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89" name="yt_shape_10089"/>
              <p:cNvSpPr txBox="1"/>
              <p:nvPr/>
            </p:nvSpPr>
            <p:spPr>
              <a:xfrm>
                <a:off x="540000" y="1796136"/>
                <a:ext cx="9919639" cy="468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521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89" name="yt_shape_10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6136"/>
                <a:ext cx="9919639" cy="468333"/>
              </a:xfrm>
              <a:prstGeom prst="rect">
                <a:avLst/>
              </a:prstGeom>
              <a:blipFill>
                <a:blip r:embed="rId2"/>
                <a:stretch>
                  <a:fillRect l="-1905" t="-5263" r="-92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91" name="yt_shape_10091"/>
          <p:cNvSpPr txBox="1"/>
          <p:nvPr/>
        </p:nvSpPr>
        <p:spPr>
          <a:xfrm>
            <a:off x="540000" y="2315257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92" name="yt_shape_10092"/>
              <p:cNvSpPr txBox="1"/>
              <p:nvPr/>
            </p:nvSpPr>
            <p:spPr>
              <a:xfrm>
                <a:off x="540000" y="2778081"/>
                <a:ext cx="4299382" cy="468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05217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2284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092" name="yt_shape_100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8081"/>
                <a:ext cx="4299382" cy="468333"/>
              </a:xfrm>
              <a:prstGeom prst="rect">
                <a:avLst/>
              </a:prstGeom>
              <a:blipFill>
                <a:blip r:embed="rId3"/>
                <a:stretch>
                  <a:fillRect l="-4397" t="-5195" r="-1560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94" name="yt_shape_10094"/>
              <p:cNvSpPr txBox="1"/>
              <p:nvPr/>
            </p:nvSpPr>
            <p:spPr>
              <a:xfrm>
                <a:off x="540000" y="3297202"/>
                <a:ext cx="312919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52170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228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094" name="yt_shape_10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7202"/>
                <a:ext cx="3129190" cy="469167"/>
              </a:xfrm>
              <a:prstGeom prst="rect">
                <a:avLst/>
              </a:prstGeom>
              <a:blipFill>
                <a:blip r:embed="rId4"/>
                <a:stretch>
                  <a:fillRect t="-3896" r="-253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96" name="yt_shape_10096"/>
              <p:cNvSpPr txBox="1"/>
              <p:nvPr/>
            </p:nvSpPr>
            <p:spPr>
              <a:xfrm>
                <a:off x="540000" y="3817157"/>
                <a:ext cx="6128088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02284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0005217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096" name="yt_shape_10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17157"/>
                <a:ext cx="6128088" cy="433324"/>
              </a:xfrm>
              <a:prstGeom prst="rect">
                <a:avLst/>
              </a:prstGeom>
              <a:blipFill>
                <a:blip r:embed="rId5"/>
                <a:stretch>
                  <a:fillRect l="-3085" t="-11268" r="-796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5210563383">
            <a:extLst>
              <a:ext uri="{FF2B5EF4-FFF2-40B4-BE49-F238E27FC236}">
                <a16:creationId xmlns:a16="http://schemas.microsoft.com/office/drawing/2014/main" id="{21571BBC-5AE5-BDBA-CB22-C93CEF5EA81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67557"/>
            <a:ext cx="4089464" cy="6464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D15C98-A997-03D9-C707-BA2AD518B75D}"/>
              </a:ext>
            </a:extLst>
          </p:cNvPr>
          <p:cNvSpPr txBox="1"/>
          <p:nvPr/>
        </p:nvSpPr>
        <p:spPr>
          <a:xfrm>
            <a:off x="3107591" y="2731275"/>
            <a:ext cx="1399287" cy="55741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2284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4FC128-E156-8CDD-C4BB-1E2683586DC9}"/>
              </a:ext>
            </a:extLst>
          </p:cNvPr>
          <p:cNvSpPr txBox="1"/>
          <p:nvPr/>
        </p:nvSpPr>
        <p:spPr>
          <a:xfrm>
            <a:off x="2101116" y="3250396"/>
            <a:ext cx="1246887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53329-6248-6634-B155-1933864118B4}"/>
              </a:ext>
            </a:extLst>
          </p:cNvPr>
          <p:cNvSpPr txBox="1"/>
          <p:nvPr/>
        </p:nvSpPr>
        <p:spPr>
          <a:xfrm>
            <a:off x="4613811" y="3770351"/>
            <a:ext cx="18564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0005217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9" name="yt_shape_10099"/>
          <p:cNvSpPr txBox="1"/>
          <p:nvPr/>
        </p:nvSpPr>
        <p:spPr>
          <a:xfrm>
            <a:off x="540000" y="1479942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求一个数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的算术平方根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就是找到一个非负数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使它的平方等于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求一个数的平方根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可以先求出它的算术平方根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再在它的前面加上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“±”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5210563404">
            <a:extLst>
              <a:ext uri="{FF2B5EF4-FFF2-40B4-BE49-F238E27FC236}">
                <a16:creationId xmlns:a16="http://schemas.microsoft.com/office/drawing/2014/main" id="{03EC559E-69C9-8168-8F89-AFB5B35D88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92" y="1007457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5" name="yt_shape_10005"/>
          <p:cNvSpPr txBox="1"/>
          <p:nvPr/>
        </p:nvSpPr>
        <p:spPr>
          <a:xfrm>
            <a:off x="540000" y="801642"/>
            <a:ext cx="428322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4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4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243e50d-99c7-4888-a64f-ff850ba5db91.png&quot;}"/>
            </a:endParaRPr>
          </a:p>
        </p:txBody>
      </p:sp>
      <p:sp>
        <p:nvSpPr>
          <p:cNvPr id="10006" name="yt_shape_10006"/>
          <p:cNvSpPr txBox="1"/>
          <p:nvPr/>
        </p:nvSpPr>
        <p:spPr>
          <a:xfrm>
            <a:off x="540000" y="1563843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平方根的定义及性质</a:t>
            </a:r>
          </a:p>
        </p:txBody>
      </p:sp>
      <p:sp>
        <p:nvSpPr>
          <p:cNvPr id="10007" name="yt_shape_10007"/>
          <p:cNvSpPr txBox="1"/>
          <p:nvPr/>
        </p:nvSpPr>
        <p:spPr>
          <a:xfrm>
            <a:off x="540000" y="2063408"/>
            <a:ext cx="5916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008" name="yt_table_1000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559943"/>
                  </p:ext>
                </p:extLst>
              </p:nvPr>
            </p:nvGraphicFramePr>
            <p:xfrm>
              <a:off x="540000" y="2695075"/>
              <a:ext cx="839432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008" name="yt_table_1000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559943"/>
                  </p:ext>
                </p:extLst>
              </p:nvPr>
            </p:nvGraphicFramePr>
            <p:xfrm>
              <a:off x="540000" y="2695075"/>
              <a:ext cx="839432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947" t="-6579" r="-73684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92143" t="-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09" name="yt_shape_10009"/>
              <p:cNvSpPr txBox="1"/>
              <p:nvPr/>
            </p:nvSpPr>
            <p:spPr>
              <a:xfrm>
                <a:off x="540000" y="3207914"/>
                <a:ext cx="798135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用数学式子表示正确的是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009" name="yt_shape_10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7914"/>
                <a:ext cx="7981352" cy="642740"/>
              </a:xfrm>
              <a:prstGeom prst="rect">
                <a:avLst/>
              </a:prstGeom>
              <a:blipFill>
                <a:blip r:embed="rId3"/>
                <a:stretch>
                  <a:fillRect l="-2368" r="-129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011" name="yt_table_10011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1763148"/>
                  </p:ext>
                </p:extLst>
              </p:nvPr>
            </p:nvGraphicFramePr>
            <p:xfrm>
              <a:off x="540000" y="4053806"/>
              <a:ext cx="6933375" cy="1823466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562352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011" name="yt_table_10011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1763148"/>
                  </p:ext>
                </p:extLst>
              </p:nvPr>
            </p:nvGraphicFramePr>
            <p:xfrm>
              <a:off x="540000" y="4053806"/>
              <a:ext cx="6933375" cy="1823466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562352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8717" b="-100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0309" b="-100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667" r="-5871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0309" t="-100667" b="-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563175">
            <a:extLst>
              <a:ext uri="{FF2B5EF4-FFF2-40B4-BE49-F238E27FC236}">
                <a16:creationId xmlns:a16="http://schemas.microsoft.com/office/drawing/2014/main" id="{65317900-65D4-8D83-4371-393D52F74D2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27482"/>
            <a:ext cx="4114864" cy="652852"/>
          </a:xfrm>
          <a:prstGeom prst="rect">
            <a:avLst/>
          </a:prstGeom>
        </p:spPr>
      </p:pic>
      <p:pic>
        <p:nvPicPr>
          <p:cNvPr id="5" name="yt_shape_1685210563192">
            <a:extLst>
              <a:ext uri="{FF2B5EF4-FFF2-40B4-BE49-F238E27FC236}">
                <a16:creationId xmlns:a16="http://schemas.microsoft.com/office/drawing/2014/main" id="{7F0F4B0A-89D9-C4CF-76E4-12D8B9E2EA7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0447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A71E00-C106-DE8B-9E92-5D064FA853DD}"/>
              </a:ext>
            </a:extLst>
          </p:cNvPr>
          <p:cNvSpPr txBox="1"/>
          <p:nvPr/>
        </p:nvSpPr>
        <p:spPr>
          <a:xfrm>
            <a:off x="5479189" y="20166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6401F0-9C56-E3BE-6556-BFFE5EECCB29}"/>
              </a:ext>
            </a:extLst>
          </p:cNvPr>
          <p:cNvSpPr txBox="1"/>
          <p:nvPr/>
        </p:nvSpPr>
        <p:spPr>
          <a:xfrm>
            <a:off x="7541351" y="3161108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540000" y="900000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下列各数没有平方根的是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13" name="yt_table_10013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207985"/>
              </p:ext>
            </p:extLst>
          </p:nvPr>
        </p:nvGraphicFramePr>
        <p:xfrm>
          <a:off x="540000" y="1531667"/>
          <a:ext cx="95624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30149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15" name="yt_shape_10015"/>
              <p:cNvSpPr txBox="1"/>
              <p:nvPr/>
            </p:nvSpPr>
            <p:spPr>
              <a:xfrm>
                <a:off x="540000" y="2006732"/>
                <a:ext cx="8045792" cy="6935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15" name="yt_shape_1001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6732"/>
                <a:ext cx="8045792" cy="693523"/>
              </a:xfrm>
              <a:prstGeom prst="rect">
                <a:avLst/>
              </a:prstGeom>
              <a:blipFill>
                <a:blip r:embed="rId2"/>
                <a:stretch>
                  <a:fillRect l="-2350" r="-455" b="-19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17" name="yt_shape_10017"/>
          <p:cNvSpPr txBox="1"/>
          <p:nvPr/>
        </p:nvSpPr>
        <p:spPr>
          <a:xfrm>
            <a:off x="540000" y="2824012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求下列各数的平方根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10018" name="yt_shape_10018"/>
          <p:cNvSpPr txBox="1"/>
          <p:nvPr/>
        </p:nvSpPr>
        <p:spPr>
          <a:xfrm>
            <a:off x="540000" y="3303315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019" name="yt_shape_10019"/>
          <p:cNvSpPr txBox="1"/>
          <p:nvPr/>
        </p:nvSpPr>
        <p:spPr>
          <a:xfrm>
            <a:off x="6248365" y="330331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21" name="yt_shape_10021"/>
          <p:cNvSpPr txBox="1"/>
          <p:nvPr/>
        </p:nvSpPr>
        <p:spPr>
          <a:xfrm>
            <a:off x="540000" y="3780447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22" name="yt_shape_10022"/>
          <p:cNvSpPr txBox="1"/>
          <p:nvPr/>
        </p:nvSpPr>
        <p:spPr>
          <a:xfrm>
            <a:off x="6248365" y="3780447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116F13-F808-94BB-F720-62338B4F7D30}"/>
              </a:ext>
            </a:extLst>
          </p:cNvPr>
          <p:cNvSpPr txBox="1"/>
          <p:nvPr/>
        </p:nvSpPr>
        <p:spPr>
          <a:xfrm>
            <a:off x="4717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B0F49D-5FD5-EB7A-CECC-021C1C27F40A}"/>
              </a:ext>
            </a:extLst>
          </p:cNvPr>
          <p:cNvSpPr txBox="1"/>
          <p:nvPr/>
        </p:nvSpPr>
        <p:spPr>
          <a:xfrm>
            <a:off x="3247672" y="2060316"/>
            <a:ext cx="942086" cy="7804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A81ABE-42AD-4DE0-AA0E-12D9E82868AC}"/>
                  </a:ext>
                </a:extLst>
              </p:cNvPr>
              <p:cNvSpPr txBox="1"/>
              <p:nvPr/>
            </p:nvSpPr>
            <p:spPr>
              <a:xfrm>
                <a:off x="7414606" y="2008694"/>
                <a:ext cx="918274" cy="7804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A81ABE-42AD-4DE0-AA0E-12D9E8286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4606" y="2008694"/>
                <a:ext cx="918274" cy="780428"/>
              </a:xfrm>
              <a:prstGeom prst="rect">
                <a:avLst/>
              </a:prstGeom>
              <a:blipFill>
                <a:blip r:embed="rId3"/>
                <a:stretch>
                  <a:fillRect l="-9934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011F713-EE63-9062-A35F-ED392DFE7576}"/>
              </a:ext>
            </a:extLst>
          </p:cNvPr>
          <p:cNvCxnSpPr/>
          <p:nvPr/>
        </p:nvCxnSpPr>
        <p:spPr>
          <a:xfrm>
            <a:off x="7236393" y="2712598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1" grpId="0" build="p"/>
      <p:bldP spid="10022" grpId="0" build="p"/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3" name="yt_shape_10023"/>
          <p:cNvSpPr txBox="1"/>
          <p:nvPr/>
        </p:nvSpPr>
        <p:spPr>
          <a:xfrm>
            <a:off x="540000" y="1123429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24" name="yt_shape_10024"/>
              <p:cNvSpPr txBox="1"/>
              <p:nvPr/>
            </p:nvSpPr>
            <p:spPr>
              <a:xfrm>
                <a:off x="540000" y="1622994"/>
                <a:ext cx="5501634" cy="466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024" name="yt_shape_100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994"/>
                <a:ext cx="5501634" cy="466025"/>
              </a:xfrm>
              <a:prstGeom prst="rect">
                <a:avLst/>
              </a:prstGeom>
              <a:blipFill>
                <a:blip r:embed="rId2"/>
                <a:stretch>
                  <a:fillRect l="-3437" t="-3896" r="-232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026" name="yt_table_10026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2437590"/>
                  </p:ext>
                </p:extLst>
              </p:nvPr>
            </p:nvGraphicFramePr>
            <p:xfrm>
              <a:off x="540000" y="2292171"/>
              <a:ext cx="8546720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026" name="yt_table_10026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2437590"/>
                  </p:ext>
                </p:extLst>
              </p:nvPr>
            </p:nvGraphicFramePr>
            <p:xfrm>
              <a:off x="540000" y="2292171"/>
              <a:ext cx="8546720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2791" t="-6579" r="-5348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0000" t="-6579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27" name="yt_shape_10027"/>
          <p:cNvSpPr txBox="1"/>
          <p:nvPr/>
        </p:nvSpPr>
        <p:spPr>
          <a:xfrm>
            <a:off x="540000" y="2805010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8" name="yt_table_1002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131000"/>
              </p:ext>
            </p:extLst>
          </p:nvPr>
        </p:nvGraphicFramePr>
        <p:xfrm>
          <a:off x="540000" y="3436677"/>
          <a:ext cx="8559293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621407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yt_shape_1685210563229">
            <a:extLst>
              <a:ext uri="{FF2B5EF4-FFF2-40B4-BE49-F238E27FC236}">
                <a16:creationId xmlns:a16="http://schemas.microsoft.com/office/drawing/2014/main" id="{CF64AF96-10EF-53C4-2C95-56DBF628945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16405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76BB5C-C6B2-A94C-ED4B-296B36E2CD5F}"/>
              </a:ext>
            </a:extLst>
          </p:cNvPr>
          <p:cNvSpPr txBox="1"/>
          <p:nvPr/>
        </p:nvSpPr>
        <p:spPr>
          <a:xfrm>
            <a:off x="5085616" y="1576188"/>
            <a:ext cx="383286" cy="5551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583550-067B-9B9E-4671-250BF6B57308}"/>
              </a:ext>
            </a:extLst>
          </p:cNvPr>
          <p:cNvSpPr txBox="1"/>
          <p:nvPr/>
        </p:nvSpPr>
        <p:spPr>
          <a:xfrm>
            <a:off x="5783989" y="27582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0" name="yt_shape_10030"/>
          <p:cNvSpPr txBox="1"/>
          <p:nvPr/>
        </p:nvSpPr>
        <p:spPr>
          <a:xfrm>
            <a:off x="540000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1" name="yt_shape_10031"/>
              <p:cNvSpPr txBox="1"/>
              <p:nvPr/>
            </p:nvSpPr>
            <p:spPr>
              <a:xfrm>
                <a:off x="540000" y="1531667"/>
                <a:ext cx="178908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31" name="yt_shape_10031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1789080" cy="465577"/>
              </a:xfrm>
              <a:prstGeom prst="rect">
                <a:avLst/>
              </a:prstGeom>
              <a:blipFill>
                <a:blip r:embed="rId2"/>
                <a:stretch>
                  <a:fillRect l="-10580" t="-3896" r="-955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33" name="yt_shape_10033"/>
              <p:cNvSpPr txBox="1"/>
              <p:nvPr/>
            </p:nvSpPr>
            <p:spPr>
              <a:xfrm>
                <a:off x="6172182" y="1531667"/>
                <a:ext cx="1866024" cy="464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33" name="yt_shape_10033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82" y="1531667"/>
                <a:ext cx="1866024" cy="464679"/>
              </a:xfrm>
              <a:prstGeom prst="rect">
                <a:avLst/>
              </a:prstGeom>
              <a:blipFill>
                <a:blip r:embed="rId3"/>
                <a:stretch>
                  <a:fillRect l="-9772" t="-3947" r="-8795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36" name="yt_shape_10036"/>
          <p:cNvSpPr txBox="1"/>
          <p:nvPr/>
        </p:nvSpPr>
        <p:spPr>
          <a:xfrm>
            <a:off x="540000" y="2208397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37" name="yt_shape_10037"/>
          <p:cNvSpPr txBox="1"/>
          <p:nvPr/>
        </p:nvSpPr>
        <p:spPr>
          <a:xfrm>
            <a:off x="6172182" y="2208397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8" name="yt_shape_10038"/>
              <p:cNvSpPr txBox="1"/>
              <p:nvPr/>
            </p:nvSpPr>
            <p:spPr>
              <a:xfrm>
                <a:off x="540000" y="3355806"/>
                <a:ext cx="169129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169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38" name="yt_shape_10038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5806"/>
                <a:ext cx="1691297" cy="920637"/>
              </a:xfrm>
              <a:prstGeom prst="rect">
                <a:avLst/>
              </a:prstGeom>
              <a:blipFill>
                <a:blip r:embed="rId4"/>
                <a:stretch>
                  <a:fillRect l="-11191" r="-10108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0" name="yt_shape_10040"/>
              <p:cNvSpPr txBox="1"/>
              <p:nvPr/>
            </p:nvSpPr>
            <p:spPr>
              <a:xfrm>
                <a:off x="6172182" y="3355806"/>
                <a:ext cx="150534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40" name="yt_shape_10040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82" y="3355806"/>
                <a:ext cx="1505348" cy="920637"/>
              </a:xfrm>
              <a:prstGeom prst="rect">
                <a:avLst/>
              </a:prstGeom>
              <a:blipFill>
                <a:blip r:embed="rId5"/>
                <a:stretch>
                  <a:fillRect l="-12146" r="-11741" b="-1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43" name="yt_shape_10043"/>
              <p:cNvSpPr txBox="1"/>
              <p:nvPr/>
            </p:nvSpPr>
            <p:spPr>
              <a:xfrm>
                <a:off x="540000" y="4437112"/>
                <a:ext cx="195245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43" name="yt_shape_100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7112"/>
                <a:ext cx="1952458" cy="642163"/>
              </a:xfrm>
              <a:prstGeom prst="rect">
                <a:avLst/>
              </a:prstGeom>
              <a:blipFill>
                <a:blip r:embed="rId6"/>
                <a:stretch>
                  <a:fillRect l="-9688" r="-8438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45" name="yt_shape_10045"/>
              <p:cNvSpPr txBox="1"/>
              <p:nvPr/>
            </p:nvSpPr>
            <p:spPr>
              <a:xfrm>
                <a:off x="6172182" y="4437112"/>
                <a:ext cx="1822615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45" name="yt_shape_10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82" y="4437112"/>
                <a:ext cx="1822615" cy="639855"/>
              </a:xfrm>
              <a:prstGeom prst="rect">
                <a:avLst/>
              </a:prstGeom>
              <a:blipFill>
                <a:blip r:embed="rId7"/>
                <a:stretch>
                  <a:fillRect l="-10033" r="-9365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" grpId="0" build="p"/>
      <p:bldP spid="10037" grpId="0" build="p"/>
      <p:bldP spid="10043" grpId="0" build="p"/>
      <p:bldP spid="1004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000" y="1122534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用科学计算器求一个正数的算术平方根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48" name="yt_shape_10048"/>
              <p:cNvSpPr txBox="1"/>
              <p:nvPr/>
            </p:nvSpPr>
            <p:spPr>
              <a:xfrm>
                <a:off x="540000" y="1622099"/>
                <a:ext cx="842551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用计算器比较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048" name="yt_shape_10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099"/>
                <a:ext cx="8425512" cy="465577"/>
              </a:xfrm>
              <a:prstGeom prst="rect">
                <a:avLst/>
              </a:prstGeom>
              <a:blipFill>
                <a:blip r:embed="rId2"/>
                <a:stretch>
                  <a:fillRect l="-2243" t="-3947" r="-1158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050" name="yt_table_10050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3703905"/>
                  </p:ext>
                </p:extLst>
              </p:nvPr>
            </p:nvGraphicFramePr>
            <p:xfrm>
              <a:off x="540000" y="2290828"/>
              <a:ext cx="6309297" cy="922148"/>
            </p:xfrm>
            <a:graphic>
              <a:graphicData uri="http://schemas.openxmlformats.org/drawingml/2006/table">
                <a:tbl>
                  <a:tblPr/>
                  <a:tblGrid>
                    <a:gridCol w="3629470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679827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050" name="yt_table_10050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3703905"/>
                  </p:ext>
                </p:extLst>
              </p:nvPr>
            </p:nvGraphicFramePr>
            <p:xfrm>
              <a:off x="540000" y="2290828"/>
              <a:ext cx="6309297" cy="922148"/>
            </p:xfrm>
            <a:graphic>
              <a:graphicData uri="http://schemas.openxmlformats.org/drawingml/2006/table">
                <a:tbl>
                  <a:tblPr/>
                  <a:tblGrid>
                    <a:gridCol w="3629470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679827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73826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5455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73826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5210563265">
            <a:extLst>
              <a:ext uri="{FF2B5EF4-FFF2-40B4-BE49-F238E27FC236}">
                <a16:creationId xmlns:a16="http://schemas.microsoft.com/office/drawing/2014/main" id="{A178ECB7-8476-84B4-86C2-444EE670A48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16316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50F160-4EF6-2B00-A153-87E692570C8B}"/>
              </a:ext>
            </a:extLst>
          </p:cNvPr>
          <p:cNvSpPr txBox="1"/>
          <p:nvPr/>
        </p:nvSpPr>
        <p:spPr>
          <a:xfrm>
            <a:off x="7981215" y="157529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1" name="yt_shape_10051"/>
              <p:cNvSpPr txBox="1"/>
              <p:nvPr/>
            </p:nvSpPr>
            <p:spPr>
              <a:xfrm>
                <a:off x="540000" y="900000"/>
                <a:ext cx="7562583" cy="448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11600">
                    <a:noFill/>
                    <a:effectLst/>
                    <a:latin typeface="Times New Roman" pitchFamily="25"/>
                    <a:ea typeface="宋体" pitchFamily="25"/>
                    <a:cs typeface="宋体" pitchFamily="25"/>
                    <a:sym typeface="Finished"/>
                  </a:rPr>
                  <a:t>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误将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的算术平方根求成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的平方根而出错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51" name="yt_shape_10051" descr="{&quot;rangeId&quot;:14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62583" cy="448777"/>
              </a:xfrm>
              <a:prstGeom prst="rect">
                <a:avLst/>
              </a:prstGeom>
              <a:blipFill>
                <a:blip r:embed="rId2"/>
                <a:stretch>
                  <a:fillRect l="-2581" t="-9589" r="-1532" b="-4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53" name="yt_shape_10053"/>
              <p:cNvSpPr txBox="1"/>
              <p:nvPr/>
            </p:nvSpPr>
            <p:spPr>
              <a:xfrm>
                <a:off x="540000" y="1399565"/>
                <a:ext cx="399641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53" name="yt_shape_10053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3996415" cy="465577"/>
              </a:xfrm>
              <a:prstGeom prst="rect">
                <a:avLst/>
              </a:prstGeom>
              <a:blipFill>
                <a:blip r:embed="rId3"/>
                <a:stretch>
                  <a:fillRect l="-4733" t="-5263" r="-366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55" name="yt_table_1005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324338"/>
              </p:ext>
            </p:extLst>
          </p:nvPr>
        </p:nvGraphicFramePr>
        <p:xfrm>
          <a:off x="540000" y="2068294"/>
          <a:ext cx="7809866" cy="424371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" name="yt_shape_1685210563296">
            <a:extLst>
              <a:ext uri="{FF2B5EF4-FFF2-40B4-BE49-F238E27FC236}">
                <a16:creationId xmlns:a16="http://schemas.microsoft.com/office/drawing/2014/main" id="{F8A5FCEA-91B8-D9F3-FC04-ACBEBB99138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679215-28FC-0073-BC0C-5F5FED8B4A5C}"/>
              </a:ext>
            </a:extLst>
          </p:cNvPr>
          <p:cNvSpPr txBox="1"/>
          <p:nvPr/>
        </p:nvSpPr>
        <p:spPr>
          <a:xfrm>
            <a:off x="3577491" y="135275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7" name="yt_shape_10057"/>
          <p:cNvSpPr txBox="1"/>
          <p:nvPr/>
        </p:nvSpPr>
        <p:spPr>
          <a:xfrm>
            <a:off x="468667" y="1074434"/>
            <a:ext cx="424635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20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20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56e6b10-ab0c-499f-a304-e701367e206e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58" name="yt_shape_10058"/>
              <p:cNvSpPr txBox="1"/>
              <p:nvPr/>
            </p:nvSpPr>
            <p:spPr>
              <a:xfrm>
                <a:off x="540000" y="1827594"/>
                <a:ext cx="5174430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058" name="yt_shape_10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7594"/>
                <a:ext cx="5174430" cy="465512"/>
              </a:xfrm>
              <a:prstGeom prst="rect">
                <a:avLst/>
              </a:prstGeom>
              <a:blipFill>
                <a:blip r:embed="rId2"/>
                <a:stretch>
                  <a:fillRect l="-3656" t="-5263" r="-271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0" name="yt_table_1006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788925"/>
              </p:ext>
            </p:extLst>
          </p:nvPr>
        </p:nvGraphicFramePr>
        <p:xfrm>
          <a:off x="540000" y="2496258"/>
          <a:ext cx="7505066" cy="424371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062" name="yt_shape_10062"/>
          <p:cNvSpPr txBox="1"/>
          <p:nvPr/>
        </p:nvSpPr>
        <p:spPr>
          <a:xfrm>
            <a:off x="540119" y="29713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郑州市第四中学月考卷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长方形内有两个相邻的正方形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64" name="yt_table_1006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849205"/>
              </p:ext>
            </p:extLst>
          </p:nvPr>
        </p:nvGraphicFramePr>
        <p:xfrm>
          <a:off x="540000" y="3930758"/>
          <a:ext cx="6072823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170180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10063" name="yt_image_10063_skip" title="H_68.22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3606" y="3930758"/>
            <a:ext cx="1296162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5210563339">
            <a:extLst>
              <a:ext uri="{FF2B5EF4-FFF2-40B4-BE49-F238E27FC236}">
                <a16:creationId xmlns:a16="http://schemas.microsoft.com/office/drawing/2014/main" id="{76C9198F-23F6-DEA6-AC96-B6CD38F4617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101607"/>
            <a:ext cx="3937064" cy="6412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019F36-9827-F5F1-F366-5D6F868275D6}"/>
              </a:ext>
            </a:extLst>
          </p:cNvPr>
          <p:cNvSpPr txBox="1"/>
          <p:nvPr/>
        </p:nvSpPr>
        <p:spPr>
          <a:xfrm>
            <a:off x="4761576" y="1780788"/>
            <a:ext cx="383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4A8F3-6544-4B86-A667-48D3C31CF25E}"/>
              </a:ext>
            </a:extLst>
          </p:cNvPr>
          <p:cNvSpPr txBox="1"/>
          <p:nvPr/>
        </p:nvSpPr>
        <p:spPr>
          <a:xfrm>
            <a:off x="6071446" y="34000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6" name="yt_shape_10066"/>
              <p:cNvSpPr txBox="1"/>
              <p:nvPr/>
            </p:nvSpPr>
            <p:spPr>
              <a:xfrm>
                <a:off x="540000" y="900000"/>
                <a:ext cx="9336402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6" name="yt_shape_10066" descr="{&quot;rangeId&quot;:1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36402" cy="522835"/>
              </a:xfrm>
              <a:prstGeom prst="rect">
                <a:avLst/>
              </a:prstGeom>
              <a:blipFill>
                <a:blip r:embed="rId2"/>
                <a:stretch>
                  <a:fillRect l="-2025" r="-261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8" name="yt_shape_10068"/>
              <p:cNvSpPr txBox="1"/>
              <p:nvPr/>
            </p:nvSpPr>
            <p:spPr>
              <a:xfrm>
                <a:off x="540000" y="1473623"/>
                <a:ext cx="8475462" cy="462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8" name="yt_shape_10068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3623"/>
                <a:ext cx="8475462" cy="462434"/>
              </a:xfrm>
              <a:prstGeom prst="rect">
                <a:avLst/>
              </a:prstGeom>
              <a:blipFill>
                <a:blip r:embed="rId3"/>
                <a:stretch>
                  <a:fillRect l="-2230" t="-5263" r="-28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70" name="yt_shape_10070"/>
          <p:cNvSpPr txBox="1"/>
          <p:nvPr/>
        </p:nvSpPr>
        <p:spPr>
          <a:xfrm>
            <a:off x="540000" y="1986845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71" name="yt_shape_10071"/>
              <p:cNvSpPr txBox="1"/>
              <p:nvPr/>
            </p:nvSpPr>
            <p:spPr>
              <a:xfrm>
                <a:off x="540000" y="2466148"/>
                <a:ext cx="33984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71" name="yt_shape_10071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6148"/>
                <a:ext cx="3398494" cy="465577"/>
              </a:xfrm>
              <a:prstGeom prst="rect">
                <a:avLst/>
              </a:prstGeom>
              <a:blipFill>
                <a:blip r:embed="rId4"/>
                <a:stretch>
                  <a:fillRect l="-5566" t="-5263" r="-448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73" name="yt_shape_10073"/>
          <p:cNvSpPr txBox="1"/>
          <p:nvPr/>
        </p:nvSpPr>
        <p:spPr>
          <a:xfrm>
            <a:off x="540000" y="2982513"/>
            <a:ext cx="261610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  <a:p>
            <a:pPr indent="1224127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74" name="yt_shape_10074"/>
              <p:cNvSpPr txBox="1"/>
              <p:nvPr/>
            </p:nvSpPr>
            <p:spPr>
              <a:xfrm>
                <a:off x="540000" y="3941948"/>
                <a:ext cx="403180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74" name="yt_shape_10074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1948"/>
                <a:ext cx="4031809" cy="920637"/>
              </a:xfrm>
              <a:prstGeom prst="rect">
                <a:avLst/>
              </a:prstGeom>
              <a:blipFill>
                <a:blip r:embed="rId5"/>
                <a:stretch>
                  <a:fillRect l="-4690" r="-3631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76" name="yt_shape_10076"/>
              <p:cNvSpPr txBox="1"/>
              <p:nvPr/>
            </p:nvSpPr>
            <p:spPr>
              <a:xfrm>
                <a:off x="540000" y="4913373"/>
                <a:ext cx="2834237" cy="14346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indent="122412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indent="122412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76" name="yt_shape_10076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3373"/>
                <a:ext cx="2834237" cy="1434688"/>
              </a:xfrm>
              <a:prstGeom prst="rect">
                <a:avLst/>
              </a:prstGeom>
              <a:blipFill>
                <a:blip r:embed="rId6"/>
                <a:stretch>
                  <a:fillRect l="-6667" t="-1277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450B59-FC59-99A2-E84D-7229DE930277}"/>
              </a:ext>
            </a:extLst>
          </p:cNvPr>
          <p:cNvSpPr txBox="1"/>
          <p:nvPr/>
        </p:nvSpPr>
        <p:spPr>
          <a:xfrm>
            <a:off x="3484718" y="853194"/>
            <a:ext cx="637285" cy="611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A0A6EF-DF61-9AEB-CCA4-85D89E5DED7F}"/>
              </a:ext>
            </a:extLst>
          </p:cNvPr>
          <p:cNvSpPr txBox="1"/>
          <p:nvPr/>
        </p:nvSpPr>
        <p:spPr>
          <a:xfrm>
            <a:off x="6214646" y="853194"/>
            <a:ext cx="942086" cy="611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450F34-7075-ADFE-1C3B-A5B8D01B96A7}"/>
              </a:ext>
            </a:extLst>
          </p:cNvPr>
          <p:cNvSpPr txBox="1"/>
          <p:nvPr/>
        </p:nvSpPr>
        <p:spPr>
          <a:xfrm>
            <a:off x="8705497" y="853194"/>
            <a:ext cx="942086" cy="611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524792-CFF0-5E5D-4FAB-86CCEE8D16B3}"/>
              </a:ext>
            </a:extLst>
          </p:cNvPr>
          <p:cNvSpPr txBox="1"/>
          <p:nvPr/>
        </p:nvSpPr>
        <p:spPr>
          <a:xfrm>
            <a:off x="8157683" y="1426817"/>
            <a:ext cx="637285" cy="5515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73" grpId="0" uiExpand="1" build="allAtOnce"/>
      <p:bldP spid="10076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1068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2023-05-05T05:33:00Z</dcterms:created>
  <dcterms:modified xsi:type="dcterms:W3CDTF">2023-05-28T13:45:34Z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11C239E166C54AAABB1C488A898E8BF5_13</vt:lpwstr>
  </property>
  <property fmtid="{D5CDD505-2E9C-101B-9397-08002B2CF9AE}" pid="3" name="KSOProductBuildVer">
    <vt:lpwstr>2052-11.1.0.14309</vt:lpwstr>
  </property>
</Properties>
</file>