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8" r:id="rId4"/>
    <p:sldId id="367" r:id="rId5"/>
    <p:sldId id="369" r:id="rId6"/>
    <p:sldId id="371" r:id="rId7"/>
    <p:sldId id="380" r:id="rId8"/>
    <p:sldId id="374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2" name="yt_shape_13382"/>
          <p:cNvSpPr txBox="1"/>
          <p:nvPr/>
        </p:nvSpPr>
        <p:spPr>
          <a:xfrm>
            <a:off x="494315" y="975541"/>
            <a:ext cx="54005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连线造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公共边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构造全等</a:t>
            </a:r>
          </a:p>
        </p:txBody>
      </p:sp>
      <p:sp>
        <p:nvSpPr>
          <p:cNvPr id="13383" name="yt_shape_13383"/>
          <p:cNvSpPr txBox="1"/>
          <p:nvPr/>
        </p:nvSpPr>
        <p:spPr>
          <a:xfrm>
            <a:off x="540119" y="1475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384" name="yt_image_133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6505" y="1864619"/>
            <a:ext cx="1865376" cy="244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18853">
            <a:extLst>
              <a:ext uri="{FF2B5EF4-FFF2-40B4-BE49-F238E27FC236}">
                <a16:creationId xmlns:a16="http://schemas.microsoft.com/office/drawing/2014/main" id="{579F0CD3-A171-8EDE-3611-6227C008B8B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15580"/>
            <a:ext cx="1168464" cy="364360"/>
          </a:xfrm>
          <a:prstGeom prst="rect">
            <a:avLst/>
          </a:prstGeom>
        </p:spPr>
      </p:pic>
      <p:sp>
        <p:nvSpPr>
          <p:cNvPr id="6" name="yt_shape_13386">
            <a:extLst>
              <a:ext uri="{FF2B5EF4-FFF2-40B4-BE49-F238E27FC236}">
                <a16:creationId xmlns:a16="http://schemas.microsoft.com/office/drawing/2014/main" id="{4D10614C-4AD3-4C78-832D-12587BEDFA0D}"/>
              </a:ext>
            </a:extLst>
          </p:cNvPr>
          <p:cNvSpPr txBox="1"/>
          <p:nvPr/>
        </p:nvSpPr>
        <p:spPr>
          <a:xfrm>
            <a:off x="539882" y="2424421"/>
            <a:ext cx="2103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387">
            <a:extLst>
              <a:ext uri="{FF2B5EF4-FFF2-40B4-BE49-F238E27FC236}">
                <a16:creationId xmlns:a16="http://schemas.microsoft.com/office/drawing/2014/main" id="{86B80907-E612-4A9A-ADA7-780861DC074F}"/>
              </a:ext>
            </a:extLst>
          </p:cNvPr>
          <p:cNvSpPr txBox="1"/>
          <p:nvPr/>
        </p:nvSpPr>
        <p:spPr>
          <a:xfrm>
            <a:off x="539882" y="2903724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388">
                <a:extLst>
                  <a:ext uri="{FF2B5EF4-FFF2-40B4-BE49-F238E27FC236}">
                    <a16:creationId xmlns:a16="http://schemas.microsoft.com/office/drawing/2014/main" id="{DF17A5A6-E135-4144-9BDB-502C39392C3F}"/>
                  </a:ext>
                </a:extLst>
              </p:cNvPr>
              <p:cNvSpPr txBox="1"/>
              <p:nvPr/>
            </p:nvSpPr>
            <p:spPr>
              <a:xfrm>
                <a:off x="4367808" y="2751452"/>
                <a:ext cx="4984763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yt_shape_13388">
                <a:extLst>
                  <a:ext uri="{FF2B5EF4-FFF2-40B4-BE49-F238E27FC236}">
                    <a16:creationId xmlns:a16="http://schemas.microsoft.com/office/drawing/2014/main" id="{DF17A5A6-E135-4144-9BDB-502C39392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808" y="2751452"/>
                <a:ext cx="4984763" cy="823815"/>
              </a:xfrm>
              <a:prstGeom prst="rect">
                <a:avLst/>
              </a:prstGeom>
              <a:blipFill>
                <a:blip r:embed="rId4"/>
                <a:stretch>
                  <a:fillRect l="-3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390">
            <a:extLst>
              <a:ext uri="{FF2B5EF4-FFF2-40B4-BE49-F238E27FC236}">
                <a16:creationId xmlns:a16="http://schemas.microsoft.com/office/drawing/2014/main" id="{F0EDAA36-A60C-48A6-ABB4-85D6FF46A807}"/>
              </a:ext>
            </a:extLst>
          </p:cNvPr>
          <p:cNvSpPr txBox="1"/>
          <p:nvPr/>
        </p:nvSpPr>
        <p:spPr>
          <a:xfrm>
            <a:off x="539882" y="3440568"/>
            <a:ext cx="46663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" name="yt_shape_13391">
            <a:extLst>
              <a:ext uri="{FF2B5EF4-FFF2-40B4-BE49-F238E27FC236}">
                <a16:creationId xmlns:a16="http://schemas.microsoft.com/office/drawing/2014/main" id="{B8E8EE05-ABC3-4527-AA69-198EDA01EB34}"/>
              </a:ext>
            </a:extLst>
          </p:cNvPr>
          <p:cNvSpPr txBox="1"/>
          <p:nvPr/>
        </p:nvSpPr>
        <p:spPr>
          <a:xfrm>
            <a:off x="5087888" y="3440568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3392">
            <a:extLst>
              <a:ext uri="{FF2B5EF4-FFF2-40B4-BE49-F238E27FC236}">
                <a16:creationId xmlns:a16="http://schemas.microsoft.com/office/drawing/2014/main" id="{90867E03-ABF3-40DF-BEE5-534D812A0BBC}"/>
              </a:ext>
            </a:extLst>
          </p:cNvPr>
          <p:cNvSpPr txBox="1"/>
          <p:nvPr/>
        </p:nvSpPr>
        <p:spPr>
          <a:xfrm>
            <a:off x="539882" y="3895118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" name="yt_shape_13393">
            <a:extLst>
              <a:ext uri="{FF2B5EF4-FFF2-40B4-BE49-F238E27FC236}">
                <a16:creationId xmlns:a16="http://schemas.microsoft.com/office/drawing/2014/main" id="{533781D7-45F8-4BDA-A55E-9F9CCA4B42B2}"/>
              </a:ext>
            </a:extLst>
          </p:cNvPr>
          <p:cNvSpPr txBox="1"/>
          <p:nvPr/>
        </p:nvSpPr>
        <p:spPr>
          <a:xfrm>
            <a:off x="539882" y="4374421"/>
            <a:ext cx="1673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" name="yt_shape_13394">
            <a:extLst>
              <a:ext uri="{FF2B5EF4-FFF2-40B4-BE49-F238E27FC236}">
                <a16:creationId xmlns:a16="http://schemas.microsoft.com/office/drawing/2014/main" id="{F8E602D0-507E-40E0-A39E-57A20E26DC4D}"/>
              </a:ext>
            </a:extLst>
          </p:cNvPr>
          <p:cNvSpPr txBox="1"/>
          <p:nvPr/>
        </p:nvSpPr>
        <p:spPr>
          <a:xfrm>
            <a:off x="2209608" y="4374421"/>
            <a:ext cx="3382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" name="yt_shape_13395">
            <a:extLst>
              <a:ext uri="{FF2B5EF4-FFF2-40B4-BE49-F238E27FC236}">
                <a16:creationId xmlns:a16="http://schemas.microsoft.com/office/drawing/2014/main" id="{D074C5DB-451E-4448-ACD9-6E9DE29B990E}"/>
              </a:ext>
            </a:extLst>
          </p:cNvPr>
          <p:cNvSpPr txBox="1"/>
          <p:nvPr/>
        </p:nvSpPr>
        <p:spPr>
          <a:xfrm>
            <a:off x="539882" y="4872693"/>
            <a:ext cx="23916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" name="yt_shape_13396">
            <a:extLst>
              <a:ext uri="{FF2B5EF4-FFF2-40B4-BE49-F238E27FC236}">
                <a16:creationId xmlns:a16="http://schemas.microsoft.com/office/drawing/2014/main" id="{77256F6E-84C4-44C4-96EC-E637D918CDAE}"/>
              </a:ext>
            </a:extLst>
          </p:cNvPr>
          <p:cNvSpPr txBox="1"/>
          <p:nvPr/>
        </p:nvSpPr>
        <p:spPr>
          <a:xfrm>
            <a:off x="2857825" y="4872693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6" name="yt_image_13397">
            <a:extLst>
              <a:ext uri="{FF2B5EF4-FFF2-40B4-BE49-F238E27FC236}">
                <a16:creationId xmlns:a16="http://schemas.microsoft.com/office/drawing/2014/main" id="{1A87A621-BC87-48D8-B7AC-D8D14E39DB8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4648" y="4365104"/>
            <a:ext cx="1530477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9" name="yt_shape_13399"/>
          <p:cNvSpPr txBox="1"/>
          <p:nvPr/>
        </p:nvSpPr>
        <p:spPr>
          <a:xfrm>
            <a:off x="540000" y="900000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倍长中线法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构造三角形全等</a:t>
            </a:r>
          </a:p>
        </p:txBody>
      </p:sp>
      <p:sp>
        <p:nvSpPr>
          <p:cNvPr id="13400" name="yt_shape_13400"/>
          <p:cNvSpPr txBox="1"/>
          <p:nvPr/>
        </p:nvSpPr>
        <p:spPr>
          <a:xfrm>
            <a:off x="540000" y="1399565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01" name="yt_shape_13401"/>
          <p:cNvSpPr txBox="1"/>
          <p:nvPr/>
        </p:nvSpPr>
        <p:spPr>
          <a:xfrm>
            <a:off x="540000" y="1878868"/>
            <a:ext cx="39481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402"/>
          <p:cNvSpPr txBox="1"/>
          <p:nvPr/>
        </p:nvSpPr>
        <p:spPr>
          <a:xfrm>
            <a:off x="540119" y="2510535"/>
            <a:ext cx="875799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03" name="yt_image_134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3995" y="2510535"/>
            <a:ext cx="2318004" cy="139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118904">
            <a:extLst>
              <a:ext uri="{FF2B5EF4-FFF2-40B4-BE49-F238E27FC236}">
                <a16:creationId xmlns:a16="http://schemas.microsoft.com/office/drawing/2014/main" id="{B2E1EE14-BF80-B1AF-F1BE-41A7674EA4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5" name="yt_shape_13405"/>
          <p:cNvSpPr txBox="1"/>
          <p:nvPr/>
        </p:nvSpPr>
        <p:spPr>
          <a:xfrm>
            <a:off x="540000" y="900000"/>
            <a:ext cx="57948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406"/>
          <p:cNvSpPr txBox="1"/>
          <p:nvPr/>
        </p:nvSpPr>
        <p:spPr>
          <a:xfrm>
            <a:off x="540000" y="1531667"/>
            <a:ext cx="576119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07" name="yt_image_134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3995" y="1531667"/>
            <a:ext cx="2318004" cy="139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09" name="yt_image_134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9064" y="3603317"/>
            <a:ext cx="1253871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1" name="yt_shape_13411"/>
          <p:cNvSpPr txBox="1"/>
          <p:nvPr/>
        </p:nvSpPr>
        <p:spPr>
          <a:xfrm>
            <a:off x="540119" y="692696"/>
            <a:ext cx="11111999" cy="928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当图形中出现中点问题时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一般延长中点处的某一线段或过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中点线段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的一端作平行线构造全等三角形</a:t>
            </a:r>
          </a:p>
        </p:txBody>
      </p:sp>
      <p:sp>
        <p:nvSpPr>
          <p:cNvPr id="13412" name="yt_shape_13412"/>
          <p:cNvSpPr txBox="1"/>
          <p:nvPr/>
        </p:nvSpPr>
        <p:spPr>
          <a:xfrm>
            <a:off x="540119" y="1621348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猜想线段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有怎样的数量关系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请写出你的结论并证明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13" name="yt_image_134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0005" y="1988840"/>
            <a:ext cx="2098548" cy="241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15" name="yt_image_134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6360" y="4293096"/>
            <a:ext cx="1667385" cy="198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18946">
            <a:extLst>
              <a:ext uri="{FF2B5EF4-FFF2-40B4-BE49-F238E27FC236}">
                <a16:creationId xmlns:a16="http://schemas.microsoft.com/office/drawing/2014/main" id="{3E47791C-9380-6D3E-EB05-569390AD588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19" y="758166"/>
            <a:ext cx="1168464" cy="364360"/>
          </a:xfrm>
          <a:prstGeom prst="rect">
            <a:avLst/>
          </a:prstGeom>
        </p:spPr>
      </p:pic>
      <p:sp>
        <p:nvSpPr>
          <p:cNvPr id="7" name="yt_shape_13417">
            <a:extLst>
              <a:ext uri="{FF2B5EF4-FFF2-40B4-BE49-F238E27FC236}">
                <a16:creationId xmlns:a16="http://schemas.microsoft.com/office/drawing/2014/main" id="{F7008EBB-674F-4DA0-83F0-B0BC5738BF42}"/>
              </a:ext>
            </a:extLst>
          </p:cNvPr>
          <p:cNvSpPr txBox="1"/>
          <p:nvPr/>
        </p:nvSpPr>
        <p:spPr>
          <a:xfrm>
            <a:off x="540183" y="2492896"/>
            <a:ext cx="2563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418">
                <a:extLst>
                  <a:ext uri="{FF2B5EF4-FFF2-40B4-BE49-F238E27FC236}">
                    <a16:creationId xmlns:a16="http://schemas.microsoft.com/office/drawing/2014/main" id="{03113A6F-33F0-43C3-92B4-319645F4C1D6}"/>
                  </a:ext>
                </a:extLst>
              </p:cNvPr>
              <p:cNvSpPr txBox="1"/>
              <p:nvPr/>
            </p:nvSpPr>
            <p:spPr>
              <a:xfrm>
                <a:off x="540183" y="2954157"/>
                <a:ext cx="5161991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∠2=∠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𝐹𝐸𝐷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418">
                <a:extLst>
                  <a:ext uri="{FF2B5EF4-FFF2-40B4-BE49-F238E27FC236}">
                    <a16:creationId xmlns:a16="http://schemas.microsoft.com/office/drawing/2014/main" id="{03113A6F-33F0-43C3-92B4-319645F4C1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83" y="2954157"/>
                <a:ext cx="5161991" cy="3764428"/>
              </a:xfrm>
              <a:prstGeom prst="rect">
                <a:avLst/>
              </a:prstGeom>
              <a:blipFill>
                <a:blip r:embed="rId5"/>
                <a:stretch>
                  <a:fillRect l="-3664" t="-3079" r="-2128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0" name="yt_shape_13420"/>
          <p:cNvSpPr txBox="1"/>
          <p:nvPr/>
        </p:nvSpPr>
        <p:spPr>
          <a:xfrm>
            <a:off x="540000" y="900000"/>
            <a:ext cx="75677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型三角形全等</a:t>
            </a:r>
          </a:p>
        </p:txBody>
      </p:sp>
      <p:sp>
        <p:nvSpPr>
          <p:cNvPr id="13421" name="yt_shape_1342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22" name="yt_image_134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2337" y="1886319"/>
            <a:ext cx="2414016" cy="213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24" name="yt_image_134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7229" y="4221088"/>
            <a:ext cx="1864233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19000">
            <a:extLst>
              <a:ext uri="{FF2B5EF4-FFF2-40B4-BE49-F238E27FC236}">
                <a16:creationId xmlns:a16="http://schemas.microsoft.com/office/drawing/2014/main" id="{6BF9FA5D-BC98-A3A3-5E64-0BF6F87A924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7" name="yt_shape_13426">
            <a:extLst>
              <a:ext uri="{FF2B5EF4-FFF2-40B4-BE49-F238E27FC236}">
                <a16:creationId xmlns:a16="http://schemas.microsoft.com/office/drawing/2014/main" id="{D9AD12DA-12FC-452E-8506-AF063E8FD1B7}"/>
              </a:ext>
            </a:extLst>
          </p:cNvPr>
          <p:cNvSpPr txBox="1"/>
          <p:nvPr/>
        </p:nvSpPr>
        <p:spPr>
          <a:xfrm>
            <a:off x="540000" y="2492896"/>
            <a:ext cx="697306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上截取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7" name="yt_shape_13427"/>
          <p:cNvSpPr txBox="1"/>
          <p:nvPr/>
        </p:nvSpPr>
        <p:spPr>
          <a:xfrm>
            <a:off x="540000" y="896905"/>
            <a:ext cx="761907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平分线作垂线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型三角形全等</a:t>
            </a:r>
          </a:p>
        </p:txBody>
      </p:sp>
      <p:sp>
        <p:nvSpPr>
          <p:cNvPr id="13428" name="yt_shape_13428"/>
          <p:cNvSpPr txBox="1"/>
          <p:nvPr/>
        </p:nvSpPr>
        <p:spPr>
          <a:xfrm>
            <a:off x="540119" y="13964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三角尺的直角顶点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上滑动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两直角边分别与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29" name="yt_image_134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1440" y="2417793"/>
            <a:ext cx="2167128" cy="223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31" name="yt_image_134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1202" y="4806276"/>
            <a:ext cx="138760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19056">
            <a:extLst>
              <a:ext uri="{FF2B5EF4-FFF2-40B4-BE49-F238E27FC236}">
                <a16:creationId xmlns:a16="http://schemas.microsoft.com/office/drawing/2014/main" id="{91234F5A-1CC2-0E22-BFAE-3EEC5815A60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6944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33">
                <a:extLst>
                  <a:ext uri="{FF2B5EF4-FFF2-40B4-BE49-F238E27FC236}">
                    <a16:creationId xmlns:a16="http://schemas.microsoft.com/office/drawing/2014/main" id="{B79782D3-CA91-47E9-A0BC-44531115A09F}"/>
                  </a:ext>
                </a:extLst>
              </p:cNvPr>
              <p:cNvSpPr txBox="1"/>
              <p:nvPr/>
            </p:nvSpPr>
            <p:spPr>
              <a:xfrm>
                <a:off x="540000" y="2544892"/>
                <a:ext cx="7211911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𝑃𝐸𝐶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𝑃𝐹𝐷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𝐶𝑃𝐸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𝐷𝑃𝐹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433">
                <a:extLst>
                  <a:ext uri="{FF2B5EF4-FFF2-40B4-BE49-F238E27FC236}">
                    <a16:creationId xmlns:a16="http://schemas.microsoft.com/office/drawing/2014/main" id="{B79782D3-CA91-47E9-A0BC-44531115A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4892"/>
                <a:ext cx="7211911" cy="3764428"/>
              </a:xfrm>
              <a:prstGeom prst="rect">
                <a:avLst/>
              </a:prstGeom>
              <a:blipFill>
                <a:blip r:embed="rId5"/>
                <a:stretch>
                  <a:fillRect l="-2620" t="-2913" r="-1522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5" name="yt_shape_13435"/>
          <p:cNvSpPr txBox="1"/>
          <p:nvPr/>
        </p:nvSpPr>
        <p:spPr>
          <a:xfrm>
            <a:off x="540000" y="853230"/>
            <a:ext cx="6336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型三角形全等</a:t>
            </a:r>
          </a:p>
        </p:txBody>
      </p:sp>
      <p:pic>
        <p:nvPicPr>
          <p:cNvPr id="3" name="yt_shape_1685211119108">
            <a:extLst>
              <a:ext uri="{FF2B5EF4-FFF2-40B4-BE49-F238E27FC236}">
                <a16:creationId xmlns:a16="http://schemas.microsoft.com/office/drawing/2014/main" id="{FCF1D30A-60E9-375A-4D6C-F1E674BA95F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3269"/>
            <a:ext cx="1168464" cy="364360"/>
          </a:xfrm>
          <a:prstGeom prst="rect">
            <a:avLst/>
          </a:prstGeom>
        </p:spPr>
      </p:pic>
      <p:sp>
        <p:nvSpPr>
          <p:cNvPr id="5" name="yt_shape_13436">
            <a:extLst>
              <a:ext uri="{FF2B5EF4-FFF2-40B4-BE49-F238E27FC236}">
                <a16:creationId xmlns:a16="http://schemas.microsoft.com/office/drawing/2014/main" id="{B29F1F75-555B-4042-9E06-8E08CE288073}"/>
              </a:ext>
            </a:extLst>
          </p:cNvPr>
          <p:cNvSpPr txBox="1"/>
          <p:nvPr/>
        </p:nvSpPr>
        <p:spPr>
          <a:xfrm>
            <a:off x="540001" y="13572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3437">
            <a:extLst>
              <a:ext uri="{FF2B5EF4-FFF2-40B4-BE49-F238E27FC236}">
                <a16:creationId xmlns:a16="http://schemas.microsoft.com/office/drawing/2014/main" id="{12D73F7C-B238-4F57-A904-E9D24BA8BB5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2239" y="1861342"/>
            <a:ext cx="1865376" cy="221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439">
            <a:extLst>
              <a:ext uri="{FF2B5EF4-FFF2-40B4-BE49-F238E27FC236}">
                <a16:creationId xmlns:a16="http://schemas.microsoft.com/office/drawing/2014/main" id="{2AB3EB9B-2C48-4680-9EFE-E886FDC2502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70240" y="4282820"/>
            <a:ext cx="184937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441">
                <a:extLst>
                  <a:ext uri="{FF2B5EF4-FFF2-40B4-BE49-F238E27FC236}">
                    <a16:creationId xmlns:a16="http://schemas.microsoft.com/office/drawing/2014/main" id="{1968ABB2-8794-4142-A580-1E9831376B01}"/>
                  </a:ext>
                </a:extLst>
              </p:cNvPr>
              <p:cNvSpPr txBox="1"/>
              <p:nvPr/>
            </p:nvSpPr>
            <p:spPr>
              <a:xfrm>
                <a:off x="540001" y="2328868"/>
                <a:ext cx="10740575" cy="37644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的位置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𝐴𝐺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𝐺𝐴𝐸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441">
                <a:extLst>
                  <a:ext uri="{FF2B5EF4-FFF2-40B4-BE49-F238E27FC236}">
                    <a16:creationId xmlns:a16="http://schemas.microsoft.com/office/drawing/2014/main" id="{1968ABB2-8794-4142-A580-1E9831376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328868"/>
                <a:ext cx="10740575" cy="3764428"/>
              </a:xfrm>
              <a:prstGeom prst="rect">
                <a:avLst/>
              </a:prstGeom>
              <a:blipFill>
                <a:blip r:embed="rId5"/>
                <a:stretch>
                  <a:fillRect l="-1760" t="-2913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000" y="908720"/>
            <a:ext cx="83869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截长补短法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构造三角形全等证明线段的和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差</a:t>
            </a:r>
          </a:p>
        </p:txBody>
      </p:sp>
      <p:sp>
        <p:nvSpPr>
          <p:cNvPr id="13444" name="yt_shape_13444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45" name="yt_image_134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316932"/>
            <a:ext cx="2084832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47" name="yt_image_134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340" y="4421616"/>
            <a:ext cx="1892808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19166">
            <a:extLst>
              <a:ext uri="{FF2B5EF4-FFF2-40B4-BE49-F238E27FC236}">
                <a16:creationId xmlns:a16="http://schemas.microsoft.com/office/drawing/2014/main" id="{165B54D9-26DC-909E-EDE9-C867ED54E65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875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49">
                <a:extLst>
                  <a:ext uri="{FF2B5EF4-FFF2-40B4-BE49-F238E27FC236}">
                    <a16:creationId xmlns:a16="http://schemas.microsoft.com/office/drawing/2014/main" id="{B8D36008-554E-4A79-BD33-7377B8261088}"/>
                  </a:ext>
                </a:extLst>
              </p:cNvPr>
              <p:cNvSpPr txBox="1"/>
              <p:nvPr/>
            </p:nvSpPr>
            <p:spPr>
              <a:xfrm>
                <a:off x="540000" y="2429608"/>
                <a:ext cx="9008876" cy="413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𝐵𝐺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𝐺𝐵𝐹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𝐸𝐵𝐹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449">
                <a:extLst>
                  <a:ext uri="{FF2B5EF4-FFF2-40B4-BE49-F238E27FC236}">
                    <a16:creationId xmlns:a16="http://schemas.microsoft.com/office/drawing/2014/main" id="{B8D36008-554E-4A79-BD33-7377B8261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9608"/>
                <a:ext cx="9008876" cy="4133760"/>
              </a:xfrm>
              <a:prstGeom prst="rect">
                <a:avLst/>
              </a:prstGeom>
              <a:blipFill>
                <a:blip r:embed="rId5"/>
                <a:stretch>
                  <a:fillRect l="-2099" t="-2802" r="-1219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1130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2023-05-05T05:33:00Z</dcterms:created>
  <dcterms:modified xsi:type="dcterms:W3CDTF">2023-05-29T08:56:08Z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