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2" r:id="rId5"/>
    <p:sldId id="373" r:id="rId6"/>
    <p:sldId id="374" r:id="rId7"/>
    <p:sldId id="377" r:id="rId8"/>
    <p:sldId id="379" r:id="rId9"/>
    <p:sldId id="385" r:id="rId10"/>
    <p:sldId id="387" r:id="rId11"/>
    <p:sldId id="388" r:id="rId12"/>
    <p:sldId id="39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2" name="yt_shape_1103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80398d5-bf63-4fa0-b65a-cec43318b694.png&quot;}"/>
            </a:endParaRPr>
          </a:p>
        </p:txBody>
      </p:sp>
      <p:sp>
        <p:nvSpPr>
          <p:cNvPr id="11033" name="yt_shape_11033"/>
          <p:cNvSpPr txBox="1"/>
          <p:nvPr/>
        </p:nvSpPr>
        <p:spPr>
          <a:xfrm>
            <a:off x="540119" y="16653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多项式与多项式相乘的法则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多项式与多项式相乘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先用一个多项式的每一项分别乘以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另一个多项式的每一项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再把所得的积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34" name="yt_shape_11034"/>
          <p:cNvSpPr txBox="1"/>
          <p:nvPr/>
        </p:nvSpPr>
        <p:spPr>
          <a:xfrm>
            <a:off x="540119" y="3092726"/>
            <a:ext cx="11111999" cy="9186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50" b="0" i="0" u="none" spc="14300">
                <a:noFill/>
                <a:effectLst/>
                <a:latin typeface="Times New Roman" pitchFamily="24"/>
                <a:ea typeface="宋体" pitchFamily="24"/>
                <a:cs typeface="宋体" pitchFamily="24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36786">
            <a:extLst>
              <a:ext uri="{FF2B5EF4-FFF2-40B4-BE49-F238E27FC236}">
                <a16:creationId xmlns:a16="http://schemas.microsoft.com/office/drawing/2014/main" id="{2571A65B-9F52-21AD-70E6-6C93F48E9BC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pic>
        <p:nvPicPr>
          <p:cNvPr id="5" name="yt_shape_1685210736848">
            <a:extLst>
              <a:ext uri="{FF2B5EF4-FFF2-40B4-BE49-F238E27FC236}">
                <a16:creationId xmlns:a16="http://schemas.microsoft.com/office/drawing/2014/main" id="{FD731F71-28D3-0306-CE1E-FD180A7FCC5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19" y="3160031"/>
            <a:ext cx="1689164" cy="3507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3ABDFD-E3AE-99F3-0E20-C4627E8E576B}"/>
              </a:ext>
            </a:extLst>
          </p:cNvPr>
          <p:cNvSpPr txBox="1"/>
          <p:nvPr/>
        </p:nvSpPr>
        <p:spPr>
          <a:xfrm>
            <a:off x="1669308" y="208184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另一个多项式的每一项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D33DDD-C6C5-FFD1-77B6-91059F792236}"/>
              </a:ext>
            </a:extLst>
          </p:cNvPr>
          <p:cNvSpPr txBox="1"/>
          <p:nvPr/>
        </p:nvSpPr>
        <p:spPr>
          <a:xfrm>
            <a:off x="7460507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9F3E46-1D2B-3BDA-0817-B5C1D4A71A5D}"/>
              </a:ext>
            </a:extLst>
          </p:cNvPr>
          <p:cNvSpPr txBox="1"/>
          <p:nvPr/>
        </p:nvSpPr>
        <p:spPr>
          <a:xfrm>
            <a:off x="1516908" y="2557330"/>
            <a:ext cx="2755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DD2352-078E-4397-849B-6FFD7845B38F}"/>
              </a:ext>
            </a:extLst>
          </p:cNvPr>
          <p:cNvSpPr txBox="1"/>
          <p:nvPr/>
        </p:nvSpPr>
        <p:spPr>
          <a:xfrm>
            <a:off x="3637808" y="3045920"/>
            <a:ext cx="1704086" cy="5790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6181ED-9904-438E-127F-3A29DEE4A2EB}"/>
              </a:ext>
            </a:extLst>
          </p:cNvPr>
          <p:cNvSpPr txBox="1"/>
          <p:nvPr/>
        </p:nvSpPr>
        <p:spPr>
          <a:xfrm>
            <a:off x="6228608" y="3045920"/>
            <a:ext cx="1704086" cy="5790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851022-F5CF-3CE8-299E-D0E83B80E2A9}"/>
              </a:ext>
            </a:extLst>
          </p:cNvPr>
          <p:cNvSpPr txBox="1"/>
          <p:nvPr/>
        </p:nvSpPr>
        <p:spPr>
          <a:xfrm>
            <a:off x="8362207" y="3045920"/>
            <a:ext cx="1094487" cy="5790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D99D72-76F7-517C-A7F9-BD1C305BA55E}"/>
              </a:ext>
            </a:extLst>
          </p:cNvPr>
          <p:cNvSpPr txBox="1"/>
          <p:nvPr/>
        </p:nvSpPr>
        <p:spPr>
          <a:xfrm>
            <a:off x="9886207" y="3045920"/>
            <a:ext cx="1094487" cy="5790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E97EDF-4D37-9CA4-CED8-81E88566E49C}"/>
              </a:ext>
            </a:extLst>
          </p:cNvPr>
          <p:cNvSpPr txBox="1"/>
          <p:nvPr/>
        </p:nvSpPr>
        <p:spPr>
          <a:xfrm>
            <a:off x="1059708" y="35313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3D7FC7-6B1F-18E8-B4BA-C942F3AEB63C}"/>
              </a:ext>
            </a:extLst>
          </p:cNvPr>
          <p:cNvSpPr txBox="1"/>
          <p:nvPr/>
        </p:nvSpPr>
        <p:spPr>
          <a:xfrm>
            <a:off x="2583708" y="35313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25369A-31A9-EB63-6730-D3DC64E66BC7}"/>
              </a:ext>
            </a:extLst>
          </p:cNvPr>
          <p:cNvSpPr txBox="1"/>
          <p:nvPr/>
        </p:nvSpPr>
        <p:spPr>
          <a:xfrm>
            <a:off x="4107708" y="3531314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2" name="yt_shape_11082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乙两人共同计算一道整式的乘法题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由于甲抄错了第一个多项式中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由于乙漏抄了第二个多项式中的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请你计算出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并写出这道整式乘法的正确结果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83" name="yt_shape_11083"/>
          <p:cNvSpPr txBox="1"/>
          <p:nvPr/>
        </p:nvSpPr>
        <p:spPr>
          <a:xfrm>
            <a:off x="540119" y="2803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甲得到的算式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①.</a:t>
            </a:r>
          </a:p>
        </p:txBody>
      </p:sp>
      <p:sp>
        <p:nvSpPr>
          <p:cNvPr id="11084" name="yt_shape_11084"/>
          <p:cNvSpPr txBox="1"/>
          <p:nvPr/>
        </p:nvSpPr>
        <p:spPr>
          <a:xfrm>
            <a:off x="540119" y="37626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乙得到的算式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85" name="yt_shape_11085"/>
              <p:cNvSpPr txBox="1"/>
              <p:nvPr/>
            </p:nvSpPr>
            <p:spPr>
              <a:xfrm>
                <a:off x="540000" y="4722088"/>
                <a:ext cx="6880089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故正确结果为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1085" name="yt_shape_11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2088"/>
                <a:ext cx="6880089" cy="1499449"/>
              </a:xfrm>
              <a:prstGeom prst="rect">
                <a:avLst/>
              </a:prstGeom>
              <a:blipFill>
                <a:blip r:embed="rId2"/>
                <a:stretch>
                  <a:fillRect l="-2748" r="-62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3" grpId="0" build="allAtOnce"/>
      <p:bldP spid="11084" grpId="0" build="allAtOnce"/>
      <p:bldP spid="1108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468666" y="980728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f2bfde9-0e7e-46f8-b4c7-ab757787caf5.png&quot;}"/>
            </a:endParaRPr>
          </a:p>
        </p:txBody>
      </p:sp>
      <p:sp>
        <p:nvSpPr>
          <p:cNvPr id="11088" name="yt_shape_11088"/>
          <p:cNvSpPr txBox="1"/>
          <p:nvPr/>
        </p:nvSpPr>
        <p:spPr>
          <a:xfrm>
            <a:off x="540119" y="173388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如果一个数的平方等于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叫做虚数单位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我们把形如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为虚数单位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的数叫做复数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叫做这个复数的实部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叫做这个复数的虚部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复数的加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乘法运算与整式的加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乘法运算类似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5210737221">
            <a:extLst>
              <a:ext uri="{FF2B5EF4-FFF2-40B4-BE49-F238E27FC236}">
                <a16:creationId xmlns:a16="http://schemas.microsoft.com/office/drawing/2014/main" id="{870512B5-8E87-706C-0E00-6E83820BDAF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05309"/>
            <a:ext cx="4089464" cy="646417"/>
          </a:xfrm>
          <a:prstGeom prst="rect">
            <a:avLst/>
          </a:prstGeom>
        </p:spPr>
      </p:pic>
      <p:sp>
        <p:nvSpPr>
          <p:cNvPr id="5" name="yt_shape_11089">
            <a:extLst>
              <a:ext uri="{FF2B5EF4-FFF2-40B4-BE49-F238E27FC236}">
                <a16:creationId xmlns:a16="http://schemas.microsoft.com/office/drawing/2014/main" id="{0A423ECD-3C0D-45FA-8D66-D854C3D6F0F8}"/>
              </a:ext>
            </a:extLst>
          </p:cNvPr>
          <p:cNvSpPr txBox="1"/>
          <p:nvPr/>
        </p:nvSpPr>
        <p:spPr>
          <a:xfrm>
            <a:off x="518395" y="3786550"/>
            <a:ext cx="72648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6" name="yt_shape_11090">
            <a:extLst>
              <a:ext uri="{FF2B5EF4-FFF2-40B4-BE49-F238E27FC236}">
                <a16:creationId xmlns:a16="http://schemas.microsoft.com/office/drawing/2014/main" id="{9C3CE2EC-2488-49AD-8226-BB4ECC10402C}"/>
              </a:ext>
            </a:extLst>
          </p:cNvPr>
          <p:cNvSpPr txBox="1"/>
          <p:nvPr/>
        </p:nvSpPr>
        <p:spPr>
          <a:xfrm>
            <a:off x="518395" y="4265853"/>
            <a:ext cx="10546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1091">
            <a:extLst>
              <a:ext uri="{FF2B5EF4-FFF2-40B4-BE49-F238E27FC236}">
                <a16:creationId xmlns:a16="http://schemas.microsoft.com/office/drawing/2014/main" id="{AB4EE708-1D60-4D3B-8562-72D210A70777}"/>
              </a:ext>
            </a:extLst>
          </p:cNvPr>
          <p:cNvSpPr txBox="1"/>
          <p:nvPr/>
        </p:nvSpPr>
        <p:spPr>
          <a:xfrm>
            <a:off x="518395" y="4745156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2" name="yt_shape_11092"/>
          <p:cNvSpPr txBox="1"/>
          <p:nvPr/>
        </p:nvSpPr>
        <p:spPr>
          <a:xfrm>
            <a:off x="540000" y="883263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下列等式或命题中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错误的是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graphicFrame>
        <p:nvGraphicFramePr>
          <p:cNvPr id="11093" name="yt_table_1109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411993"/>
              </p:ext>
            </p:extLst>
          </p:nvPr>
        </p:nvGraphicFramePr>
        <p:xfrm>
          <a:off x="540000" y="1514930"/>
          <a:ext cx="4849813" cy="1697484"/>
        </p:xfrm>
        <a:graphic>
          <a:graphicData uri="http://schemas.openxmlformats.org/drawingml/2006/table">
            <a:tbl>
              <a:tblPr/>
              <a:tblGrid>
                <a:gridCol w="484981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的实部为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＋…＋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1095" name="yt_shape_11095"/>
          <p:cNvSpPr txBox="1"/>
          <p:nvPr/>
        </p:nvSpPr>
        <p:spPr>
          <a:xfrm>
            <a:off x="540000" y="3482039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096" name="yt_shape_11096"/>
          <p:cNvSpPr txBox="1"/>
          <p:nvPr/>
        </p:nvSpPr>
        <p:spPr>
          <a:xfrm>
            <a:off x="540000" y="3961342"/>
            <a:ext cx="46663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97" name="yt_shape_11097"/>
          <p:cNvSpPr txBox="1"/>
          <p:nvPr/>
        </p:nvSpPr>
        <p:spPr>
          <a:xfrm>
            <a:off x="7032104" y="3961342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81B1DF-90F0-D57F-9F0F-14AD19578841}"/>
              </a:ext>
            </a:extLst>
          </p:cNvPr>
          <p:cNvSpPr txBox="1"/>
          <p:nvPr/>
        </p:nvSpPr>
        <p:spPr>
          <a:xfrm>
            <a:off x="5479189" y="836457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098">
            <a:extLst>
              <a:ext uri="{FF2B5EF4-FFF2-40B4-BE49-F238E27FC236}">
                <a16:creationId xmlns:a16="http://schemas.microsoft.com/office/drawing/2014/main" id="{CCBF7AE8-75E1-45F6-A019-99D1496B1587}"/>
              </a:ext>
            </a:extLst>
          </p:cNvPr>
          <p:cNvSpPr txBox="1"/>
          <p:nvPr/>
        </p:nvSpPr>
        <p:spPr>
          <a:xfrm>
            <a:off x="540000" y="4581128"/>
            <a:ext cx="5879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" name="yt_shape_11099">
            <a:extLst>
              <a:ext uri="{FF2B5EF4-FFF2-40B4-BE49-F238E27FC236}">
                <a16:creationId xmlns:a16="http://schemas.microsoft.com/office/drawing/2014/main" id="{CE819DF6-9DFB-4A1F-B9FF-FAF6D1559D50}"/>
              </a:ext>
            </a:extLst>
          </p:cNvPr>
          <p:cNvSpPr txBox="1"/>
          <p:nvPr/>
        </p:nvSpPr>
        <p:spPr>
          <a:xfrm>
            <a:off x="7032104" y="4584426"/>
            <a:ext cx="447879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5" name="yt_shape_11035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d75eca2-0dd5-4124-a3c5-e2c9961a2ca4.png&quot;}"/>
            </a:endParaRPr>
          </a:p>
        </p:txBody>
      </p:sp>
      <p:sp>
        <p:nvSpPr>
          <p:cNvPr id="11036" name="yt_shape_11036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多项式乘多项式的几何意义</a:t>
            </a:r>
          </a:p>
        </p:txBody>
      </p:sp>
      <p:sp>
        <p:nvSpPr>
          <p:cNvPr id="11037" name="yt_shape_11037"/>
          <p:cNvSpPr txBox="1"/>
          <p:nvPr/>
        </p:nvSpPr>
        <p:spPr>
          <a:xfrm>
            <a:off x="540000" y="2161766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的分解图的过程中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所反映的关系式是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39" name="yt_table_11039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29318"/>
              </p:ext>
            </p:extLst>
          </p:nvPr>
        </p:nvGraphicFramePr>
        <p:xfrm>
          <a:off x="540000" y="2641069"/>
          <a:ext cx="4951413" cy="1697484"/>
        </p:xfrm>
        <a:graphic>
          <a:graphicData uri="http://schemas.openxmlformats.org/drawingml/2006/table">
            <a:tbl>
              <a:tblPr/>
              <a:tblGrid>
                <a:gridCol w="495141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pic>
        <p:nvPicPr>
          <p:cNvPr id="11038" name="yt_image_11038_skip" title="H_119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4573" y="2641069"/>
            <a:ext cx="5436108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737046">
            <a:extLst>
              <a:ext uri="{FF2B5EF4-FFF2-40B4-BE49-F238E27FC236}">
                <a16:creationId xmlns:a16="http://schemas.microsoft.com/office/drawing/2014/main" id="{0FE11690-E15B-A906-5B0C-AC0E5EEF423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737063">
            <a:extLst>
              <a:ext uri="{FF2B5EF4-FFF2-40B4-BE49-F238E27FC236}">
                <a16:creationId xmlns:a16="http://schemas.microsoft.com/office/drawing/2014/main" id="{1A717EA6-9F4F-1B50-3A8C-F584121EF94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59D6C1-D19E-6400-76F6-C689C0EFF611}"/>
              </a:ext>
            </a:extLst>
          </p:cNvPr>
          <p:cNvSpPr txBox="1"/>
          <p:nvPr/>
        </p:nvSpPr>
        <p:spPr>
          <a:xfrm>
            <a:off x="8374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1" name="yt_shape_11041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多项式与多项式相乘</a:t>
            </a:r>
          </a:p>
        </p:txBody>
      </p:sp>
      <p:sp>
        <p:nvSpPr>
          <p:cNvPr id="11042" name="yt_shape_11042"/>
          <p:cNvSpPr txBox="1"/>
          <p:nvPr/>
        </p:nvSpPr>
        <p:spPr>
          <a:xfrm>
            <a:off x="540000" y="1399565"/>
            <a:ext cx="4940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43" name="yt_table_110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28523"/>
              </p:ext>
            </p:extLst>
          </p:nvPr>
        </p:nvGraphicFramePr>
        <p:xfrm>
          <a:off x="540000" y="2031232"/>
          <a:ext cx="6899593" cy="848742"/>
        </p:xfrm>
        <a:graphic>
          <a:graphicData uri="http://schemas.openxmlformats.org/drawingml/2006/table">
            <a:tbl>
              <a:tblPr/>
              <a:tblGrid>
                <a:gridCol w="4369118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530475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sp>
        <p:nvSpPr>
          <p:cNvPr id="11045" name="yt_shape_11045"/>
          <p:cNvSpPr txBox="1"/>
          <p:nvPr/>
        </p:nvSpPr>
        <p:spPr>
          <a:xfrm>
            <a:off x="540000" y="2930574"/>
            <a:ext cx="64280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下列各式计算结果为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46" name="yt_table_1104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708429"/>
              </p:ext>
            </p:extLst>
          </p:nvPr>
        </p:nvGraphicFramePr>
        <p:xfrm>
          <a:off x="540000" y="3562241"/>
          <a:ext cx="7806056" cy="848742"/>
        </p:xfrm>
        <a:graphic>
          <a:graphicData uri="http://schemas.openxmlformats.org/drawingml/2006/table">
            <a:tbl>
              <a:tblPr/>
              <a:tblGrid>
                <a:gridCol w="4369118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3436938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pic>
        <p:nvPicPr>
          <p:cNvPr id="3" name="yt_shape_1685210737090">
            <a:extLst>
              <a:ext uri="{FF2B5EF4-FFF2-40B4-BE49-F238E27FC236}">
                <a16:creationId xmlns:a16="http://schemas.microsoft.com/office/drawing/2014/main" id="{E327E32B-A905-2AEA-44AD-5B1CC883A3C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E9D633-8D59-FC76-7517-8F701CE5F562}"/>
              </a:ext>
            </a:extLst>
          </p:cNvPr>
          <p:cNvSpPr txBox="1"/>
          <p:nvPr/>
        </p:nvSpPr>
        <p:spPr>
          <a:xfrm>
            <a:off x="45298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79299E-B8CA-949E-EC28-E6BF76015020}"/>
              </a:ext>
            </a:extLst>
          </p:cNvPr>
          <p:cNvSpPr txBox="1"/>
          <p:nvPr/>
        </p:nvSpPr>
        <p:spPr>
          <a:xfrm>
            <a:off x="6003064" y="28837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" name="yt_shape_11048"/>
          <p:cNvSpPr txBox="1"/>
          <p:nvPr/>
        </p:nvSpPr>
        <p:spPr>
          <a:xfrm>
            <a:off x="540000" y="900000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下列计算结果错误的是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49" name="yt_table_1104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195030"/>
              </p:ext>
            </p:extLst>
          </p:nvPr>
        </p:nvGraphicFramePr>
        <p:xfrm>
          <a:off x="540000" y="1531667"/>
          <a:ext cx="5124450" cy="1697484"/>
        </p:xfrm>
        <a:graphic>
          <a:graphicData uri="http://schemas.openxmlformats.org/drawingml/2006/table">
            <a:tbl>
              <a:tblPr/>
              <a:tblGrid>
                <a:gridCol w="512445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6054DD0-B075-B6AA-0934-BC7073A58DCB}"/>
              </a:ext>
            </a:extLst>
          </p:cNvPr>
          <p:cNvSpPr txBox="1"/>
          <p:nvPr/>
        </p:nvSpPr>
        <p:spPr>
          <a:xfrm>
            <a:off x="4412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052" name="yt_shape_11052"/>
          <p:cNvSpPr txBox="1"/>
          <p:nvPr/>
        </p:nvSpPr>
        <p:spPr>
          <a:xfrm>
            <a:off x="540000" y="137930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053" name="yt_shape_11053"/>
          <p:cNvSpPr txBox="1"/>
          <p:nvPr/>
        </p:nvSpPr>
        <p:spPr>
          <a:xfrm>
            <a:off x="540000" y="1858606"/>
            <a:ext cx="37959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4" name="yt_shape_11054"/>
          <p:cNvSpPr txBox="1"/>
          <p:nvPr/>
        </p:nvSpPr>
        <p:spPr>
          <a:xfrm>
            <a:off x="540000" y="2818041"/>
            <a:ext cx="4050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3297344"/>
            <a:ext cx="422070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6" name="yt_shape_11056"/>
          <p:cNvSpPr txBox="1"/>
          <p:nvPr/>
        </p:nvSpPr>
        <p:spPr>
          <a:xfrm>
            <a:off x="540000" y="4256779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57" name="yt_shape_11057"/>
          <p:cNvSpPr txBox="1"/>
          <p:nvPr/>
        </p:nvSpPr>
        <p:spPr>
          <a:xfrm>
            <a:off x="540000" y="4736082"/>
            <a:ext cx="451245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3" grpId="0" build="allAtOnce"/>
      <p:bldP spid="11055" grpId="0" build="allAtOnce"/>
      <p:bldP spid="1105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8" name="yt_shape_11058"/>
          <p:cNvSpPr txBox="1"/>
          <p:nvPr/>
        </p:nvSpPr>
        <p:spPr>
          <a:xfrm>
            <a:off x="494314" y="900000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多项式与多项式相乘的应用</a:t>
            </a:r>
          </a:p>
        </p:txBody>
      </p:sp>
      <p:sp>
        <p:nvSpPr>
          <p:cNvPr id="11059" name="yt_shape_1105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60" name="yt_table_1106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21307"/>
              </p:ext>
            </p:extLst>
          </p:nvPr>
        </p:nvGraphicFramePr>
        <p:xfrm>
          <a:off x="540000" y="2511364"/>
          <a:ext cx="5554980" cy="848742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乘积为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11062" name="yt_shape_11062"/>
          <p:cNvSpPr txBox="1"/>
          <p:nvPr/>
        </p:nvSpPr>
        <p:spPr>
          <a:xfrm>
            <a:off x="540119" y="34107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若一个三角形铁板余料的底边长是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底边上的高是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则这个铁板的面积是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37127">
            <a:extLst>
              <a:ext uri="{FF2B5EF4-FFF2-40B4-BE49-F238E27FC236}">
                <a16:creationId xmlns:a16="http://schemas.microsoft.com/office/drawing/2014/main" id="{5C4886BA-0EAE-AEC0-88C4-A7FC21ED5CF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97C40E-3880-F2A3-B0E1-CBD77A9A27E4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70E04C-9332-7E07-ED15-80ABF907CB4B}"/>
              </a:ext>
            </a:extLst>
          </p:cNvPr>
          <p:cNvSpPr txBox="1"/>
          <p:nvPr/>
        </p:nvSpPr>
        <p:spPr>
          <a:xfrm>
            <a:off x="3498108" y="3839389"/>
            <a:ext cx="312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000" y="900000"/>
            <a:ext cx="104131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多项式乘以多项式时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易弄错某些项的符号或漏乘某些项而出错</a:t>
            </a:r>
          </a:p>
        </p:txBody>
      </p:sp>
      <p:sp>
        <p:nvSpPr>
          <p:cNvPr id="11064" name="yt_shape_1106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的两个一次二项式的积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中的常数项为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65" name="yt_table_1106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875171"/>
              </p:ext>
            </p:extLst>
          </p:nvPr>
        </p:nvGraphicFramePr>
        <p:xfrm>
          <a:off x="540000" y="2511364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pic>
        <p:nvPicPr>
          <p:cNvPr id="3" name="yt_shape_1685210737155">
            <a:extLst>
              <a:ext uri="{FF2B5EF4-FFF2-40B4-BE49-F238E27FC236}">
                <a16:creationId xmlns:a16="http://schemas.microsoft.com/office/drawing/2014/main" id="{59A0FF08-27AD-7F20-4B61-54EA9E71090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CA3C8F-3C24-6035-F024-3ABC52F361FD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468667" y="836712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2803867-aa39-4edb-8ed4-4b0512c8a416.png&quot;}"/>
            </a:endParaRPr>
          </a:p>
        </p:txBody>
      </p:sp>
      <p:sp>
        <p:nvSpPr>
          <p:cNvPr id="11068" name="yt_shape_11068"/>
          <p:cNvSpPr txBox="1"/>
          <p:nvPr/>
        </p:nvSpPr>
        <p:spPr>
          <a:xfrm>
            <a:off x="540119" y="1589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与下列哪一个式子相同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69" name="yt_table_1106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34355"/>
              </p:ext>
            </p:extLst>
          </p:nvPr>
        </p:nvGraphicFramePr>
        <p:xfrm>
          <a:off x="540000" y="2701671"/>
          <a:ext cx="6444298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225675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11071" name="yt_shape_11071"/>
          <p:cNvSpPr txBox="1"/>
          <p:nvPr/>
        </p:nvSpPr>
        <p:spPr>
          <a:xfrm>
            <a:off x="540119" y="360101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赤峰市中考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72" name="yt_table_1107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12335"/>
              </p:ext>
            </p:extLst>
          </p:nvPr>
        </p:nvGraphicFramePr>
        <p:xfrm>
          <a:off x="540000" y="4232680"/>
          <a:ext cx="76574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11074" name="yt_shape_11074"/>
          <p:cNvSpPr txBox="1"/>
          <p:nvPr/>
        </p:nvSpPr>
        <p:spPr>
          <a:xfrm>
            <a:off x="540000" y="4707745"/>
            <a:ext cx="9452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75" name="yt_shape_11075"/>
          <p:cNvSpPr txBox="1"/>
          <p:nvPr/>
        </p:nvSpPr>
        <p:spPr>
          <a:xfrm>
            <a:off x="540119" y="51870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一个长方形的长是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宽比长少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若将长方形的长和宽都增加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则面积增大了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则增大的面积为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37189">
            <a:extLst>
              <a:ext uri="{FF2B5EF4-FFF2-40B4-BE49-F238E27FC236}">
                <a16:creationId xmlns:a16="http://schemas.microsoft.com/office/drawing/2014/main" id="{8016EEC6-B5D7-ED5A-4F08-AE4443EACE4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3885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45FE56-291A-8260-5A7F-3F97F5CD7440}"/>
              </a:ext>
            </a:extLst>
          </p:cNvPr>
          <p:cNvSpPr txBox="1"/>
          <p:nvPr/>
        </p:nvSpPr>
        <p:spPr>
          <a:xfrm>
            <a:off x="1059708" y="2018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4394CA-B10C-503B-ACAF-243FB3A0DB90}"/>
              </a:ext>
            </a:extLst>
          </p:cNvPr>
          <p:cNvSpPr txBox="1"/>
          <p:nvPr/>
        </p:nvSpPr>
        <p:spPr>
          <a:xfrm>
            <a:off x="10675196" y="35542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06097F-B891-5063-075E-10F330CE3DBE}"/>
              </a:ext>
            </a:extLst>
          </p:cNvPr>
          <p:cNvSpPr txBox="1"/>
          <p:nvPr/>
        </p:nvSpPr>
        <p:spPr>
          <a:xfrm>
            <a:off x="8820686" y="466093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6D6AEB-0614-4E4A-4D2C-5D7161E23E52}"/>
              </a:ext>
            </a:extLst>
          </p:cNvPr>
          <p:cNvSpPr txBox="1"/>
          <p:nvPr/>
        </p:nvSpPr>
        <p:spPr>
          <a:xfrm>
            <a:off x="1974108" y="5615730"/>
            <a:ext cx="199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87DDD17-A729-5AE7-FF69-FE8A7BA7D4EA}"/>
              </a:ext>
            </a:extLst>
          </p:cNvPr>
          <p:cNvSpPr txBox="1"/>
          <p:nvPr/>
        </p:nvSpPr>
        <p:spPr>
          <a:xfrm>
            <a:off x="8203457" y="56157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7" name="yt_shape_11077"/>
          <p:cNvSpPr txBox="1"/>
          <p:nvPr/>
        </p:nvSpPr>
        <p:spPr>
          <a:xfrm>
            <a:off x="540000" y="1336927"/>
            <a:ext cx="673421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78" name="yt_shape_11078"/>
          <p:cNvSpPr txBox="1"/>
          <p:nvPr/>
        </p:nvSpPr>
        <p:spPr>
          <a:xfrm>
            <a:off x="540000" y="2776493"/>
            <a:ext cx="7393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079" name="yt_shape_11079"/>
          <p:cNvSpPr txBox="1"/>
          <p:nvPr/>
        </p:nvSpPr>
        <p:spPr>
          <a:xfrm>
            <a:off x="540000" y="3255796"/>
            <a:ext cx="47529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80" name="yt_shape_11080"/>
          <p:cNvSpPr txBox="1"/>
          <p:nvPr/>
        </p:nvSpPr>
        <p:spPr>
          <a:xfrm>
            <a:off x="540119" y="42152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81" name="yt_shape_11081"/>
          <p:cNvSpPr txBox="1"/>
          <p:nvPr/>
        </p:nvSpPr>
        <p:spPr>
          <a:xfrm>
            <a:off x="540000" y="5174666"/>
            <a:ext cx="89768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的值无关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1076">
            <a:extLst>
              <a:ext uri="{FF2B5EF4-FFF2-40B4-BE49-F238E27FC236}">
                <a16:creationId xmlns:a16="http://schemas.microsoft.com/office/drawing/2014/main" id="{74C4CA18-7CBC-480B-8D18-A2D961CB4327}"/>
              </a:ext>
            </a:extLst>
          </p:cNvPr>
          <p:cNvSpPr txBox="1"/>
          <p:nvPr/>
        </p:nvSpPr>
        <p:spPr>
          <a:xfrm>
            <a:off x="540000" y="836712"/>
            <a:ext cx="7931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77" grpId="0" build="allAtOnce"/>
      <p:bldP spid="11079" grpId="0" build="allAtOnce"/>
      <p:bldP spid="1108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1657</Words>
  <Application>Microsoft Office PowerPoint</Application>
  <PresentationFormat>宽屏</PresentationFormat>
  <Paragraphs>119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2023-05-05T05:33:00Z</dcterms:created>
  <dcterms:modified xsi:type="dcterms:W3CDTF">2023-05-28T14:53:40Z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