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85" r:id="rId5"/>
    <p:sldId id="371" r:id="rId6"/>
    <p:sldId id="373" r:id="rId7"/>
    <p:sldId id="374" r:id="rId8"/>
    <p:sldId id="375" r:id="rId9"/>
    <p:sldId id="376" r:id="rId10"/>
    <p:sldId id="378" r:id="rId11"/>
    <p:sldId id="379" r:id="rId12"/>
    <p:sldId id="381" r:id="rId13"/>
    <p:sldId id="382" r:id="rId14"/>
    <p:sldId id="384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3" name="yt_shape_1232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f1f20a4-ba72-4986-8a6f-5277818634ad.png&quot;}"/>
            </a:endParaRPr>
          </a:p>
        </p:txBody>
      </p:sp>
      <p:sp>
        <p:nvSpPr>
          <p:cNvPr id="12324" name="yt_shape_12324"/>
          <p:cNvSpPr txBox="1"/>
          <p:nvPr/>
        </p:nvSpPr>
        <p:spPr>
          <a:xfrm>
            <a:off x="540119" y="1677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斜边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一条直角边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分别相等的两个直角三角形全等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简记为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斜边直角边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325" name="yt_shape_12325"/>
          <p:cNvSpPr txBox="1"/>
          <p:nvPr/>
        </p:nvSpPr>
        <p:spPr>
          <a:xfrm>
            <a:off x="540119" y="26125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直角三角形是特殊的三角形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三角形全等的条件对直角三角形都适用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..</a:t>
            </a:r>
          </a:p>
        </p:txBody>
      </p:sp>
      <p:pic>
        <p:nvPicPr>
          <p:cNvPr id="3" name="yt_shape_1685210956676">
            <a:extLst>
              <a:ext uri="{FF2B5EF4-FFF2-40B4-BE49-F238E27FC236}">
                <a16:creationId xmlns:a16="http://schemas.microsoft.com/office/drawing/2014/main" id="{A77E0945-4422-D91E-B70C-7DA2CF86F18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FEB2FF-EE99-5FE8-9B3D-B2F485232591}"/>
              </a:ext>
            </a:extLst>
          </p:cNvPr>
          <p:cNvSpPr txBox="1"/>
          <p:nvPr/>
        </p:nvSpPr>
        <p:spPr>
          <a:xfrm>
            <a:off x="1059708" y="16063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斜边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4CBC79-F198-4E93-A9ED-6F265190DE7E}"/>
              </a:ext>
            </a:extLst>
          </p:cNvPr>
          <p:cNvSpPr txBox="1"/>
          <p:nvPr/>
        </p:nvSpPr>
        <p:spPr>
          <a:xfrm>
            <a:off x="2583708" y="160635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一条直角边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DC2E7E-F22E-757B-DCB2-A21EC9FCCE6E}"/>
              </a:ext>
            </a:extLst>
          </p:cNvPr>
          <p:cNvSpPr txBox="1"/>
          <p:nvPr/>
        </p:nvSpPr>
        <p:spPr>
          <a:xfrm>
            <a:off x="1974108" y="2081842"/>
            <a:ext cx="1196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1" name="yt_shape_1237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那么下列各条件中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不能使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75" name="yt_table_12375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040176"/>
              </p:ext>
            </p:extLst>
          </p:nvPr>
        </p:nvGraphicFramePr>
        <p:xfrm>
          <a:off x="540000" y="1859435"/>
          <a:ext cx="5273675" cy="1697484"/>
        </p:xfrm>
        <a:graphic>
          <a:graphicData uri="http://schemas.openxmlformats.org/drawingml/2006/table">
            <a:tbl>
              <a:tblPr/>
              <a:tblGrid>
                <a:gridCol w="5273675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B'C'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B'C'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B'C'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</a:tbl>
          </a:graphicData>
        </a:graphic>
      </p:graphicFrame>
      <p:grpSp>
        <p:nvGrpSpPr>
          <p:cNvPr id="12372" name="yt_shape_12372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54922" y="1859435"/>
            <a:ext cx="3095244" cy="1744740"/>
            <a:chOff x="0" y="0"/>
            <a:chExt cx="3095244" cy="1744740"/>
          </a:xfrm>
        </p:grpSpPr>
        <p:pic>
          <p:nvPicPr>
            <p:cNvPr id="2" name="yt_image_1237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095244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4" name="yt_shape_12374"/>
            <p:cNvSpPr txBox="1"/>
            <p:nvPr/>
          </p:nvSpPr>
          <p:spPr>
            <a:xfrm>
              <a:off x="1014341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051158-787E-112E-3E9C-A8B7D4D48251}"/>
              </a:ext>
            </a:extLst>
          </p:cNvPr>
          <p:cNvSpPr txBox="1"/>
          <p:nvPr/>
        </p:nvSpPr>
        <p:spPr>
          <a:xfrm>
            <a:off x="480779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7" name="yt_shape_12377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一条线段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才能使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QPA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378" name="yt_image_123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8" y="1412776"/>
            <a:ext cx="1229868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0" name="yt_shape_12380"/>
          <p:cNvSpPr txBox="1"/>
          <p:nvPr/>
        </p:nvSpPr>
        <p:spPr>
          <a:xfrm>
            <a:off x="540119" y="28083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381" name="yt_image_123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94704" y="3463401"/>
            <a:ext cx="1697355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A5347C-6DD6-825A-7E70-C6D11E882908}"/>
              </a:ext>
            </a:extLst>
          </p:cNvPr>
          <p:cNvSpPr txBox="1"/>
          <p:nvPr/>
        </p:nvSpPr>
        <p:spPr>
          <a:xfrm>
            <a:off x="5628533" y="1193386"/>
            <a:ext cx="873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383">
            <a:extLst>
              <a:ext uri="{FF2B5EF4-FFF2-40B4-BE49-F238E27FC236}">
                <a16:creationId xmlns:a16="http://schemas.microsoft.com/office/drawing/2014/main" id="{30D88AE6-E3BB-4C37-A883-35AE7A960EBF}"/>
              </a:ext>
            </a:extLst>
          </p:cNvPr>
          <p:cNvSpPr txBox="1"/>
          <p:nvPr/>
        </p:nvSpPr>
        <p:spPr>
          <a:xfrm>
            <a:off x="539882" y="3700304"/>
            <a:ext cx="659635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4" name="yt_shape_1238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有两个长度相同的滑梯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左边滑梯的高度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与右边滑梯水平方向的长度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385" name="yt_image_123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6114" y="2011799"/>
            <a:ext cx="2739771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87" name="yt_shape_12387"/>
              <p:cNvSpPr txBox="1"/>
              <p:nvPr/>
            </p:nvSpPr>
            <p:spPr>
              <a:xfrm>
                <a:off x="540000" y="3778994"/>
                <a:ext cx="7078284" cy="23011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87" name="yt_shape_12387" descr="{&quot;rangeId&quot;:17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8994"/>
                <a:ext cx="7078284" cy="2301143"/>
              </a:xfrm>
              <a:prstGeom prst="rect">
                <a:avLst/>
              </a:prstGeom>
              <a:blipFill>
                <a:blip r:embed="rId3"/>
                <a:stretch>
                  <a:fillRect l="-2670" b="-7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8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9" name="yt_shape_12389"/>
          <p:cNvSpPr txBox="1"/>
          <p:nvPr/>
        </p:nvSpPr>
        <p:spPr>
          <a:xfrm>
            <a:off x="468666" y="692696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a850ba4-1cdc-42a9-a832-8c8ec62cb5a8.png&quot;}"/>
            </a:endParaRPr>
          </a:p>
        </p:txBody>
      </p:sp>
      <p:sp>
        <p:nvSpPr>
          <p:cNvPr id="12390" name="yt_shape_12390"/>
          <p:cNvSpPr txBox="1"/>
          <p:nvPr/>
        </p:nvSpPr>
        <p:spPr>
          <a:xfrm>
            <a:off x="540119" y="1445856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垂足分别为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试说明线段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相等的理由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391" name="yt_image_1239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3139" y="2716339"/>
            <a:ext cx="2900934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56852">
            <a:extLst>
              <a:ext uri="{FF2B5EF4-FFF2-40B4-BE49-F238E27FC236}">
                <a16:creationId xmlns:a16="http://schemas.microsoft.com/office/drawing/2014/main" id="{79BEF99E-F60C-4516-7422-5B11930C966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7277"/>
            <a:ext cx="4089464" cy="64641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393">
                <a:extLst>
                  <a:ext uri="{FF2B5EF4-FFF2-40B4-BE49-F238E27FC236}">
                    <a16:creationId xmlns:a16="http://schemas.microsoft.com/office/drawing/2014/main" id="{3FE23223-0296-4488-A0EC-F33F2EE7ED6D}"/>
                  </a:ext>
                </a:extLst>
              </p:cNvPr>
              <p:cNvSpPr txBox="1"/>
              <p:nvPr/>
            </p:nvSpPr>
            <p:spPr>
              <a:xfrm>
                <a:off x="468666" y="2901080"/>
                <a:ext cx="9744975" cy="34802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𝐴𝐺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全等三角形对应角相等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𝐶𝐴𝐸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全等三角形的对应边相等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393">
                <a:extLst>
                  <a:ext uri="{FF2B5EF4-FFF2-40B4-BE49-F238E27FC236}">
                    <a16:creationId xmlns:a16="http://schemas.microsoft.com/office/drawing/2014/main" id="{3FE23223-0296-4488-A0EC-F33F2EE7ED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66" y="2901080"/>
                <a:ext cx="9744975" cy="3480248"/>
              </a:xfrm>
              <a:prstGeom prst="rect">
                <a:avLst/>
              </a:prstGeom>
              <a:blipFill>
                <a:blip r:embed="rId4"/>
                <a:stretch>
                  <a:fillRect l="-1940" t="-3327" r="-1001" b="-4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6" name="yt_shape_12396"/>
          <p:cNvSpPr txBox="1"/>
          <p:nvPr/>
        </p:nvSpPr>
        <p:spPr>
          <a:xfrm>
            <a:off x="969028" y="1455783"/>
            <a:ext cx="10253943" cy="240526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证明三角形全等的口诀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其中至少一条边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角边角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角角边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两个角儿一条边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边角边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边边边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还有斜边直角边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千万莫用角角角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切记勿用边边角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956873">
            <a:extLst>
              <a:ext uri="{FF2B5EF4-FFF2-40B4-BE49-F238E27FC236}">
                <a16:creationId xmlns:a16="http://schemas.microsoft.com/office/drawing/2014/main" id="{0BE21CFA-B79E-9F47-B731-ECA137B5D82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04513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6" name="yt_shape_12326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7e02a083-7ce5-414c-b8b3-413935642ec2.png&quot;}"/>
            </a:endParaRPr>
          </a:p>
        </p:txBody>
      </p:sp>
      <p:sp>
        <p:nvSpPr>
          <p:cNvPr id="12327" name="yt_shape_12327"/>
          <p:cNvSpPr txBox="1"/>
          <p:nvPr/>
        </p:nvSpPr>
        <p:spPr>
          <a:xfrm>
            <a:off x="540000" y="1662201"/>
            <a:ext cx="651460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判定直角三角形全等</a:t>
            </a:r>
          </a:p>
        </p:txBody>
      </p:sp>
      <p:sp>
        <p:nvSpPr>
          <p:cNvPr id="12328" name="yt_shape_12328"/>
          <p:cNvSpPr txBox="1"/>
          <p:nvPr/>
        </p:nvSpPr>
        <p:spPr>
          <a:xfrm>
            <a:off x="540000" y="2161766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使两个直角三角形全等的条件是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29" name="yt_table_1232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449997"/>
              </p:ext>
            </p:extLst>
          </p:nvPr>
        </p:nvGraphicFramePr>
        <p:xfrm>
          <a:off x="540000" y="2793433"/>
          <a:ext cx="4310063" cy="1697484"/>
        </p:xfrm>
        <a:graphic>
          <a:graphicData uri="http://schemas.openxmlformats.org/drawingml/2006/table">
            <a:tbl>
              <a:tblPr/>
              <a:tblGrid>
                <a:gridCol w="4310063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一锐角对应相等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两锐角对应相等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一条边对应相等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斜边与一直角边对应相等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</a:tbl>
          </a:graphicData>
        </a:graphic>
      </p:graphicFrame>
      <p:sp>
        <p:nvSpPr>
          <p:cNvPr id="12331" name="yt_shape_12331"/>
          <p:cNvSpPr txBox="1"/>
          <p:nvPr/>
        </p:nvSpPr>
        <p:spPr>
          <a:xfrm>
            <a:off x="540000" y="4541330"/>
            <a:ext cx="10361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33" name="yt_table_1233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705633"/>
              </p:ext>
            </p:extLst>
          </p:nvPr>
        </p:nvGraphicFramePr>
        <p:xfrm>
          <a:off x="540000" y="5020633"/>
          <a:ext cx="4218306" cy="848742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pic>
        <p:nvPicPr>
          <p:cNvPr id="12332" name="yt_image_12332_skip" title="H_113.5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4184" y="5020633"/>
            <a:ext cx="1355598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56702">
            <a:extLst>
              <a:ext uri="{FF2B5EF4-FFF2-40B4-BE49-F238E27FC236}">
                <a16:creationId xmlns:a16="http://schemas.microsoft.com/office/drawing/2014/main" id="{DA01BB79-247D-9B00-EBF7-2D320D34286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956723">
            <a:extLst>
              <a:ext uri="{FF2B5EF4-FFF2-40B4-BE49-F238E27FC236}">
                <a16:creationId xmlns:a16="http://schemas.microsoft.com/office/drawing/2014/main" id="{540919AB-633B-F928-3808-4A48443F49F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107882-FC91-9077-D8A9-0FC7A681AA70}"/>
              </a:ext>
            </a:extLst>
          </p:cNvPr>
          <p:cNvSpPr txBox="1"/>
          <p:nvPr/>
        </p:nvSpPr>
        <p:spPr>
          <a:xfrm>
            <a:off x="56315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57459E-4D99-0F58-F0E9-5EF32044D5C1}"/>
              </a:ext>
            </a:extLst>
          </p:cNvPr>
          <p:cNvSpPr txBox="1"/>
          <p:nvPr/>
        </p:nvSpPr>
        <p:spPr>
          <a:xfrm>
            <a:off x="9898789" y="44945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5" name="yt_shape_12335"/>
          <p:cNvSpPr txBox="1"/>
          <p:nvPr/>
        </p:nvSpPr>
        <p:spPr>
          <a:xfrm>
            <a:off x="540000" y="900000"/>
            <a:ext cx="79508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2336" name="yt_shape_12336"/>
          <p:cNvSpPr txBox="1"/>
          <p:nvPr/>
        </p:nvSpPr>
        <p:spPr>
          <a:xfrm>
            <a:off x="540000" y="1379303"/>
            <a:ext cx="46823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337"/>
              <p:cNvSpPr txBox="1"/>
              <p:nvPr/>
            </p:nvSpPr>
            <p:spPr>
              <a:xfrm>
                <a:off x="540000" y="2010970"/>
                <a:ext cx="4938275" cy="2459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都是直角三角形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337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0970"/>
                <a:ext cx="4938275" cy="2459712"/>
              </a:xfrm>
              <a:prstGeom prst="rect">
                <a:avLst/>
              </a:prstGeom>
              <a:blipFill>
                <a:blip r:embed="rId2"/>
                <a:stretch>
                  <a:fillRect l="-3827" t="-2233" b="-6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39" name="yt_image_1233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8315" y="2010970"/>
            <a:ext cx="2043684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1" name="yt_shape_12341"/>
          <p:cNvSpPr txBox="1"/>
          <p:nvPr/>
        </p:nvSpPr>
        <p:spPr>
          <a:xfrm>
            <a:off x="540000" y="900000"/>
            <a:ext cx="55047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342"/>
          <p:cNvSpPr txBox="1"/>
          <p:nvPr/>
        </p:nvSpPr>
        <p:spPr>
          <a:xfrm>
            <a:off x="540000" y="1531667"/>
            <a:ext cx="680154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2343" name="yt_image_1234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8315" y="1531667"/>
            <a:ext cx="2043684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5" name="yt_shape_12345"/>
          <p:cNvSpPr txBox="1"/>
          <p:nvPr/>
        </p:nvSpPr>
        <p:spPr>
          <a:xfrm>
            <a:off x="540000" y="900000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直角三角形全等判定的灵活运用</a:t>
            </a:r>
          </a:p>
        </p:txBody>
      </p:sp>
      <p:sp>
        <p:nvSpPr>
          <p:cNvPr id="12346" name="yt_shape_1234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用纸板挡住部分直角三角形后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能画出与此直角三角形全等的三角形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其全等的依据是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48" name="yt_table_12348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078395"/>
              </p:ext>
            </p:extLst>
          </p:nvPr>
        </p:nvGraphicFramePr>
        <p:xfrm>
          <a:off x="540000" y="2359000"/>
          <a:ext cx="1550988" cy="1697484"/>
        </p:xfrm>
        <a:graphic>
          <a:graphicData uri="http://schemas.openxmlformats.org/drawingml/2006/table">
            <a:tbl>
              <a:tblPr/>
              <a:tblGrid>
                <a:gridCol w="1550988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SSS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SAS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ASA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HL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</a:tbl>
          </a:graphicData>
        </a:graphic>
      </p:graphicFrame>
      <p:pic>
        <p:nvPicPr>
          <p:cNvPr id="12347" name="yt_image_12347_skip" title="H_90.7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9639" y="2359000"/>
            <a:ext cx="1640205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56772">
            <a:extLst>
              <a:ext uri="{FF2B5EF4-FFF2-40B4-BE49-F238E27FC236}">
                <a16:creationId xmlns:a16="http://schemas.microsoft.com/office/drawing/2014/main" id="{DE6E290A-4C32-9EA0-472B-30561E01A3A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D03C7D-47AD-70B2-511A-9141500DA57B}"/>
              </a:ext>
            </a:extLst>
          </p:cNvPr>
          <p:cNvSpPr txBox="1"/>
          <p:nvPr/>
        </p:nvSpPr>
        <p:spPr>
          <a:xfrm>
            <a:off x="28885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0" name="yt_shape_1235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应补充的条件是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351" name="yt_image_123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1597" y="2491930"/>
            <a:ext cx="186880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E44B44-57BE-05D4-90E3-E08888038F6D}"/>
              </a:ext>
            </a:extLst>
          </p:cNvPr>
          <p:cNvSpPr txBox="1"/>
          <p:nvPr/>
        </p:nvSpPr>
        <p:spPr>
          <a:xfrm>
            <a:off x="7986509" y="1328682"/>
            <a:ext cx="156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D4BE73-0876-EA5B-2AC7-6B533855997C}"/>
              </a:ext>
            </a:extLst>
          </p:cNvPr>
          <p:cNvSpPr txBox="1"/>
          <p:nvPr/>
        </p:nvSpPr>
        <p:spPr>
          <a:xfrm>
            <a:off x="10127600" y="1328682"/>
            <a:ext cx="158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20CDD0-289B-A9B9-8962-F8752657711A}"/>
              </a:ext>
            </a:extLst>
          </p:cNvPr>
          <p:cNvSpPr txBox="1"/>
          <p:nvPr/>
        </p:nvSpPr>
        <p:spPr>
          <a:xfrm>
            <a:off x="1059708" y="1804170"/>
            <a:ext cx="2566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3" name="yt_shape_12353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还需要一个什么条件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把它们写出来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354" name="yt_image_1235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5006" y="1995319"/>
            <a:ext cx="218198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6" name="yt_shape_12356"/>
          <p:cNvSpPr txBox="1"/>
          <p:nvPr/>
        </p:nvSpPr>
        <p:spPr>
          <a:xfrm>
            <a:off x="540000" y="3323699"/>
            <a:ext cx="5137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理由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2357" name="yt_shape_12357"/>
          <p:cNvSpPr txBox="1"/>
          <p:nvPr/>
        </p:nvSpPr>
        <p:spPr>
          <a:xfrm>
            <a:off x="540000" y="3803002"/>
            <a:ext cx="5137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理由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2358" name="yt_shape_12358"/>
          <p:cNvSpPr txBox="1"/>
          <p:nvPr/>
        </p:nvSpPr>
        <p:spPr>
          <a:xfrm>
            <a:off x="540000" y="4282305"/>
            <a:ext cx="6488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理由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2359" name="yt_shape_12359"/>
          <p:cNvSpPr txBox="1"/>
          <p:nvPr/>
        </p:nvSpPr>
        <p:spPr>
          <a:xfrm>
            <a:off x="540000" y="4761608"/>
            <a:ext cx="6335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理由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DF466B-14C9-7CB5-74FC-B5A4C8ADE7BF}"/>
              </a:ext>
            </a:extLst>
          </p:cNvPr>
          <p:cNvSpPr txBox="1"/>
          <p:nvPr/>
        </p:nvSpPr>
        <p:spPr>
          <a:xfrm>
            <a:off x="1516789" y="3276893"/>
            <a:ext cx="158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0CEFBD-20AE-0E70-86B1-793898999B0B}"/>
              </a:ext>
            </a:extLst>
          </p:cNvPr>
          <p:cNvSpPr txBox="1"/>
          <p:nvPr/>
        </p:nvSpPr>
        <p:spPr>
          <a:xfrm>
            <a:off x="4140927" y="3276893"/>
            <a:ext cx="119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BF53F0-06CE-C657-AB8E-515FD0CDFA54}"/>
              </a:ext>
            </a:extLst>
          </p:cNvPr>
          <p:cNvSpPr txBox="1"/>
          <p:nvPr/>
        </p:nvSpPr>
        <p:spPr>
          <a:xfrm>
            <a:off x="1516789" y="3756196"/>
            <a:ext cx="158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0F7671-2632-7FB9-918D-A8567DBDFC57}"/>
              </a:ext>
            </a:extLst>
          </p:cNvPr>
          <p:cNvSpPr txBox="1"/>
          <p:nvPr/>
        </p:nvSpPr>
        <p:spPr>
          <a:xfrm>
            <a:off x="4140927" y="3756196"/>
            <a:ext cx="119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A2E0FF-7505-B697-B9EE-34C519CCB4B4}"/>
              </a:ext>
            </a:extLst>
          </p:cNvPr>
          <p:cNvSpPr txBox="1"/>
          <p:nvPr/>
        </p:nvSpPr>
        <p:spPr>
          <a:xfrm>
            <a:off x="1516789" y="4235499"/>
            <a:ext cx="2566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99A5D4-71D9-C687-95F8-F6ACDACD65FA}"/>
              </a:ext>
            </a:extLst>
          </p:cNvPr>
          <p:cNvSpPr txBox="1"/>
          <p:nvPr/>
        </p:nvSpPr>
        <p:spPr>
          <a:xfrm>
            <a:off x="5122002" y="4235499"/>
            <a:ext cx="1553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2B93D6-3928-7FC6-BD2C-47A67A5A0ADA}"/>
              </a:ext>
            </a:extLst>
          </p:cNvPr>
          <p:cNvSpPr txBox="1"/>
          <p:nvPr/>
        </p:nvSpPr>
        <p:spPr>
          <a:xfrm>
            <a:off x="1516789" y="4714802"/>
            <a:ext cx="2566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E20A1-6F22-F092-CFCE-C05335ECF948}"/>
              </a:ext>
            </a:extLst>
          </p:cNvPr>
          <p:cNvSpPr txBox="1"/>
          <p:nvPr/>
        </p:nvSpPr>
        <p:spPr>
          <a:xfrm>
            <a:off x="5122002" y="4714802"/>
            <a:ext cx="1553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t_shape_12363">
            <a:extLst>
              <a:ext uri="{FF2B5EF4-FFF2-40B4-BE49-F238E27FC236}">
                <a16:creationId xmlns:a16="http://schemas.microsoft.com/office/drawing/2014/main" id="{8860DFD7-A093-44B0-A105-B348290D2461}"/>
              </a:ext>
            </a:extLst>
          </p:cNvPr>
          <p:cNvSpPr txBox="1"/>
          <p:nvPr/>
        </p:nvSpPr>
        <p:spPr>
          <a:xfrm>
            <a:off x="540119" y="1991904"/>
            <a:ext cx="1056058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分别是两个钝角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的高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360" name="yt_shape_1236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分别是两个钝角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361" name="yt_image_1236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6203" y="2924944"/>
            <a:ext cx="1995678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4" name="yt_shape_12364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631964e-f8be-4224-aa83-f13c604a9df8.png&quot;}"/>
            </a:endParaRPr>
          </a:p>
        </p:txBody>
      </p:sp>
      <p:sp>
        <p:nvSpPr>
          <p:cNvPr id="12365" name="yt_shape_12365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69" name="yt_table_12369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840439"/>
              </p:ext>
            </p:extLst>
          </p:nvPr>
        </p:nvGraphicFramePr>
        <p:xfrm>
          <a:off x="540000" y="2612595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</a:tbl>
          </a:graphicData>
        </a:graphic>
      </p:graphicFrame>
      <p:grpSp>
        <p:nvGrpSpPr>
          <p:cNvPr id="12366" name="yt_shape_12366_skip" title="H_106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3345" y="2612595"/>
            <a:ext cx="1546479" cy="1350405"/>
            <a:chOff x="0" y="0"/>
            <a:chExt cx="1546479" cy="1350405"/>
          </a:xfrm>
        </p:grpSpPr>
        <p:pic>
          <p:nvPicPr>
            <p:cNvPr id="2" name="yt_image_1236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6479" cy="954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68" name="yt_shape_12368"/>
            <p:cNvSpPr txBox="1"/>
            <p:nvPr/>
          </p:nvSpPr>
          <p:spPr>
            <a:xfrm>
              <a:off x="239958" y="9904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56815">
            <a:extLst>
              <a:ext uri="{FF2B5EF4-FFF2-40B4-BE49-F238E27FC236}">
                <a16:creationId xmlns:a16="http://schemas.microsoft.com/office/drawing/2014/main" id="{33466885-2EC8-2F97-B4F8-43AE652BD38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B101640-655D-9083-CBEA-E0626493455F}"/>
              </a:ext>
            </a:extLst>
          </p:cNvPr>
          <p:cNvSpPr txBox="1"/>
          <p:nvPr/>
        </p:nvSpPr>
        <p:spPr>
          <a:xfrm>
            <a:off x="4412508" y="2081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1466</Words>
  <Application>Microsoft Office PowerPoint</Application>
  <PresentationFormat>宽屏</PresentationFormat>
  <Paragraphs>107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2023-05-05T05:33:00Z</dcterms:created>
  <dcterms:modified xsi:type="dcterms:W3CDTF">2023-05-29T08:06:09Z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