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6" r:id="rId4"/>
    <p:sldId id="367" r:id="rId5"/>
    <p:sldId id="369" r:id="rId6"/>
    <p:sldId id="371" r:id="rId7"/>
    <p:sldId id="372" r:id="rId8"/>
    <p:sldId id="383" r:id="rId9"/>
    <p:sldId id="373" r:id="rId10"/>
    <p:sldId id="375" r:id="rId11"/>
    <p:sldId id="377" r:id="rId12"/>
    <p:sldId id="378" r:id="rId13"/>
    <p:sldId id="379" r:id="rId14"/>
    <p:sldId id="380" r:id="rId15"/>
    <p:sldId id="381" r:id="rId16"/>
    <p:sldId id="386" r:id="rId17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3" name="yt_shape_13953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bfed1334-a290-4955-bdc8-97a04bc46523.png&quot;}"/>
            </a:endParaRPr>
          </a:p>
        </p:txBody>
      </p:sp>
      <p:sp>
        <p:nvSpPr>
          <p:cNvPr id="13954" name="yt_shape_13954"/>
          <p:cNvSpPr txBox="1"/>
          <p:nvPr/>
        </p:nvSpPr>
        <p:spPr>
          <a:xfrm>
            <a:off x="540119" y="16775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用勾股定理及其逆定理可以解决许多数学问题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勾股定理的条件是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直角三角形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勾股定理逆定理的条件是三角形两边的平方和等于第三边的平方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1218559">
            <a:extLst>
              <a:ext uri="{FF2B5EF4-FFF2-40B4-BE49-F238E27FC236}">
                <a16:creationId xmlns:a16="http://schemas.microsoft.com/office/drawing/2014/main" id="{55839721-BB05-27AF-FC7C-53994A95FE57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795"/>
            <a:ext cx="4089464" cy="64598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AF230B9-8B57-B461-A0AC-5C083B775021}"/>
              </a:ext>
            </a:extLst>
          </p:cNvPr>
          <p:cNvSpPr txBox="1"/>
          <p:nvPr/>
        </p:nvSpPr>
        <p:spPr>
          <a:xfrm>
            <a:off x="9594107" y="1606354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直角三角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646E23F-2BCD-225F-5270-D53A009F03FF}"/>
              </a:ext>
            </a:extLst>
          </p:cNvPr>
          <p:cNvSpPr txBox="1"/>
          <p:nvPr/>
        </p:nvSpPr>
        <p:spPr>
          <a:xfrm>
            <a:off x="450108" y="208184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形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02" name="yt_shape_14002"/>
          <p:cNvSpPr txBox="1"/>
          <p:nvPr/>
        </p:nvSpPr>
        <p:spPr>
          <a:xfrm>
            <a:off x="468667" y="900000"/>
            <a:ext cx="4246355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20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20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93623843-22a4-47cc-a8aa-a13f8db3687b.png&quot;}"/>
            </a:endParaRPr>
          </a:p>
        </p:txBody>
      </p:sp>
      <p:sp>
        <p:nvSpPr>
          <p:cNvPr id="14003" name="yt_shape_14003"/>
          <p:cNvSpPr txBox="1"/>
          <p:nvPr/>
        </p:nvSpPr>
        <p:spPr>
          <a:xfrm>
            <a:off x="540119" y="16531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每个小正方形的边长都为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均是小正方形的顶点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007" name="yt_table_14007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8312268"/>
              </p:ext>
            </p:extLst>
          </p:nvPr>
        </p:nvGraphicFramePr>
        <p:xfrm>
          <a:off x="540000" y="2612595"/>
          <a:ext cx="9333866" cy="424371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854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855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856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8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0"/>
                  </a:ext>
                </a:extLst>
              </a:tr>
            </a:tbl>
          </a:graphicData>
        </a:graphic>
      </p:graphicFrame>
      <p:grpSp>
        <p:nvGrpSpPr>
          <p:cNvPr id="14004" name="yt_shape_14004_skip" title="H_123.1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31332" y="2612595"/>
            <a:ext cx="1418463" cy="1632661"/>
            <a:chOff x="0" y="0"/>
            <a:chExt cx="1418463" cy="1632661"/>
          </a:xfrm>
        </p:grpSpPr>
        <p:pic>
          <p:nvPicPr>
            <p:cNvPr id="2" name="yt_image_14004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18463" cy="11681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06" name="yt_shape_14006"/>
            <p:cNvSpPr txBox="1"/>
            <p:nvPr/>
          </p:nvSpPr>
          <p:spPr>
            <a:xfrm>
              <a:off x="175950" y="1204146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5211218715">
            <a:extLst>
              <a:ext uri="{FF2B5EF4-FFF2-40B4-BE49-F238E27FC236}">
                <a16:creationId xmlns:a16="http://schemas.microsoft.com/office/drawing/2014/main" id="{D2F736E4-0484-1131-3907-EC0BB9E59E61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7173"/>
            <a:ext cx="3937064" cy="641233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7503155-31F4-9195-6DB9-BBEA838C5AA9}"/>
              </a:ext>
            </a:extLst>
          </p:cNvPr>
          <p:cNvSpPr txBox="1"/>
          <p:nvPr/>
        </p:nvSpPr>
        <p:spPr>
          <a:xfrm>
            <a:off x="1669308" y="208184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09" name="yt_shape_14009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某自动感应门的正上方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处装着一个感应器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离地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当人体进入感应器的感应范围内时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感应门就会自动打开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一个身高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米的学生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正对门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缓慢走到离门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米的地方时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感应门自动打开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15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spc="15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1" u="sng" spc="15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15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4013" name="yt_shape_14013"/>
          <p:cNvSpPr txBox="1"/>
          <p:nvPr/>
        </p:nvSpPr>
        <p:spPr>
          <a:xfrm>
            <a:off x="540000" y="476720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010" name="yt_shape_14010" title="H_137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86535" y="2972062"/>
            <a:ext cx="1254928" cy="1813255"/>
            <a:chOff x="-180839" y="0"/>
            <a:chExt cx="1254928" cy="1813255"/>
          </a:xfrm>
        </p:grpSpPr>
        <p:pic>
          <p:nvPicPr>
            <p:cNvPr id="2" name="yt_image_14010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857250" cy="13487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12" name="yt_shape_14012"/>
            <p:cNvSpPr txBox="1"/>
            <p:nvPr/>
          </p:nvSpPr>
          <p:spPr>
            <a:xfrm>
              <a:off x="-180839" y="1384740"/>
              <a:ext cx="1254928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E63D12E-B276-E891-FB67-C2FE66EE857C}"/>
              </a:ext>
            </a:extLst>
          </p:cNvPr>
          <p:cNvSpPr txBox="1"/>
          <p:nvPr/>
        </p:nvSpPr>
        <p:spPr>
          <a:xfrm>
            <a:off x="1888383" y="2279658"/>
            <a:ext cx="694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4" name="yt_shape_1401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144cm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4015" name="yt_image_1401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83076" y="1700808"/>
            <a:ext cx="1868805" cy="997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4017">
                <a:extLst>
                  <a:ext uri="{FF2B5EF4-FFF2-40B4-BE49-F238E27FC236}">
                    <a16:creationId xmlns:a16="http://schemas.microsoft.com/office/drawing/2014/main" id="{DD92651B-06F1-47D7-9A86-83DDA41AAE9E}"/>
                  </a:ext>
                </a:extLst>
              </p:cNvPr>
              <p:cNvSpPr txBox="1"/>
              <p:nvPr/>
            </p:nvSpPr>
            <p:spPr>
              <a:xfrm>
                <a:off x="540119" y="1925999"/>
                <a:ext cx="5092741" cy="40320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正方形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144cm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144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20cm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48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的长为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48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4017">
                <a:extLst>
                  <a:ext uri="{FF2B5EF4-FFF2-40B4-BE49-F238E27FC236}">
                    <a16:creationId xmlns:a16="http://schemas.microsoft.com/office/drawing/2014/main" id="{DD92651B-06F1-47D7-9A86-83DDA41AAE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25999"/>
                <a:ext cx="5092741" cy="4032001"/>
              </a:xfrm>
              <a:prstGeom prst="rect">
                <a:avLst/>
              </a:prstGeom>
              <a:blipFill>
                <a:blip r:embed="rId3"/>
                <a:stretch>
                  <a:fillRect l="-3713" t="-1362" r="-2515" b="-16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9" name="yt_shape_14019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一名溺水者抓住一根垂直插入池塘底部淤泥的竹竿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倾倒向岸边来自救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已知水深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竹竿露出水面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抱住竹竿可抓住周围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米内的物体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点距岸边有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这个人能自救吗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pic>
        <p:nvPicPr>
          <p:cNvPr id="14020" name="yt_image_1402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3047" y="2348880"/>
            <a:ext cx="1525905" cy="119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22" name="yt_shape_14022"/>
          <p:cNvSpPr txBox="1"/>
          <p:nvPr/>
        </p:nvSpPr>
        <p:spPr>
          <a:xfrm>
            <a:off x="540000" y="3738032"/>
            <a:ext cx="7506863" cy="233256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能自救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能否自救主要看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大于还是小于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米的距离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能自救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0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0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0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0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0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3" name="yt_shape_14023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泸州市第七中学校级月考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一高层住宅发生火灾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消防车立即赶到距大厦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车尾到大厦墙面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升起云梯到火灾窗口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已知云梯长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云梯底部距地面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发生火灾的住户窗口距离地面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有多高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pic>
        <p:nvPicPr>
          <p:cNvPr id="14024" name="yt_image_1402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94481" y="1916832"/>
            <a:ext cx="2057400" cy="2364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26" name="yt_image_1402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71659" y="4484411"/>
            <a:ext cx="1503045" cy="1656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4028">
            <a:extLst>
              <a:ext uri="{FF2B5EF4-FFF2-40B4-BE49-F238E27FC236}">
                <a16:creationId xmlns:a16="http://schemas.microsoft.com/office/drawing/2014/main" id="{F889DB3F-3D93-42F8-8B7A-ACB21E718146}"/>
              </a:ext>
            </a:extLst>
          </p:cNvPr>
          <p:cNvSpPr txBox="1"/>
          <p:nvPr/>
        </p:nvSpPr>
        <p:spPr>
          <a:xfrm>
            <a:off x="541327" y="2391350"/>
            <a:ext cx="45813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垂足为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6" name="yt_shape_14029">
            <a:extLst>
              <a:ext uri="{FF2B5EF4-FFF2-40B4-BE49-F238E27FC236}">
                <a16:creationId xmlns:a16="http://schemas.microsoft.com/office/drawing/2014/main" id="{C1A27C6B-2B81-45B1-B66B-108D574FD22C}"/>
              </a:ext>
            </a:extLst>
          </p:cNvPr>
          <p:cNvSpPr txBox="1"/>
          <p:nvPr/>
        </p:nvSpPr>
        <p:spPr>
          <a:xfrm>
            <a:off x="541327" y="2870653"/>
            <a:ext cx="40347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由题意可知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7" name="yt_shape_14030">
            <a:extLst>
              <a:ext uri="{FF2B5EF4-FFF2-40B4-BE49-F238E27FC236}">
                <a16:creationId xmlns:a16="http://schemas.microsoft.com/office/drawing/2014/main" id="{86317952-5A0C-431A-9C91-E2B9F37FDD8D}"/>
              </a:ext>
            </a:extLst>
          </p:cNvPr>
          <p:cNvSpPr txBox="1"/>
          <p:nvPr/>
        </p:nvSpPr>
        <p:spPr>
          <a:xfrm>
            <a:off x="541327" y="3349956"/>
            <a:ext cx="29222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8" name="yt_shape_14031">
            <a:extLst>
              <a:ext uri="{FF2B5EF4-FFF2-40B4-BE49-F238E27FC236}">
                <a16:creationId xmlns:a16="http://schemas.microsoft.com/office/drawing/2014/main" id="{46AECA0B-02C8-42F3-A09C-883B1AE1F89F}"/>
              </a:ext>
            </a:extLst>
          </p:cNvPr>
          <p:cNvSpPr txBox="1"/>
          <p:nvPr/>
        </p:nvSpPr>
        <p:spPr>
          <a:xfrm>
            <a:off x="541327" y="3829259"/>
            <a:ext cx="6955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根据勾股定理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9" name="yt_shape_14032">
            <a:extLst>
              <a:ext uri="{FF2B5EF4-FFF2-40B4-BE49-F238E27FC236}">
                <a16:creationId xmlns:a16="http://schemas.microsoft.com/office/drawing/2014/main" id="{CCCC792F-EB5F-48A9-9378-4384D5CBCA1F}"/>
              </a:ext>
            </a:extLst>
          </p:cNvPr>
          <p:cNvSpPr txBox="1"/>
          <p:nvPr/>
        </p:nvSpPr>
        <p:spPr>
          <a:xfrm>
            <a:off x="541327" y="4308562"/>
            <a:ext cx="52482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0" name="yt_shape_14033">
            <a:extLst>
              <a:ext uri="{FF2B5EF4-FFF2-40B4-BE49-F238E27FC236}">
                <a16:creationId xmlns:a16="http://schemas.microsoft.com/office/drawing/2014/main" id="{14198520-B0B4-4C32-9A58-4CC2D64B9402}"/>
              </a:ext>
            </a:extLst>
          </p:cNvPr>
          <p:cNvSpPr txBox="1"/>
          <p:nvPr/>
        </p:nvSpPr>
        <p:spPr>
          <a:xfrm>
            <a:off x="541327" y="4787865"/>
            <a:ext cx="25471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</p:txBody>
      </p:sp>
      <p:sp>
        <p:nvSpPr>
          <p:cNvPr id="11" name="yt_shape_14034">
            <a:extLst>
              <a:ext uri="{FF2B5EF4-FFF2-40B4-BE49-F238E27FC236}">
                <a16:creationId xmlns:a16="http://schemas.microsoft.com/office/drawing/2014/main" id="{0437FF8D-14B3-4BBB-BF3D-38B46164CF3C}"/>
              </a:ext>
            </a:extLst>
          </p:cNvPr>
          <p:cNvSpPr txBox="1"/>
          <p:nvPr/>
        </p:nvSpPr>
        <p:spPr>
          <a:xfrm>
            <a:off x="541327" y="5267168"/>
            <a:ext cx="49244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" name="yt_shape_14035">
            <a:extLst>
              <a:ext uri="{FF2B5EF4-FFF2-40B4-BE49-F238E27FC236}">
                <a16:creationId xmlns:a16="http://schemas.microsoft.com/office/drawing/2014/main" id="{9E2E2916-C9F0-4221-A333-F6A26AE4CD2C}"/>
              </a:ext>
            </a:extLst>
          </p:cNvPr>
          <p:cNvSpPr txBox="1"/>
          <p:nvPr/>
        </p:nvSpPr>
        <p:spPr>
          <a:xfrm>
            <a:off x="541327" y="5746471"/>
            <a:ext cx="53860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发生火灾的住户窗口距离地面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36" name="yt_shape_14036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7324cb42-33f4-41a0-9c54-980406eef2e9.png&quot;}"/>
            </a:endParaRPr>
          </a:p>
        </p:txBody>
      </p:sp>
      <p:sp>
        <p:nvSpPr>
          <p:cNvPr id="14037" name="yt_shape_14037"/>
          <p:cNvSpPr txBox="1"/>
          <p:nvPr/>
        </p:nvSpPr>
        <p:spPr>
          <a:xfrm>
            <a:off x="540119" y="16531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以每秒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的速度向点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设运动时间为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038" name="yt_shape_14038"/>
          <p:cNvSpPr txBox="1"/>
          <p:nvPr/>
        </p:nvSpPr>
        <p:spPr>
          <a:xfrm>
            <a:off x="540000" y="2612595"/>
            <a:ext cx="34608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4039"/>
              <p:cNvSpPr txBox="1"/>
              <p:nvPr/>
            </p:nvSpPr>
            <p:spPr>
              <a:xfrm>
                <a:off x="540000" y="3244262"/>
                <a:ext cx="9278181" cy="247458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故答案为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yt_shape_14039" descr="{&quot;rangeId&quot;:20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44262"/>
                <a:ext cx="9278181" cy="2474588"/>
              </a:xfrm>
              <a:prstGeom prst="rect">
                <a:avLst/>
              </a:prstGeom>
              <a:blipFill>
                <a:blip r:embed="rId2"/>
                <a:stretch>
                  <a:fillRect l="-2037" t="-1970" r="-986" b="-68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041" name="yt_image_14041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49588" y="3244262"/>
            <a:ext cx="1002411" cy="1677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5211218767">
            <a:extLst>
              <a:ext uri="{FF2B5EF4-FFF2-40B4-BE49-F238E27FC236}">
                <a16:creationId xmlns:a16="http://schemas.microsoft.com/office/drawing/2014/main" id="{319D8043-6980-E1EB-749A-8CEF9820CF0A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581"/>
            <a:ext cx="4089464" cy="64641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43" name="yt_shape_14043"/>
          <p:cNvSpPr txBox="1"/>
          <p:nvPr/>
        </p:nvSpPr>
        <p:spPr>
          <a:xfrm>
            <a:off x="540000" y="900000"/>
            <a:ext cx="38732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4044"/>
          <p:cNvSpPr txBox="1"/>
          <p:nvPr/>
        </p:nvSpPr>
        <p:spPr>
          <a:xfrm>
            <a:off x="540000" y="1531667"/>
            <a:ext cx="4784964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由勾股定理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的值为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4045" name="yt_image_1404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49588" y="1531667"/>
            <a:ext cx="1002411" cy="1677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5" name="yt_shape_13955"/>
          <p:cNvSpPr txBox="1"/>
          <p:nvPr/>
        </p:nvSpPr>
        <p:spPr>
          <a:xfrm>
            <a:off x="540000" y="900000"/>
            <a:ext cx="428322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4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4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c2f11cdd-7d01-44bc-bb10-be428df30e90.png&quot;}"/>
            </a:endParaRPr>
          </a:p>
        </p:txBody>
      </p:sp>
      <p:sp>
        <p:nvSpPr>
          <p:cNvPr id="13956" name="yt_shape_13956"/>
          <p:cNvSpPr txBox="1"/>
          <p:nvPr/>
        </p:nvSpPr>
        <p:spPr>
          <a:xfrm>
            <a:off x="540000" y="1662201"/>
            <a:ext cx="671978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勾股定理及其逆定理在网格中的应用</a:t>
            </a:r>
          </a:p>
        </p:txBody>
      </p:sp>
      <p:sp>
        <p:nvSpPr>
          <p:cNvPr id="13957" name="yt_shape_13957"/>
          <p:cNvSpPr txBox="1"/>
          <p:nvPr/>
        </p:nvSpPr>
        <p:spPr>
          <a:xfrm>
            <a:off x="540000" y="2161766"/>
            <a:ext cx="101550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正方形网格中的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若小方格边长为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961" name="yt_table_13961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6444123"/>
              </p:ext>
            </p:extLst>
          </p:nvPr>
        </p:nvGraphicFramePr>
        <p:xfrm>
          <a:off x="540000" y="2641069"/>
          <a:ext cx="5894706" cy="848742"/>
        </p:xfrm>
        <a:graphic>
          <a:graphicData uri="http://schemas.openxmlformats.org/drawingml/2006/table">
            <a:tbl>
              <a:tblPr/>
              <a:tblGrid>
                <a:gridCol w="3413443">
                  <a:extLst>
                    <a:ext uri="{9D8B030D-6E8A-4147-A177-3AD203B41FA5}">
                      <a16:colId xmlns:a16="http://schemas.microsoft.com/office/drawing/2014/main" val="10851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8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锐角三角形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钝角三角形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以上都不对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5"/>
                  </a:ext>
                </a:extLst>
              </a:tr>
            </a:tbl>
          </a:graphicData>
        </a:graphic>
      </p:graphicFrame>
      <p:grpSp>
        <p:nvGrpSpPr>
          <p:cNvPr id="13958" name="yt_shape_13958_skip" title="H_146.9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116010" y="2641069"/>
            <a:ext cx="2534031" cy="1865898"/>
            <a:chOff x="0" y="0"/>
            <a:chExt cx="2534031" cy="1865898"/>
          </a:xfrm>
        </p:grpSpPr>
        <p:pic>
          <p:nvPicPr>
            <p:cNvPr id="2" name="yt_image_13958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534031" cy="14698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60" name="yt_shape_13960"/>
            <p:cNvSpPr txBox="1"/>
            <p:nvPr/>
          </p:nvSpPr>
          <p:spPr>
            <a:xfrm>
              <a:off x="733734" y="150589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5211218582">
            <a:extLst>
              <a:ext uri="{FF2B5EF4-FFF2-40B4-BE49-F238E27FC236}">
                <a16:creationId xmlns:a16="http://schemas.microsoft.com/office/drawing/2014/main" id="{B1C4FA25-811A-14DC-8778-497C67D42D4D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840"/>
            <a:ext cx="4114864" cy="652852"/>
          </a:xfrm>
          <a:prstGeom prst="rect">
            <a:avLst/>
          </a:prstGeom>
        </p:spPr>
      </p:pic>
      <p:pic>
        <p:nvPicPr>
          <p:cNvPr id="6" name="yt_shape_1685211218599">
            <a:extLst>
              <a:ext uri="{FF2B5EF4-FFF2-40B4-BE49-F238E27FC236}">
                <a16:creationId xmlns:a16="http://schemas.microsoft.com/office/drawing/2014/main" id="{A5A905E1-DED7-A43F-205C-0C0EE10E1B74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45DF736-A9E4-A6B8-C9F7-2D5342C0932B}"/>
              </a:ext>
            </a:extLst>
          </p:cNvPr>
          <p:cNvSpPr txBox="1"/>
          <p:nvPr/>
        </p:nvSpPr>
        <p:spPr>
          <a:xfrm>
            <a:off x="9676539" y="211496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63" name="yt_shape_1396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在由单位正方形组成的网格图中标有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四条线段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其中能构成一个直角三角形三边的线段是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GH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967" name="yt_shape_13967"/>
          <p:cNvSpPr txBox="1"/>
          <p:nvPr/>
        </p:nvSpPr>
        <p:spPr>
          <a:xfrm>
            <a:off x="540000" y="387893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964" name="yt_shape_13964" title="H_143.0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25605" y="2011799"/>
            <a:ext cx="1740789" cy="1816749"/>
            <a:chOff x="0" y="0"/>
            <a:chExt cx="1740789" cy="1816749"/>
          </a:xfrm>
        </p:grpSpPr>
        <p:pic>
          <p:nvPicPr>
            <p:cNvPr id="2" name="yt_image_13964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40789" cy="14207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66" name="yt_shape_13966"/>
            <p:cNvSpPr txBox="1"/>
            <p:nvPr/>
          </p:nvSpPr>
          <p:spPr>
            <a:xfrm>
              <a:off x="337113" y="145674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23E4F40-9BA1-378E-4038-4A13B4E3A8E7}"/>
              </a:ext>
            </a:extLst>
          </p:cNvPr>
          <p:cNvSpPr txBox="1"/>
          <p:nvPr/>
        </p:nvSpPr>
        <p:spPr>
          <a:xfrm>
            <a:off x="5326908" y="1328682"/>
            <a:ext cx="2278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GH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68" name="yt_shape_13968"/>
          <p:cNvSpPr txBox="1"/>
          <p:nvPr/>
        </p:nvSpPr>
        <p:spPr>
          <a:xfrm>
            <a:off x="540000" y="900000"/>
            <a:ext cx="456535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勾股定理的综合运用</a:t>
            </a:r>
          </a:p>
        </p:txBody>
      </p:sp>
      <p:sp>
        <p:nvSpPr>
          <p:cNvPr id="13969" name="yt_shape_13969"/>
          <p:cNvSpPr txBox="1"/>
          <p:nvPr/>
        </p:nvSpPr>
        <p:spPr>
          <a:xfrm>
            <a:off x="540119" y="13995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一木工师傅想检验自己刚加工的门框中每个角是否都是直角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他用直尺量得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他认为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是直角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其他三个角的验证方法同上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这位师傅验证的根据是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971" name="yt_table_13971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0817804"/>
              </p:ext>
            </p:extLst>
          </p:nvPr>
        </p:nvGraphicFramePr>
        <p:xfrm>
          <a:off x="540000" y="2839131"/>
          <a:ext cx="3378200" cy="1697484"/>
        </p:xfrm>
        <a:graphic>
          <a:graphicData uri="http://schemas.openxmlformats.org/drawingml/2006/table">
            <a:tbl>
              <a:tblPr/>
              <a:tblGrid>
                <a:gridCol w="3378200">
                  <a:extLst>
                    <a:ext uri="{9D8B030D-6E8A-4147-A177-3AD203B41FA5}">
                      <a16:colId xmlns:a16="http://schemas.microsoft.com/office/drawing/2014/main" val="108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勾股定理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勾股定理的逆定理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三角形三边的关系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垂线段最短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9"/>
                  </a:ext>
                </a:extLst>
              </a:tr>
            </a:tbl>
          </a:graphicData>
        </a:graphic>
      </p:graphicFrame>
      <p:pic>
        <p:nvPicPr>
          <p:cNvPr id="13970" name="yt_image_13970_skip" title="H_110.97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57015" y="2839131"/>
            <a:ext cx="1092708" cy="140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1218629">
            <a:extLst>
              <a:ext uri="{FF2B5EF4-FFF2-40B4-BE49-F238E27FC236}">
                <a16:creationId xmlns:a16="http://schemas.microsoft.com/office/drawing/2014/main" id="{5C4E323D-DDD6-B6FB-E313-A89217B1A932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CED3D00-6D4C-DACA-4095-5BAE4BF0AE51}"/>
              </a:ext>
            </a:extLst>
          </p:cNvPr>
          <p:cNvSpPr txBox="1"/>
          <p:nvPr/>
        </p:nvSpPr>
        <p:spPr>
          <a:xfrm>
            <a:off x="5479308" y="230373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73" name="yt_shape_1397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长为半径画弧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977" name="yt_shape_13977"/>
          <p:cNvSpPr txBox="1"/>
          <p:nvPr/>
        </p:nvSpPr>
        <p:spPr>
          <a:xfrm>
            <a:off x="540000" y="368124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974" name="yt_shape_13974" title="H_127.4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94756" y="2011799"/>
            <a:ext cx="1602486" cy="1619010"/>
            <a:chOff x="0" y="0"/>
            <a:chExt cx="1602486" cy="1619010"/>
          </a:xfrm>
        </p:grpSpPr>
        <p:pic>
          <p:nvPicPr>
            <p:cNvPr id="2" name="yt_image_13974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02486" cy="12230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76" name="yt_shape_13976"/>
            <p:cNvSpPr txBox="1"/>
            <p:nvPr/>
          </p:nvSpPr>
          <p:spPr>
            <a:xfrm>
              <a:off x="267962" y="125901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8F43EC9-DCF4-4D9D-AE89-F9272CE08AC8}"/>
              </a:ext>
            </a:extLst>
          </p:cNvPr>
          <p:cNvSpPr txBox="1"/>
          <p:nvPr/>
        </p:nvSpPr>
        <p:spPr>
          <a:xfrm>
            <a:off x="4801446" y="1328682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3978">
            <a:extLst>
              <a:ext uri="{FF2B5EF4-FFF2-40B4-BE49-F238E27FC236}">
                <a16:creationId xmlns:a16="http://schemas.microsoft.com/office/drawing/2014/main" id="{544DB783-4BCC-4927-8363-CBA778EC061B}"/>
              </a:ext>
            </a:extLst>
          </p:cNvPr>
          <p:cNvSpPr txBox="1"/>
          <p:nvPr/>
        </p:nvSpPr>
        <p:spPr>
          <a:xfrm>
            <a:off x="540000" y="3835846"/>
            <a:ext cx="91531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9" name="yt_shape_13982">
            <a:extLst>
              <a:ext uri="{FF2B5EF4-FFF2-40B4-BE49-F238E27FC236}">
                <a16:creationId xmlns:a16="http://schemas.microsoft.com/office/drawing/2014/main" id="{44389784-C5FC-4CEC-A17D-8F7A5DBE7FEE}"/>
              </a:ext>
            </a:extLst>
          </p:cNvPr>
          <p:cNvSpPr txBox="1"/>
          <p:nvPr/>
        </p:nvSpPr>
        <p:spPr>
          <a:xfrm>
            <a:off x="540000" y="635636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" name="yt_shape_13979" title="H_144.76111">
            <a:extLst>
              <a:ext uri="{FF2B5EF4-FFF2-40B4-BE49-F238E27FC236}">
                <a16:creationId xmlns:a16="http://schemas.microsoft.com/office/drawing/2014/main" id="{895CB2B0-D927-4985-8983-AF740B42FACD}"/>
              </a:ext>
            </a:extLst>
          </p:cNvPr>
          <p:cNvGrpSpPr/>
          <p:nvPr/>
        </p:nvGrpSpPr>
        <p:grpSpPr>
          <a:xfrm>
            <a:off x="5400484" y="4467513"/>
            <a:ext cx="1391031" cy="1838466"/>
            <a:chOff x="0" y="0"/>
            <a:chExt cx="1391031" cy="1838466"/>
          </a:xfrm>
        </p:grpSpPr>
        <p:pic>
          <p:nvPicPr>
            <p:cNvPr id="11" name="yt_image_13979">
              <a:extLst>
                <a:ext uri="{FF2B5EF4-FFF2-40B4-BE49-F238E27FC236}">
                  <a16:creationId xmlns:a16="http://schemas.microsoft.com/office/drawing/2014/main" id="{3C2ADF4F-4900-487F-BA62-C7CD96430C24}"/>
                </a:ex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91031" cy="14424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yt_shape_13981">
              <a:extLst>
                <a:ext uri="{FF2B5EF4-FFF2-40B4-BE49-F238E27FC236}">
                  <a16:creationId xmlns:a16="http://schemas.microsoft.com/office/drawing/2014/main" id="{CE85EBE9-0D78-44AC-A973-0C8677D4E87B}"/>
                </a:ext>
              </a:extLst>
            </p:cNvPr>
            <p:cNvSpPr txBox="1"/>
            <p:nvPr/>
          </p:nvSpPr>
          <p:spPr>
            <a:xfrm>
              <a:off x="162234" y="147846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CD852E0F-FED8-4C18-A719-069E81D5DD91}"/>
              </a:ext>
            </a:extLst>
          </p:cNvPr>
          <p:cNvSpPr txBox="1"/>
          <p:nvPr/>
        </p:nvSpPr>
        <p:spPr>
          <a:xfrm>
            <a:off x="8676414" y="378904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83" name="yt_shape_13983"/>
          <p:cNvSpPr txBox="1"/>
          <p:nvPr/>
        </p:nvSpPr>
        <p:spPr>
          <a:xfrm>
            <a:off x="540119" y="91219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一个门框的尺寸如图所示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一块长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宽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的薄木板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厚度忽略不计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不能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能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不能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从门框内通过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987" name="yt_shape_13987"/>
          <p:cNvSpPr txBox="1"/>
          <p:nvPr/>
        </p:nvSpPr>
        <p:spPr>
          <a:xfrm>
            <a:off x="540000" y="357153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984" name="yt_shape_13984" title="H_118.8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28450" y="2011799"/>
            <a:ext cx="1935099" cy="1509282"/>
            <a:chOff x="0" y="0"/>
            <a:chExt cx="1935099" cy="1509282"/>
          </a:xfrm>
        </p:grpSpPr>
        <p:pic>
          <p:nvPicPr>
            <p:cNvPr id="2" name="yt_image_13984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35099" cy="11132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86" name="yt_shape_13986"/>
            <p:cNvSpPr txBox="1"/>
            <p:nvPr/>
          </p:nvSpPr>
          <p:spPr>
            <a:xfrm>
              <a:off x="434268" y="114928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D73FA22-5A8C-EA35-0A91-B5DBC96EA5E8}"/>
              </a:ext>
            </a:extLst>
          </p:cNvPr>
          <p:cNvSpPr txBox="1"/>
          <p:nvPr/>
        </p:nvSpPr>
        <p:spPr>
          <a:xfrm>
            <a:off x="10981582" y="853194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不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21F1D0E-22A0-1BD8-FB51-720F5AC754DF}"/>
              </a:ext>
            </a:extLst>
          </p:cNvPr>
          <p:cNvSpPr txBox="1"/>
          <p:nvPr/>
        </p:nvSpPr>
        <p:spPr>
          <a:xfrm>
            <a:off x="450108" y="132868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能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88" name="yt_shape_1398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的三边分别为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折叠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落在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989" name="yt_shape_13989"/>
          <p:cNvSpPr txBox="1"/>
          <p:nvPr/>
        </p:nvSpPr>
        <p:spPr>
          <a:xfrm>
            <a:off x="540000" y="1859435"/>
            <a:ext cx="38119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试判断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的形状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3990"/>
          <p:cNvSpPr txBox="1"/>
          <p:nvPr/>
        </p:nvSpPr>
        <p:spPr>
          <a:xfrm>
            <a:off x="540000" y="2491102"/>
            <a:ext cx="4751301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是直角三角形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是直角三角形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991" name="yt_image_1399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92847" y="2491102"/>
            <a:ext cx="2359152" cy="211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93" name="yt_shape_13993"/>
          <p:cNvSpPr txBox="1"/>
          <p:nvPr/>
        </p:nvSpPr>
        <p:spPr>
          <a:xfrm>
            <a:off x="540000" y="900000"/>
            <a:ext cx="28902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3994"/>
              <p:cNvSpPr txBox="1"/>
              <p:nvPr/>
            </p:nvSpPr>
            <p:spPr>
              <a:xfrm>
                <a:off x="540000" y="1531667"/>
                <a:ext cx="7025962" cy="32441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设折叠后点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上的点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重合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3994" descr="{&quot;rangeId&quot;:10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7025962" cy="3244158"/>
              </a:xfrm>
              <a:prstGeom prst="rect">
                <a:avLst/>
              </a:prstGeom>
              <a:blipFill>
                <a:blip r:embed="rId2"/>
                <a:stretch>
                  <a:fillRect l="-2691" t="-1504" r="-1823" b="-2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996" name="yt_image_1399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92847" y="1531667"/>
            <a:ext cx="2359152" cy="211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998" name="yt_image_1399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66169" y="4978261"/>
            <a:ext cx="1859661" cy="131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00" name="yt_shape_14000"/>
          <p:cNvSpPr txBox="1"/>
          <p:nvPr/>
        </p:nvSpPr>
        <p:spPr>
          <a:xfrm>
            <a:off x="540119" y="900000"/>
            <a:ext cx="11111999" cy="9286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涉及高且未配图的题目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应分高在三角形内部和三角形外部两种情况讨论</a:t>
            </a:r>
          </a:p>
        </p:txBody>
      </p:sp>
      <p:sp>
        <p:nvSpPr>
          <p:cNvPr id="14001" name="yt_shape_14001"/>
          <p:cNvSpPr txBox="1"/>
          <p:nvPr/>
        </p:nvSpPr>
        <p:spPr>
          <a:xfrm>
            <a:off x="540119" y="187944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边上的高为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66cm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126cm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1218681">
            <a:extLst>
              <a:ext uri="{FF2B5EF4-FFF2-40B4-BE49-F238E27FC236}">
                <a16:creationId xmlns:a16="http://schemas.microsoft.com/office/drawing/2014/main" id="{1B13251D-EA13-758F-5CAD-1A933994DCC0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619" y="96606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F80AF9C-8761-FC76-9230-99B02F971ED9}"/>
              </a:ext>
            </a:extLst>
          </p:cNvPr>
          <p:cNvSpPr txBox="1"/>
          <p:nvPr/>
        </p:nvSpPr>
        <p:spPr>
          <a:xfrm>
            <a:off x="1059708" y="2308122"/>
            <a:ext cx="2497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66cm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126cm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1328</Words>
  <Application>Microsoft Office PowerPoint</Application>
  <PresentationFormat>宽屏</PresentationFormat>
  <Paragraphs>97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2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59</cp:revision>
  <dcterms:created xsi:type="dcterms:W3CDTF">2023-05-05T05:33:00Z</dcterms:created>
  <dcterms:modified xsi:type="dcterms:W3CDTF">2023-05-29T09:28:00Z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