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9" r:id="rId5"/>
    <p:sldId id="370" r:id="rId6"/>
    <p:sldId id="372" r:id="rId7"/>
    <p:sldId id="375" r:id="rId8"/>
    <p:sldId id="381" r:id="rId9"/>
    <p:sldId id="376" r:id="rId10"/>
    <p:sldId id="378" r:id="rId11"/>
    <p:sldId id="383" r:id="rId12"/>
    <p:sldId id="384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2" name="yt_shape_14532"/>
          <p:cNvSpPr txBox="1"/>
          <p:nvPr/>
        </p:nvSpPr>
        <p:spPr>
          <a:xfrm>
            <a:off x="540000" y="900000"/>
            <a:ext cx="2564805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0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0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c5e37ea3-0d9b-4cfb-beae-69bbf4f40ba9.png&quot;}"/>
            </a:endParaRPr>
          </a:p>
        </p:txBody>
      </p:sp>
      <p:sp>
        <p:nvSpPr>
          <p:cNvPr id="14533" name="yt_shape_14533"/>
          <p:cNvSpPr txBox="1"/>
          <p:nvPr/>
        </p:nvSpPr>
        <p:spPr>
          <a:xfrm>
            <a:off x="540000" y="1617189"/>
            <a:ext cx="315471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数据的收集</a:t>
            </a:r>
          </a:p>
        </p:txBody>
      </p:sp>
      <p:sp>
        <p:nvSpPr>
          <p:cNvPr id="14534" name="yt_shape_14534"/>
          <p:cNvSpPr txBox="1"/>
          <p:nvPr/>
        </p:nvSpPr>
        <p:spPr>
          <a:xfrm>
            <a:off x="540000" y="2116754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下列获取数据的方法不正确的是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35" name="yt_table_1453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550210"/>
              </p:ext>
            </p:extLst>
          </p:nvPr>
        </p:nvGraphicFramePr>
        <p:xfrm>
          <a:off x="540000" y="2748421"/>
          <a:ext cx="6138863" cy="1697484"/>
        </p:xfrm>
        <a:graphic>
          <a:graphicData uri="http://schemas.openxmlformats.org/drawingml/2006/table">
            <a:tbl>
              <a:tblPr/>
              <a:tblGrid>
                <a:gridCol w="6138863">
                  <a:extLst>
                    <a:ext uri="{9D8B030D-6E8A-4147-A177-3AD203B41FA5}">
                      <a16:colId xmlns:a16="http://schemas.microsoft.com/office/drawing/2014/main" val="109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我们班同学的视力情况用测量方法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快捷了解历史资料情况用观察方法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抛硬币看正反面的次数用实验方法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全班同学最喜爱的体育活动用访问方法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0"/>
                  </a:ext>
                </a:extLst>
              </a:tr>
            </a:tbl>
          </a:graphicData>
        </a:graphic>
      </p:graphicFrame>
      <p:pic>
        <p:nvPicPr>
          <p:cNvPr id="3" name="yt_shape_1685211313351">
            <a:extLst>
              <a:ext uri="{FF2B5EF4-FFF2-40B4-BE49-F238E27FC236}">
                <a16:creationId xmlns:a16="http://schemas.microsoft.com/office/drawing/2014/main" id="{8D1C2E4B-CD2B-6795-F313-94969ACCC72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321"/>
            <a:ext cx="2413064" cy="607315"/>
          </a:xfrm>
          <a:prstGeom prst="rect">
            <a:avLst/>
          </a:prstGeom>
        </p:spPr>
      </p:pic>
      <p:pic>
        <p:nvPicPr>
          <p:cNvPr id="5" name="yt_shape_1685211313369">
            <a:extLst>
              <a:ext uri="{FF2B5EF4-FFF2-40B4-BE49-F238E27FC236}">
                <a16:creationId xmlns:a16="http://schemas.microsoft.com/office/drawing/2014/main" id="{3145B16D-805F-BA1F-74B3-135EFD5AF65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58311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160B23-D221-6660-F40E-29BE4B9579C0}"/>
              </a:ext>
            </a:extLst>
          </p:cNvPr>
          <p:cNvSpPr txBox="1"/>
          <p:nvPr/>
        </p:nvSpPr>
        <p:spPr>
          <a:xfrm>
            <a:off x="5631589" y="20699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5" name="yt_shape_14595"/>
          <p:cNvSpPr txBox="1"/>
          <p:nvPr/>
        </p:nvSpPr>
        <p:spPr>
          <a:xfrm>
            <a:off x="468667" y="833370"/>
            <a:ext cx="269464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199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199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6574266-7717-470c-ab72-abae48201285.png&quot;}"/>
            </a:endParaRPr>
          </a:p>
        </p:txBody>
      </p:sp>
      <p:sp>
        <p:nvSpPr>
          <p:cNvPr id="14596" name="yt_shape_14596"/>
          <p:cNvSpPr txBox="1"/>
          <p:nvPr/>
        </p:nvSpPr>
        <p:spPr>
          <a:xfrm>
            <a:off x="540119" y="158653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某中学在开展课后延时服务时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随机抽查了部分同学的兴趣爱好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每位同学只能选择其中的一项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并根据抽查数据绘制成扇形统计图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按照数据从小到大的顺序绘制成条形统计图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被撕掉一部分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97" name="yt_shape_14597"/>
          <p:cNvSpPr txBox="1"/>
          <p:nvPr/>
        </p:nvSpPr>
        <p:spPr>
          <a:xfrm>
            <a:off x="540000" y="3026096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本次被调查的同学有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14599" name="yt_image_1459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2840" y="4465662"/>
            <a:ext cx="484632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5211313533">
            <a:extLst>
              <a:ext uri="{FF2B5EF4-FFF2-40B4-BE49-F238E27FC236}">
                <a16:creationId xmlns:a16="http://schemas.microsoft.com/office/drawing/2014/main" id="{7A2A205C-3995-AC4F-328F-BB37E2D011B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0386"/>
            <a:ext cx="2400364" cy="64154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988064D-43EF-FFBE-FEE6-191A941FB977}"/>
              </a:ext>
            </a:extLst>
          </p:cNvPr>
          <p:cNvSpPr txBox="1"/>
          <p:nvPr/>
        </p:nvSpPr>
        <p:spPr>
          <a:xfrm>
            <a:off x="4259989" y="297929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1" name="yt_shape_14601"/>
          <p:cNvSpPr txBox="1"/>
          <p:nvPr/>
        </p:nvSpPr>
        <p:spPr>
          <a:xfrm>
            <a:off x="540000" y="900000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补全条形统计图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并注明每项对应的兴趣爱好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4602"/>
          <p:cNvSpPr txBox="1"/>
          <p:nvPr/>
        </p:nvSpPr>
        <p:spPr>
          <a:xfrm>
            <a:off x="540119" y="1531667"/>
            <a:ext cx="6229679" cy="3292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诗词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的人数为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体育的人数为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书画的人数根据扇形统计可知占比为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25%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音乐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的人数为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补全统计图如图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603" name="yt_image_1460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5679" y="1531667"/>
            <a:ext cx="484632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05" name="yt_image_146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5495" y="5026916"/>
            <a:ext cx="3501009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7" name="yt_shape_146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学校计划根据同学们的兴趣爱好安排辅导老师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其中为爱好音乐的同学每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人安排一名辅导教师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则恰好安排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名老师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由此估计该校学生共有多少人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608"/>
              <p:cNvSpPr txBox="1"/>
              <p:nvPr/>
            </p:nvSpPr>
            <p:spPr>
              <a:xfrm>
                <a:off x="540119" y="2011799"/>
                <a:ext cx="6229679" cy="22924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根据题意可知爱好音乐的同学有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音乐的占比为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100%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20%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所以估计该校学生共有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280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%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6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6229679" cy="2292487"/>
              </a:xfrm>
              <a:prstGeom prst="rect">
                <a:avLst/>
              </a:prstGeom>
              <a:blipFill>
                <a:blip r:embed="rId2"/>
                <a:stretch>
                  <a:fillRect l="-3033" t="-2128" r="-2935" b="-3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10" name="yt_image_1461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5679" y="2011799"/>
            <a:ext cx="484632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7" name="yt_shape_1453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某学习小组将要进行一次统计活动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下面是四位同学分别设计的活动序号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38" name="yt_table_14538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267592"/>
              </p:ext>
            </p:extLst>
          </p:nvPr>
        </p:nvGraphicFramePr>
        <p:xfrm>
          <a:off x="540000" y="2011799"/>
          <a:ext cx="9491663" cy="1697484"/>
        </p:xfrm>
        <a:graphic>
          <a:graphicData uri="http://schemas.openxmlformats.org/drawingml/2006/table">
            <a:tbl>
              <a:tblPr/>
              <a:tblGrid>
                <a:gridCol w="9491663">
                  <a:extLst>
                    <a:ext uri="{9D8B030D-6E8A-4147-A177-3AD203B41FA5}">
                      <a16:colId xmlns:a16="http://schemas.microsoft.com/office/drawing/2014/main" val="109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实际问题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收集数据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表示数据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整理数据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统计分析合理决策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实际问题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表示数据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收集数据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整理数据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统计分析合理决策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实际问题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收集数据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整理数据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表示数据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统计分析合理决策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实际问题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整理数据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收集数据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表示数据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统计分析合理决策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CB2736A-B2CA-391C-01E1-27FA24287B63}"/>
              </a:ext>
            </a:extLst>
          </p:cNvPr>
          <p:cNvSpPr txBox="1"/>
          <p:nvPr/>
        </p:nvSpPr>
        <p:spPr>
          <a:xfrm>
            <a:off x="2278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" name="yt_shape_14540"/>
          <p:cNvSpPr txBox="1"/>
          <p:nvPr/>
        </p:nvSpPr>
        <p:spPr>
          <a:xfrm>
            <a:off x="494315" y="866387"/>
            <a:ext cx="324608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频数与频率</a:t>
            </a:r>
          </a:p>
        </p:txBody>
      </p:sp>
      <p:sp>
        <p:nvSpPr>
          <p:cNvPr id="14541" name="yt_shape_14541"/>
          <p:cNvSpPr txBox="1"/>
          <p:nvPr/>
        </p:nvSpPr>
        <p:spPr>
          <a:xfrm>
            <a:off x="540000" y="1365952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某青年足球队的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名队员的年龄如下表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4542" name="yt_table_14542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017141"/>
              </p:ext>
            </p:extLst>
          </p:nvPr>
        </p:nvGraphicFramePr>
        <p:xfrm>
          <a:off x="540000" y="1997619"/>
          <a:ext cx="11111998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26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0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1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15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15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年龄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544" name="yt_shape_14544"/>
          <p:cNvSpPr txBox="1"/>
          <p:nvPr/>
        </p:nvSpPr>
        <p:spPr>
          <a:xfrm>
            <a:off x="540000" y="3306378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则出现频数最多的年龄是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45" name="yt_table_1454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683006"/>
              </p:ext>
            </p:extLst>
          </p:nvPr>
        </p:nvGraphicFramePr>
        <p:xfrm>
          <a:off x="540000" y="3938045"/>
          <a:ext cx="9486266" cy="424371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3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3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35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9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5"/>
                  </a:ext>
                </a:extLst>
              </a:tr>
            </a:tbl>
          </a:graphicData>
        </a:graphic>
      </p:graphicFrame>
      <p:sp>
        <p:nvSpPr>
          <p:cNvPr id="14547" name="yt_shape_14547"/>
          <p:cNvSpPr txBox="1"/>
          <p:nvPr/>
        </p:nvSpPr>
        <p:spPr>
          <a:xfrm>
            <a:off x="540119" y="44131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在一块实验田里抽取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个小麦穗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考察它的长度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数据落在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之间的数据的频率是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则长度在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之间的麦穗有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48" name="yt_table_1454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630587"/>
              </p:ext>
            </p:extLst>
          </p:nvPr>
        </p:nvGraphicFramePr>
        <p:xfrm>
          <a:off x="540000" y="5524909"/>
          <a:ext cx="9638666" cy="424371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3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3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3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6"/>
                  </a:ext>
                </a:extLst>
              </a:tr>
            </a:tbl>
          </a:graphicData>
        </a:graphic>
      </p:graphicFrame>
      <p:pic>
        <p:nvPicPr>
          <p:cNvPr id="3" name="yt_shape_1685211313401">
            <a:extLst>
              <a:ext uri="{FF2B5EF4-FFF2-40B4-BE49-F238E27FC236}">
                <a16:creationId xmlns:a16="http://schemas.microsoft.com/office/drawing/2014/main" id="{DFD5DF6D-CE8B-0348-9C6E-1C5AAC3BB4B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7509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AB0F3B-6A29-3108-355C-36D17F6A95F2}"/>
              </a:ext>
            </a:extLst>
          </p:cNvPr>
          <p:cNvSpPr txBox="1"/>
          <p:nvPr/>
        </p:nvSpPr>
        <p:spPr>
          <a:xfrm>
            <a:off x="4412389" y="32595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6A93DF-B2F8-AA48-4FB4-131362E7C1EE}"/>
              </a:ext>
            </a:extLst>
          </p:cNvPr>
          <p:cNvSpPr txBox="1"/>
          <p:nvPr/>
        </p:nvSpPr>
        <p:spPr>
          <a:xfrm>
            <a:off x="8374907" y="4841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0" name="yt_shape_14550"/>
          <p:cNvSpPr txBox="1"/>
          <p:nvPr/>
        </p:nvSpPr>
        <p:spPr>
          <a:xfrm>
            <a:off x="540119" y="764704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在某项针对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岁的青年人每天发微博数量的调查中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设一个人的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日均发微博条数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个符合年龄条件的青年人开展每人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日均发微博条数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所抽青年人的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日均发微博条数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的数据如下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551" name="yt_shape_14551"/>
          <p:cNvSpPr txBox="1"/>
          <p:nvPr/>
        </p:nvSpPr>
        <p:spPr>
          <a:xfrm>
            <a:off x="540000" y="2667922"/>
            <a:ext cx="7677102" cy="43223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  <a:tabLst>
                <a:tab pos="844732" algn="l"/>
                <a:tab pos="1689464" algn="l"/>
                <a:tab pos="2534196" algn="l"/>
                <a:tab pos="3378928" algn="l"/>
                <a:tab pos="4071294" algn="l"/>
                <a:tab pos="4916026" algn="l"/>
                <a:tab pos="5760758" algn="l"/>
                <a:tab pos="6605490" algn="l"/>
                <a:tab pos="745022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</a:p>
        </p:txBody>
      </p:sp>
      <p:sp>
        <p:nvSpPr>
          <p:cNvPr id="14552" name="yt_shape_14552"/>
          <p:cNvSpPr txBox="1"/>
          <p:nvPr/>
        </p:nvSpPr>
        <p:spPr>
          <a:xfrm>
            <a:off x="540000" y="3150944"/>
            <a:ext cx="7677102" cy="43223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  <a:tabLst>
                <a:tab pos="844732" algn="l"/>
                <a:tab pos="1689464" algn="l"/>
                <a:tab pos="2534196" algn="l"/>
                <a:tab pos="3378928" algn="l"/>
                <a:tab pos="4071294" algn="l"/>
                <a:tab pos="4916026" algn="l"/>
                <a:tab pos="5760758" algn="l"/>
                <a:tab pos="6605490" algn="l"/>
                <a:tab pos="745022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</p:txBody>
      </p:sp>
      <p:sp>
        <p:nvSpPr>
          <p:cNvPr id="14553" name="yt_shape_14553"/>
          <p:cNvSpPr txBox="1"/>
          <p:nvPr/>
        </p:nvSpPr>
        <p:spPr>
          <a:xfrm>
            <a:off x="540000" y="3633966"/>
            <a:ext cx="7830990" cy="43223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  <a:tabLst>
                <a:tab pos="844732" algn="l"/>
                <a:tab pos="1689464" algn="l"/>
                <a:tab pos="2534196" algn="l"/>
                <a:tab pos="3378928" algn="l"/>
                <a:tab pos="4071294" algn="l"/>
                <a:tab pos="4916026" algn="l"/>
                <a:tab pos="5760758" algn="l"/>
                <a:tab pos="6605490" algn="l"/>
                <a:tab pos="745022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</a:p>
        </p:txBody>
      </p:sp>
      <p:sp>
        <p:nvSpPr>
          <p:cNvPr id="14554" name="yt_shape_14554"/>
          <p:cNvSpPr txBox="1"/>
          <p:nvPr/>
        </p:nvSpPr>
        <p:spPr>
          <a:xfrm>
            <a:off x="540000" y="4085792"/>
            <a:ext cx="4650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求所抽数据中为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级的频率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555" name="yt_shape_14555"/>
              <p:cNvSpPr txBox="1"/>
              <p:nvPr/>
            </p:nvSpPr>
            <p:spPr>
              <a:xfrm>
                <a:off x="540000" y="4493087"/>
                <a:ext cx="9441687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的人数有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所抽数据中为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级的频率为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55" name="yt_shape_145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93087"/>
                <a:ext cx="9441687" cy="649152"/>
              </a:xfrm>
              <a:prstGeom prst="rect">
                <a:avLst/>
              </a:prstGeom>
              <a:blipFill>
                <a:blip r:embed="rId2"/>
                <a:stretch>
                  <a:fillRect l="-2003" r="-1034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4557">
            <a:extLst>
              <a:ext uri="{FF2B5EF4-FFF2-40B4-BE49-F238E27FC236}">
                <a16:creationId xmlns:a16="http://schemas.microsoft.com/office/drawing/2014/main" id="{BAE9E6BE-530B-47E2-BBE6-21BE2E445B91}"/>
              </a:ext>
            </a:extLst>
          </p:cNvPr>
          <p:cNvSpPr txBox="1"/>
          <p:nvPr/>
        </p:nvSpPr>
        <p:spPr>
          <a:xfrm>
            <a:off x="540000" y="5187755"/>
            <a:ext cx="100364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试估计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岁的青年人中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日均发微博条数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级的人数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4558">
            <a:extLst>
              <a:ext uri="{FF2B5EF4-FFF2-40B4-BE49-F238E27FC236}">
                <a16:creationId xmlns:a16="http://schemas.microsoft.com/office/drawing/2014/main" id="{79E75073-CDBB-46D7-A1C2-132E53500A7B}"/>
              </a:ext>
            </a:extLst>
          </p:cNvPr>
          <p:cNvSpPr txBox="1"/>
          <p:nvPr/>
        </p:nvSpPr>
        <p:spPr>
          <a:xfrm>
            <a:off x="540000" y="5667058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" name="yt_shape_14559">
            <a:extLst>
              <a:ext uri="{FF2B5EF4-FFF2-40B4-BE49-F238E27FC236}">
                <a16:creationId xmlns:a16="http://schemas.microsoft.com/office/drawing/2014/main" id="{72498DAB-8333-44A1-8590-873E27AEA242}"/>
              </a:ext>
            </a:extLst>
          </p:cNvPr>
          <p:cNvSpPr txBox="1"/>
          <p:nvPr/>
        </p:nvSpPr>
        <p:spPr>
          <a:xfrm>
            <a:off x="540000" y="6146361"/>
            <a:ext cx="106519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估计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岁的青年人中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日均发微博条数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级的人数为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55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0" name="yt_shape_14560"/>
          <p:cNvSpPr txBox="1"/>
          <p:nvPr/>
        </p:nvSpPr>
        <p:spPr>
          <a:xfrm>
            <a:off x="494315" y="900000"/>
            <a:ext cx="324608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扇形统计图</a:t>
            </a:r>
          </a:p>
        </p:txBody>
      </p:sp>
      <p:sp>
        <p:nvSpPr>
          <p:cNvPr id="14561" name="yt_shape_14561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某班数学老师想了解学生对数学的喜欢程度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对全班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名学生进行调查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根据调查结果绘制了扇形统计图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很喜欢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不喜欢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很喜欢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数学的学生有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562" name="yt_image_1456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8754" y="2991495"/>
            <a:ext cx="1634490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313439">
            <a:extLst>
              <a:ext uri="{FF2B5EF4-FFF2-40B4-BE49-F238E27FC236}">
                <a16:creationId xmlns:a16="http://schemas.microsoft.com/office/drawing/2014/main" id="{EABF473E-F0FD-16ED-6CFA-2893BDAB0B7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1122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D23DA7-073D-26AB-F853-DC44A18A2DC6}"/>
              </a:ext>
            </a:extLst>
          </p:cNvPr>
          <p:cNvSpPr txBox="1"/>
          <p:nvPr/>
        </p:nvSpPr>
        <p:spPr>
          <a:xfrm>
            <a:off x="7663707" y="23037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4" name="yt_shape_14564"/>
          <p:cNvSpPr txBox="1"/>
          <p:nvPr/>
        </p:nvSpPr>
        <p:spPr>
          <a:xfrm>
            <a:off x="494315" y="900000"/>
            <a:ext cx="47849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从统计图表中获取信息</a:t>
            </a:r>
          </a:p>
        </p:txBody>
      </p:sp>
      <p:sp>
        <p:nvSpPr>
          <p:cNvPr id="14565" name="yt_shape_1456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空气是由多种气体混合而成的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为了简明扼要地介绍空气的组成情况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较好地描述数据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最适合使用的统计图是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66" name="yt_table_1456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048737"/>
              </p:ext>
            </p:extLst>
          </p:nvPr>
        </p:nvGraphicFramePr>
        <p:xfrm>
          <a:off x="540000" y="2511364"/>
          <a:ext cx="4675506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941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9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扇形图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条形图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折线图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直方图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8"/>
                  </a:ext>
                </a:extLst>
              </a:tr>
            </a:tbl>
          </a:graphicData>
        </a:graphic>
      </p:graphicFrame>
      <p:sp>
        <p:nvSpPr>
          <p:cNvPr id="14568" name="yt_shape_14568"/>
          <p:cNvSpPr txBox="1"/>
          <p:nvPr/>
        </p:nvSpPr>
        <p:spPr>
          <a:xfrm>
            <a:off x="540000" y="3410706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乙两人在相同条件下各射靶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次成绩记录如下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569" name="yt_shape_14569"/>
          <p:cNvSpPr txBox="1"/>
          <p:nvPr/>
        </p:nvSpPr>
        <p:spPr>
          <a:xfrm>
            <a:off x="540000" y="3890009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570" name="yt_shape_14570"/>
          <p:cNvSpPr txBox="1"/>
          <p:nvPr/>
        </p:nvSpPr>
        <p:spPr>
          <a:xfrm>
            <a:off x="540000" y="4369312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71" name="yt_shape_14571"/>
          <p:cNvSpPr txBox="1"/>
          <p:nvPr/>
        </p:nvSpPr>
        <p:spPr>
          <a:xfrm>
            <a:off x="540000" y="4848615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要表示甲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乙两人射靶成绩的变化情况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应制成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折线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313468">
            <a:extLst>
              <a:ext uri="{FF2B5EF4-FFF2-40B4-BE49-F238E27FC236}">
                <a16:creationId xmlns:a16="http://schemas.microsoft.com/office/drawing/2014/main" id="{FA985A9F-7ED5-0B0C-4680-9771C3DB058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1122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D4DB18-6E92-0549-9036-33E4F97E3A25}"/>
              </a:ext>
            </a:extLst>
          </p:cNvPr>
          <p:cNvSpPr txBox="1"/>
          <p:nvPr/>
        </p:nvSpPr>
        <p:spPr>
          <a:xfrm>
            <a:off x="53269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50C6F7-12C7-ABFE-E88C-C03904B0E17A}"/>
              </a:ext>
            </a:extLst>
          </p:cNvPr>
          <p:cNvSpPr txBox="1"/>
          <p:nvPr/>
        </p:nvSpPr>
        <p:spPr>
          <a:xfrm>
            <a:off x="7155589" y="478322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折线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2" name="yt_shape_14572"/>
          <p:cNvSpPr txBox="1"/>
          <p:nvPr/>
        </p:nvSpPr>
        <p:spPr>
          <a:xfrm>
            <a:off x="540119" y="1038809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某校为了解落实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政策后学生每天完成书面作业的时间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在全校随机抽取部分小学生进行调查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按四个组别进行整理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绘制成如下两幅不完整的统计图表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请根据图表信息解答下列问题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573" name="yt_shape_14573"/>
          <p:cNvSpPr txBox="1"/>
          <p:nvPr/>
        </p:nvSpPr>
        <p:spPr>
          <a:xfrm>
            <a:off x="4249341" y="2410494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抽取的学生作业时间统计表</a:t>
            </a:r>
          </a:p>
        </p:txBody>
      </p:sp>
      <p:graphicFrame>
        <p:nvGraphicFramePr>
          <p:cNvPr id="14574" name="yt_table_14574" title="H_204.23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403593"/>
              </p:ext>
            </p:extLst>
          </p:nvPr>
        </p:nvGraphicFramePr>
        <p:xfrm>
          <a:off x="540000" y="2839009"/>
          <a:ext cx="7860255" cy="25937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20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0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0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调查结果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yt_image_14578">
            <a:extLst>
              <a:ext uri="{FF2B5EF4-FFF2-40B4-BE49-F238E27FC236}">
                <a16:creationId xmlns:a16="http://schemas.microsoft.com/office/drawing/2014/main" id="{FDB8F8B3-08BF-4349-A321-1B3251703FD6}"/>
              </a:ex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3169239"/>
            <a:ext cx="284607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576">
            <a:extLst>
              <a:ext uri="{FF2B5EF4-FFF2-40B4-BE49-F238E27FC236}">
                <a16:creationId xmlns:a16="http://schemas.microsoft.com/office/drawing/2014/main" id="{28881424-67C0-4465-9DE4-5670DF05967E}"/>
              </a:ext>
            </a:extLst>
          </p:cNvPr>
          <p:cNvSpPr txBox="1"/>
          <p:nvPr/>
        </p:nvSpPr>
        <p:spPr>
          <a:xfrm>
            <a:off x="540000" y="5694127"/>
            <a:ext cx="104211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这次调查抽取学生的总人数是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组的学生人数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9D252A-A5C0-4745-B60D-2453FA925504}"/>
              </a:ext>
            </a:extLst>
          </p:cNvPr>
          <p:cNvSpPr txBox="1"/>
          <p:nvPr/>
        </p:nvSpPr>
        <p:spPr>
          <a:xfrm>
            <a:off x="5479189" y="564732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D662C5-61C7-453A-8FC3-5B04529FF3FF}"/>
              </a:ext>
            </a:extLst>
          </p:cNvPr>
          <p:cNvSpPr txBox="1"/>
          <p:nvPr/>
        </p:nvSpPr>
        <p:spPr>
          <a:xfrm>
            <a:off x="9627326" y="564732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0" name="yt_shape_14580"/>
          <p:cNvSpPr txBox="1"/>
          <p:nvPr/>
        </p:nvSpPr>
        <p:spPr>
          <a:xfrm>
            <a:off x="540119" y="82159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该校共有学生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请估算该校每日书面作业时间不少于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分钟的学生人数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581"/>
              <p:cNvSpPr txBox="1"/>
              <p:nvPr/>
            </p:nvSpPr>
            <p:spPr>
              <a:xfrm>
                <a:off x="540000" y="1916915"/>
                <a:ext cx="496129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180+90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5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915"/>
                <a:ext cx="4961295" cy="642740"/>
              </a:xfrm>
              <a:prstGeom prst="rect">
                <a:avLst/>
              </a:prstGeom>
              <a:blipFill>
                <a:blip r:embed="rId2"/>
                <a:stretch>
                  <a:fillRect l="-3813" r="-282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4578">
            <a:extLst>
              <a:ext uri="{FF2B5EF4-FFF2-40B4-BE49-F238E27FC236}">
                <a16:creationId xmlns:a16="http://schemas.microsoft.com/office/drawing/2014/main" id="{1E24AC79-77AB-492D-8E6C-DD80E3C72849}"/>
              </a:ex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1459" y="1543796"/>
            <a:ext cx="284607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4585">
            <a:extLst>
              <a:ext uri="{FF2B5EF4-FFF2-40B4-BE49-F238E27FC236}">
                <a16:creationId xmlns:a16="http://schemas.microsoft.com/office/drawing/2014/main" id="{69636A50-FD33-4103-BD4D-C5DB6D73165E}"/>
              </a:ext>
            </a:extLst>
          </p:cNvPr>
          <p:cNvSpPr txBox="1"/>
          <p:nvPr/>
        </p:nvSpPr>
        <p:spPr>
          <a:xfrm>
            <a:off x="540000" y="2825619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请结合数据对该校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工作提出一条合理性建议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" name="yt_shape_14586">
            <a:extLst>
              <a:ext uri="{FF2B5EF4-FFF2-40B4-BE49-F238E27FC236}">
                <a16:creationId xmlns:a16="http://schemas.microsoft.com/office/drawing/2014/main" id="{16E5CD6B-1A23-4E6E-88BF-F961D6BFB80B}"/>
              </a:ext>
            </a:extLst>
          </p:cNvPr>
          <p:cNvSpPr txBox="1"/>
          <p:nvPr/>
        </p:nvSpPr>
        <p:spPr>
          <a:xfrm>
            <a:off x="540000" y="3304922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估算该校每日书面作业时间不少于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分钟的学生有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675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yt_shape_14587">
            <a:extLst>
              <a:ext uri="{FF2B5EF4-FFF2-40B4-BE49-F238E27FC236}">
                <a16:creationId xmlns:a16="http://schemas.microsoft.com/office/drawing/2014/main" id="{DF939D90-F278-4B6A-830A-F5B14659FA6D}"/>
              </a:ext>
            </a:extLst>
          </p:cNvPr>
          <p:cNvSpPr txBox="1"/>
          <p:nvPr/>
        </p:nvSpPr>
        <p:spPr>
          <a:xfrm>
            <a:off x="540119" y="3936589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建议减少作业量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根据学生的能力分层布置作业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合理即可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0" name="yt_shape_14590"/>
          <p:cNvSpPr txBox="1"/>
          <p:nvPr/>
        </p:nvSpPr>
        <p:spPr>
          <a:xfrm>
            <a:off x="540000" y="900000"/>
            <a:ext cx="256480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20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20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e86a37a-8d81-4e0a-8dc3-fadd35a44702.png&quot;}"/>
            </a:endParaRPr>
          </a:p>
        </p:txBody>
      </p:sp>
      <p:sp>
        <p:nvSpPr>
          <p:cNvPr id="14591" name="yt_shape_14591"/>
          <p:cNvSpPr txBox="1"/>
          <p:nvPr/>
        </p:nvSpPr>
        <p:spPr>
          <a:xfrm>
            <a:off x="540000" y="1653160"/>
            <a:ext cx="74555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如图的两个统计图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女生人数多的学校是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93" name="yt_table_14593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948082"/>
              </p:ext>
            </p:extLst>
          </p:nvPr>
        </p:nvGraphicFramePr>
        <p:xfrm>
          <a:off x="540000" y="2132463"/>
          <a:ext cx="4597400" cy="1697484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乙两校女生人数一样多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2"/>
                  </a:ext>
                </a:extLst>
              </a:tr>
            </a:tbl>
          </a:graphicData>
        </a:graphic>
      </p:graphicFrame>
      <p:pic>
        <p:nvPicPr>
          <p:cNvPr id="14592" name="yt_image_14592_skip" title="H_133.0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5813" y="2132463"/>
            <a:ext cx="3464433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313511">
            <a:extLst>
              <a:ext uri="{FF2B5EF4-FFF2-40B4-BE49-F238E27FC236}">
                <a16:creationId xmlns:a16="http://schemas.microsoft.com/office/drawing/2014/main" id="{983298DC-6CF7-53D6-558D-F49793C12F2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855"/>
            <a:ext cx="2413064" cy="6398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631545-3C0E-20A2-032D-856B1AB01A2B}"/>
              </a:ext>
            </a:extLst>
          </p:cNvPr>
          <p:cNvSpPr txBox="1"/>
          <p:nvPr/>
        </p:nvSpPr>
        <p:spPr>
          <a:xfrm>
            <a:off x="7003189" y="16063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1333</Words>
  <Application>Microsoft Office PowerPoint</Application>
  <PresentationFormat>宽屏</PresentationFormat>
  <Paragraphs>108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2023-05-05T05:33:00Z</dcterms:created>
  <dcterms:modified xsi:type="dcterms:W3CDTF">2023-05-29T09:52:30Z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