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70" r:id="rId4"/>
    <p:sldId id="372" r:id="rId5"/>
    <p:sldId id="373" r:id="rId6"/>
    <p:sldId id="377" r:id="rId7"/>
    <p:sldId id="379" r:id="rId8"/>
    <p:sldId id="381" r:id="rId9"/>
    <p:sldId id="386" r:id="rId10"/>
    <p:sldId id="388" r:id="rId11"/>
    <p:sldId id="389" r:id="rId12"/>
    <p:sldId id="396" r:id="rId13"/>
    <p:sldId id="391" r:id="rId14"/>
    <p:sldId id="394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5" name="yt_shape_11575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a87820c0-f33f-4c31-811c-ca2a930b2a87.png&quot;}"/>
            </a:endParaRPr>
          </a:p>
        </p:txBody>
      </p:sp>
      <p:sp>
        <p:nvSpPr>
          <p:cNvPr id="11576" name="yt_shape_11576"/>
          <p:cNvSpPr txBox="1"/>
          <p:nvPr/>
        </p:nvSpPr>
        <p:spPr>
          <a:xfrm>
            <a:off x="540119" y="16775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两个数的平方和加上这两个数的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积的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倍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等于这两个数的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用字母表示为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577" name="yt_shape_11577"/>
          <p:cNvSpPr txBox="1"/>
          <p:nvPr/>
        </p:nvSpPr>
        <p:spPr>
          <a:xfrm>
            <a:off x="540119" y="263697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两个数的平方和减去这两个数的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积的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倍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等于这两个数的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差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用字母表示为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0837974">
            <a:extLst>
              <a:ext uri="{FF2B5EF4-FFF2-40B4-BE49-F238E27FC236}">
                <a16:creationId xmlns:a16="http://schemas.microsoft.com/office/drawing/2014/main" id="{1AFBD382-A7C8-7612-D8AA-14DE198091A1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795"/>
            <a:ext cx="4089464" cy="64598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0E1B683-FF32-FFDA-6FD9-C858C04F7393}"/>
              </a:ext>
            </a:extLst>
          </p:cNvPr>
          <p:cNvSpPr txBox="1"/>
          <p:nvPr/>
        </p:nvSpPr>
        <p:spPr>
          <a:xfrm>
            <a:off x="5326908" y="1606354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积的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倍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89C5CD2-A747-05F6-31E6-14E9C0182E74}"/>
              </a:ext>
            </a:extLst>
          </p:cNvPr>
          <p:cNvSpPr txBox="1"/>
          <p:nvPr/>
        </p:nvSpPr>
        <p:spPr>
          <a:xfrm>
            <a:off x="9441707" y="160635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B6C045-AA93-A3BF-B381-C3D4D250770F}"/>
              </a:ext>
            </a:extLst>
          </p:cNvPr>
          <p:cNvSpPr txBox="1"/>
          <p:nvPr/>
        </p:nvSpPr>
        <p:spPr>
          <a:xfrm>
            <a:off x="4158508" y="2081842"/>
            <a:ext cx="1805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0703A9F-4539-41BC-FD72-325D5325EB2A}"/>
              </a:ext>
            </a:extLst>
          </p:cNvPr>
          <p:cNvSpPr txBox="1"/>
          <p:nvPr/>
        </p:nvSpPr>
        <p:spPr>
          <a:xfrm>
            <a:off x="5326908" y="2565789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积的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倍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C75D93F-A1C7-9CFA-E440-36B900605671}"/>
              </a:ext>
            </a:extLst>
          </p:cNvPr>
          <p:cNvSpPr txBox="1"/>
          <p:nvPr/>
        </p:nvSpPr>
        <p:spPr>
          <a:xfrm>
            <a:off x="9441707" y="256578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差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02DA416-A69A-5E31-F930-C833A109E3FA}"/>
              </a:ext>
            </a:extLst>
          </p:cNvPr>
          <p:cNvSpPr txBox="1"/>
          <p:nvPr/>
        </p:nvSpPr>
        <p:spPr>
          <a:xfrm>
            <a:off x="4158508" y="3041277"/>
            <a:ext cx="1805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7" name="yt_shape_11627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三边的长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你能判断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的形状吗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628" name="yt_shape_11628"/>
          <p:cNvSpPr txBox="1"/>
          <p:nvPr/>
        </p:nvSpPr>
        <p:spPr>
          <a:xfrm>
            <a:off x="540000" y="1842955"/>
            <a:ext cx="6256521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由已知得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为等腰三角形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6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6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6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2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9" name="yt_shape_11629"/>
          <p:cNvSpPr txBox="1"/>
          <p:nvPr/>
        </p:nvSpPr>
        <p:spPr>
          <a:xfrm>
            <a:off x="540000" y="867488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b0943626-970c-4cc5-9339-7a292cbeea2c.png&quot;}"/>
            </a:endParaRPr>
          </a:p>
        </p:txBody>
      </p:sp>
      <p:sp>
        <p:nvSpPr>
          <p:cNvPr id="11630" name="yt_shape_11630"/>
          <p:cNvSpPr txBox="1"/>
          <p:nvPr/>
        </p:nvSpPr>
        <p:spPr>
          <a:xfrm>
            <a:off x="540119" y="15698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创新意识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有一张边长为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厘米的正方形桌面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因为实际需要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需将正方形边长增加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厘米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木工师傅设计了如图所示的三种方案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pic>
        <p:nvPicPr>
          <p:cNvPr id="11631" name="yt_image_1163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9410" y="2521218"/>
            <a:ext cx="4853178" cy="176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33" name="yt_shape_11633"/>
          <p:cNvSpPr txBox="1"/>
          <p:nvPr/>
        </p:nvSpPr>
        <p:spPr>
          <a:xfrm>
            <a:off x="540000" y="4331838"/>
            <a:ext cx="4924425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小明发现这三种方案都能验证公式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1634" name="yt_shape_11634"/>
          <p:cNvSpPr txBox="1"/>
          <p:nvPr/>
        </p:nvSpPr>
        <p:spPr>
          <a:xfrm>
            <a:off x="540000" y="4794662"/>
            <a:ext cx="33855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635" name="yt_shape_11635"/>
          <p:cNvSpPr txBox="1"/>
          <p:nvPr/>
        </p:nvSpPr>
        <p:spPr>
          <a:xfrm>
            <a:off x="540000" y="5273965"/>
            <a:ext cx="4616648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对于方案一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小明是这样验证的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1636" name="yt_shape_11636"/>
          <p:cNvSpPr txBox="1"/>
          <p:nvPr/>
        </p:nvSpPr>
        <p:spPr>
          <a:xfrm>
            <a:off x="540000" y="5736789"/>
            <a:ext cx="57451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0838174">
            <a:extLst>
              <a:ext uri="{FF2B5EF4-FFF2-40B4-BE49-F238E27FC236}">
                <a16:creationId xmlns:a16="http://schemas.microsoft.com/office/drawing/2014/main" id="{4B41B196-C3CE-19B1-68DB-BD67C0EDDB5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92069"/>
            <a:ext cx="4089464" cy="646417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8" name="yt_shape_11638"/>
          <p:cNvSpPr txBox="1"/>
          <p:nvPr/>
        </p:nvSpPr>
        <p:spPr>
          <a:xfrm>
            <a:off x="540000" y="1434445"/>
            <a:ext cx="4719241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方案二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639" name="yt_shape_11639"/>
              <p:cNvSpPr txBox="1"/>
              <p:nvPr/>
            </p:nvSpPr>
            <p:spPr>
              <a:xfrm>
                <a:off x="540000" y="3354143"/>
                <a:ext cx="5577681" cy="237911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方案三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[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)]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[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)]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639" name="yt_shape_116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54143"/>
                <a:ext cx="5577681" cy="2379113"/>
              </a:xfrm>
              <a:prstGeom prst="rect">
                <a:avLst/>
              </a:prstGeom>
              <a:blipFill>
                <a:blip r:embed="rId2"/>
                <a:stretch>
                  <a:fillRect l="-3388" b="-71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yt_shape_11637">
            <a:extLst>
              <a:ext uri="{FF2B5EF4-FFF2-40B4-BE49-F238E27FC236}">
                <a16:creationId xmlns:a16="http://schemas.microsoft.com/office/drawing/2014/main" id="{2C096294-3135-4D53-A744-6351FF9D949C}"/>
              </a:ext>
            </a:extLst>
          </p:cNvPr>
          <p:cNvSpPr txBox="1"/>
          <p:nvPr/>
        </p:nvSpPr>
        <p:spPr>
          <a:xfrm>
            <a:off x="540000" y="790997"/>
            <a:ext cx="6617196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请你根据方案二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方案三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写出公式的验证过程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6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6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6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6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6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6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6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38" grpId="0" build="allAtOnce"/>
      <p:bldP spid="1163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1" name="yt_shape_11641"/>
          <p:cNvSpPr txBox="1"/>
          <p:nvPr/>
        </p:nvSpPr>
        <p:spPr>
          <a:xfrm>
            <a:off x="3338835" y="836712"/>
            <a:ext cx="5514330" cy="4592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550" b="0" i="0" u="none" spc="43000">
                <a:noFill/>
                <a:effectLst/>
                <a:latin typeface="Times New Roman" pitchFamily="26"/>
                <a:ea typeface="宋体" pitchFamily="26"/>
                <a:cs typeface="宋体" pitchFamily="26"/>
                <a:sym typeface="Finished"/>
              </a:rPr>
              <a:t>⁠</a:t>
            </a:r>
            <a:endParaRPr lang="zh-CN" altLang="zh-CN" sz="2550" b="0" i="0" u="none" spc="43000">
              <a:solidFill>
                <a:srgbClr val="1EE3CF"/>
              </a:solidFill>
              <a:effectLst/>
              <a:latin typeface="Times New Roman" pitchFamily="26"/>
              <a:ea typeface="宋体" pitchFamily="26"/>
              <a:cs typeface="宋体" pitchFamily="26"/>
              <a:sym typeface="Finished"/>
              <a:hlinkClick r:id="" action="ppaction://macro?name={&quot;type&quot;:&quot;ImageText&quot;,&quot;item&quot;:&quot;ImageText&quot;,&quot;path&quot;:&quot;\\ImageTexts\\a584bc0c-f67c-49f9-8695-9fa30002a2ff.png&quot;}"/>
            </a:endParaRPr>
          </a:p>
        </p:txBody>
      </p:sp>
      <p:sp>
        <p:nvSpPr>
          <p:cNvPr id="11642" name="yt_shape_11642"/>
          <p:cNvSpPr txBox="1"/>
          <p:nvPr/>
        </p:nvSpPr>
        <p:spPr>
          <a:xfrm>
            <a:off x="4095452" y="1346728"/>
            <a:ext cx="40010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利用完全平方式的非负性求值</a:t>
            </a:r>
          </a:p>
        </p:txBody>
      </p:sp>
      <p:sp>
        <p:nvSpPr>
          <p:cNvPr id="11643" name="yt_shape_11643"/>
          <p:cNvSpPr txBox="1"/>
          <p:nvPr/>
        </p:nvSpPr>
        <p:spPr>
          <a:xfrm>
            <a:off x="540000" y="1826031"/>
            <a:ext cx="52322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【直接应用】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根据完全平方式填空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1644" name="yt_shape_11644"/>
          <p:cNvSpPr txBox="1"/>
          <p:nvPr/>
        </p:nvSpPr>
        <p:spPr>
          <a:xfrm>
            <a:off x="540119" y="23053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）＋（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645" name="yt_shape_11645"/>
          <p:cNvSpPr txBox="1"/>
          <p:nvPr/>
        </p:nvSpPr>
        <p:spPr>
          <a:xfrm>
            <a:off x="540000" y="3264769"/>
            <a:ext cx="48458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646" name="yt_shape_11646"/>
          <p:cNvSpPr txBox="1"/>
          <p:nvPr/>
        </p:nvSpPr>
        <p:spPr>
          <a:xfrm>
            <a:off x="540000" y="3744072"/>
            <a:ext cx="58477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利用完全平方式的非负性求值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647" name="yt_shape_11647"/>
          <p:cNvSpPr txBox="1"/>
          <p:nvPr/>
        </p:nvSpPr>
        <p:spPr>
          <a:xfrm>
            <a:off x="540000" y="4223375"/>
            <a:ext cx="63094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648" name="yt_shape_11648"/>
              <p:cNvSpPr txBox="1"/>
              <p:nvPr/>
            </p:nvSpPr>
            <p:spPr>
              <a:xfrm>
                <a:off x="540000" y="4702678"/>
                <a:ext cx="6360716" cy="158908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648" name="yt_shape_116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02678"/>
                <a:ext cx="6360716" cy="1589089"/>
              </a:xfrm>
              <a:prstGeom prst="rect">
                <a:avLst/>
              </a:prstGeom>
              <a:blipFill>
                <a:blip r:embed="rId2"/>
                <a:stretch>
                  <a:fillRect l="-2972" t="-3065" r="-2013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5210838202">
            <a:extLst>
              <a:ext uri="{FF2B5EF4-FFF2-40B4-BE49-F238E27FC236}">
                <a16:creationId xmlns:a16="http://schemas.microsoft.com/office/drawing/2014/main" id="{EE80D632-E7F9-A2D1-DCC3-4A68AAD64E36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873603"/>
            <a:ext cx="5334064" cy="38100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C52802D-87F4-D734-78D8-EEC199E72E5F}"/>
              </a:ext>
            </a:extLst>
          </p:cNvPr>
          <p:cNvSpPr txBox="1"/>
          <p:nvPr/>
        </p:nvSpPr>
        <p:spPr>
          <a:xfrm>
            <a:off x="3429846" y="2258528"/>
            <a:ext cx="315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103DAAD-8B04-0F12-BDD1-96A8B8D02DFE}"/>
              </a:ext>
            </a:extLst>
          </p:cNvPr>
          <p:cNvSpPr txBox="1"/>
          <p:nvPr/>
        </p:nvSpPr>
        <p:spPr>
          <a:xfrm>
            <a:off x="5647583" y="2258528"/>
            <a:ext cx="315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D80205A-A9F1-703E-A4DF-91BF299B64D6}"/>
              </a:ext>
            </a:extLst>
          </p:cNvPr>
          <p:cNvSpPr txBox="1"/>
          <p:nvPr/>
        </p:nvSpPr>
        <p:spPr>
          <a:xfrm>
            <a:off x="7306521" y="2258528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929FE0E-CCE1-938F-E00D-D0C95768CB0C}"/>
              </a:ext>
            </a:extLst>
          </p:cNvPr>
          <p:cNvSpPr txBox="1"/>
          <p:nvPr/>
        </p:nvSpPr>
        <p:spPr>
          <a:xfrm>
            <a:off x="8982921" y="2258528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50B07C4-ADBC-24EF-8D6C-EBA448B55D64}"/>
              </a:ext>
            </a:extLst>
          </p:cNvPr>
          <p:cNvSpPr txBox="1"/>
          <p:nvPr/>
        </p:nvSpPr>
        <p:spPr>
          <a:xfrm>
            <a:off x="10456121" y="2258528"/>
            <a:ext cx="1008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231AE92-3A7A-B10B-F032-64DA67645261}"/>
              </a:ext>
            </a:extLst>
          </p:cNvPr>
          <p:cNvSpPr txBox="1"/>
          <p:nvPr/>
        </p:nvSpPr>
        <p:spPr>
          <a:xfrm>
            <a:off x="450108" y="2734016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5292393-F598-83CA-0129-6E2AF7EC73C8}"/>
              </a:ext>
            </a:extLst>
          </p:cNvPr>
          <p:cNvSpPr txBox="1"/>
          <p:nvPr/>
        </p:nvSpPr>
        <p:spPr>
          <a:xfrm>
            <a:off x="3412264" y="3217963"/>
            <a:ext cx="1788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6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6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16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48" grpId="0" build="allAtOnce"/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650" name="yt_shape_11650"/>
              <p:cNvSpPr txBox="1"/>
              <p:nvPr/>
            </p:nvSpPr>
            <p:spPr>
              <a:xfrm>
                <a:off x="540119" y="692696"/>
                <a:ext cx="11111999" cy="111081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【变式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求代数式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650" name="yt_shape_116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692696"/>
                <a:ext cx="11111999" cy="1110817"/>
              </a:xfrm>
              <a:prstGeom prst="rect">
                <a:avLst/>
              </a:prstGeom>
              <a:blipFill>
                <a:blip r:embed="rId2"/>
                <a:stretch>
                  <a:fillRect l="-1701" r="-220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652" name="yt_shape_11652"/>
              <p:cNvSpPr txBox="1"/>
              <p:nvPr/>
            </p:nvSpPr>
            <p:spPr>
              <a:xfrm>
                <a:off x="540000" y="1854301"/>
                <a:ext cx="7599837" cy="383534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[（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]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652" name="yt_shape_116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4301"/>
                <a:ext cx="7599837" cy="3835345"/>
              </a:xfrm>
              <a:prstGeom prst="rect">
                <a:avLst/>
              </a:prstGeom>
              <a:blipFill>
                <a:blip r:embed="rId3"/>
                <a:stretch>
                  <a:fillRect l="-2488" r="-1605" b="-19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yt_shape_11654">
            <a:extLst>
              <a:ext uri="{FF2B5EF4-FFF2-40B4-BE49-F238E27FC236}">
                <a16:creationId xmlns:a16="http://schemas.microsoft.com/office/drawing/2014/main" id="{642E8EE5-3EA5-4152-BCB0-85F8A8286D8B}"/>
              </a:ext>
            </a:extLst>
          </p:cNvPr>
          <p:cNvSpPr txBox="1"/>
          <p:nvPr/>
        </p:nvSpPr>
        <p:spPr>
          <a:xfrm>
            <a:off x="540000" y="5783948"/>
            <a:ext cx="56842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的最小值是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5" name="yt_image_11655">
            <a:extLst>
              <a:ext uri="{FF2B5EF4-FFF2-40B4-BE49-F238E27FC236}">
                <a16:creationId xmlns:a16="http://schemas.microsoft.com/office/drawing/2014/main" id="{4514E9E6-5988-4C72-8B32-42E214C64597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68801" y="6415615"/>
            <a:ext cx="5454396" cy="18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BB142E3-C41D-40F2-BDAA-C137FAD4429E}"/>
              </a:ext>
            </a:extLst>
          </p:cNvPr>
          <p:cNvSpPr txBox="1"/>
          <p:nvPr/>
        </p:nvSpPr>
        <p:spPr>
          <a:xfrm>
            <a:off x="5393464" y="573714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6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6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52" grpId="0" uiExpand="1" build="allAtOnce"/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8" name="yt_shape_11578"/>
          <p:cNvSpPr txBox="1"/>
          <p:nvPr/>
        </p:nvSpPr>
        <p:spPr>
          <a:xfrm>
            <a:off x="540000" y="900000"/>
            <a:ext cx="428322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4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4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2a787438-9a68-4de1-85e9-34b8f058afca.png&quot;}"/>
            </a:endParaRPr>
          </a:p>
        </p:txBody>
      </p:sp>
      <p:sp>
        <p:nvSpPr>
          <p:cNvPr id="11579" name="yt_shape_11579"/>
          <p:cNvSpPr txBox="1"/>
          <p:nvPr/>
        </p:nvSpPr>
        <p:spPr>
          <a:xfrm>
            <a:off x="540000" y="1662201"/>
            <a:ext cx="702756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运用两数和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的平方公式分解因式</a:t>
            </a:r>
          </a:p>
        </p:txBody>
      </p:sp>
      <p:sp>
        <p:nvSpPr>
          <p:cNvPr id="11580" name="yt_shape_11580"/>
          <p:cNvSpPr txBox="1"/>
          <p:nvPr/>
        </p:nvSpPr>
        <p:spPr>
          <a:xfrm>
            <a:off x="540000" y="2161766"/>
            <a:ext cx="91307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下列多项式能用两数和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的平方公式分解因式的是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581" name="yt_table_11581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209569"/>
              </p:ext>
            </p:extLst>
          </p:nvPr>
        </p:nvGraphicFramePr>
        <p:xfrm>
          <a:off x="540000" y="2793433"/>
          <a:ext cx="5383530" cy="848742"/>
        </p:xfrm>
        <a:graphic>
          <a:graphicData uri="http://schemas.openxmlformats.org/drawingml/2006/table">
            <a:tbl>
              <a:tblPr/>
              <a:tblGrid>
                <a:gridCol w="3157855">
                  <a:extLst>
                    <a:ext uri="{9D8B030D-6E8A-4147-A177-3AD203B41FA5}">
                      <a16:colId xmlns:a16="http://schemas.microsoft.com/office/drawing/2014/main" val="10465"/>
                    </a:ext>
                  </a:extLst>
                </a:gridCol>
                <a:gridCol w="2225675">
                  <a:extLst>
                    <a:ext uri="{9D8B030D-6E8A-4147-A177-3AD203B41FA5}">
                      <a16:colId xmlns:a16="http://schemas.microsoft.com/office/drawing/2014/main" val="10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1"/>
                  </a:ext>
                </a:extLst>
              </a:tr>
            </a:tbl>
          </a:graphicData>
        </a:graphic>
      </p:graphicFrame>
      <p:sp>
        <p:nvSpPr>
          <p:cNvPr id="11583" name="yt_shape_11583"/>
          <p:cNvSpPr txBox="1"/>
          <p:nvPr/>
        </p:nvSpPr>
        <p:spPr>
          <a:xfrm>
            <a:off x="540000" y="3692775"/>
            <a:ext cx="48218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下列分解因式正确的是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584" name="yt_table_11584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561458"/>
              </p:ext>
            </p:extLst>
          </p:nvPr>
        </p:nvGraphicFramePr>
        <p:xfrm>
          <a:off x="540000" y="4324442"/>
          <a:ext cx="5448300" cy="1697484"/>
        </p:xfrm>
        <a:graphic>
          <a:graphicData uri="http://schemas.openxmlformats.org/drawingml/2006/table">
            <a:tbl>
              <a:tblPr/>
              <a:tblGrid>
                <a:gridCol w="5448300">
                  <a:extLst>
                    <a:ext uri="{9D8B030D-6E8A-4147-A177-3AD203B41FA5}">
                      <a16:colId xmlns:a16="http://schemas.microsoft.com/office/drawing/2014/main" val="104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5"/>
                  </a:ext>
                </a:extLst>
              </a:tr>
            </a:tbl>
          </a:graphicData>
        </a:graphic>
      </p:graphicFrame>
      <p:pic>
        <p:nvPicPr>
          <p:cNvPr id="3" name="yt_shape_1685210837999">
            <a:extLst>
              <a:ext uri="{FF2B5EF4-FFF2-40B4-BE49-F238E27FC236}">
                <a16:creationId xmlns:a16="http://schemas.microsoft.com/office/drawing/2014/main" id="{39B8764C-1F0C-D154-9DE8-AC27091E0DAD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840"/>
            <a:ext cx="4114864" cy="652852"/>
          </a:xfrm>
          <a:prstGeom prst="rect">
            <a:avLst/>
          </a:prstGeom>
        </p:spPr>
      </p:pic>
      <p:pic>
        <p:nvPicPr>
          <p:cNvPr id="5" name="yt_shape_1685210838018">
            <a:extLst>
              <a:ext uri="{FF2B5EF4-FFF2-40B4-BE49-F238E27FC236}">
                <a16:creationId xmlns:a16="http://schemas.microsoft.com/office/drawing/2014/main" id="{FDCD7EC9-3182-0C23-19CA-D9F2214FE30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A0DB655-6F9F-7CE2-2FE6-75B11BC4738E}"/>
              </a:ext>
            </a:extLst>
          </p:cNvPr>
          <p:cNvSpPr txBox="1"/>
          <p:nvPr/>
        </p:nvSpPr>
        <p:spPr>
          <a:xfrm>
            <a:off x="8679589" y="211496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DFA5DF6-9C1E-F3E3-DF01-22A45E9041DD}"/>
              </a:ext>
            </a:extLst>
          </p:cNvPr>
          <p:cNvSpPr txBox="1"/>
          <p:nvPr/>
        </p:nvSpPr>
        <p:spPr>
          <a:xfrm>
            <a:off x="4412389" y="364596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6" name="yt_shape_1158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若多项式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能用两数和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的平方公式分解因式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的值可以是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587" name="yt_table_11587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8278677"/>
              </p:ext>
            </p:extLst>
          </p:nvPr>
        </p:nvGraphicFramePr>
        <p:xfrm>
          <a:off x="540000" y="2011799"/>
          <a:ext cx="8114666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46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469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470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4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6"/>
                  </a:ext>
                </a:extLst>
              </a:tr>
            </a:tbl>
          </a:graphicData>
        </a:graphic>
      </p:graphicFrame>
      <p:sp>
        <p:nvSpPr>
          <p:cNvPr id="11589" name="yt_shape_11589"/>
          <p:cNvSpPr txBox="1"/>
          <p:nvPr/>
        </p:nvSpPr>
        <p:spPr>
          <a:xfrm>
            <a:off x="540000" y="2486864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90" name="yt_shape_11590"/>
              <p:cNvSpPr txBox="1"/>
              <p:nvPr/>
            </p:nvSpPr>
            <p:spPr>
              <a:xfrm>
                <a:off x="540000" y="2966167"/>
                <a:ext cx="4631396" cy="69352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4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590" name="yt_shape_11590" descr="{&quot;rangeId&quot;: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66167"/>
                <a:ext cx="4631396" cy="693523"/>
              </a:xfrm>
              <a:prstGeom prst="rect">
                <a:avLst/>
              </a:prstGeom>
              <a:blipFill>
                <a:blip r:embed="rId2"/>
                <a:stretch>
                  <a:fillRect l="-4084" r="-1318" b="-194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592" name="yt_shape_11592"/>
          <p:cNvSpPr txBox="1"/>
          <p:nvPr/>
        </p:nvSpPr>
        <p:spPr>
          <a:xfrm>
            <a:off x="540000" y="3783447"/>
            <a:ext cx="54614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49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7FB66AD-8C65-1C8B-0281-CE1579FBD8F7}"/>
              </a:ext>
            </a:extLst>
          </p:cNvPr>
          <p:cNvSpPr txBox="1"/>
          <p:nvPr/>
        </p:nvSpPr>
        <p:spPr>
          <a:xfrm>
            <a:off x="10597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65F73DB-8682-292B-D165-43F8C007BE31}"/>
                  </a:ext>
                </a:extLst>
              </p:cNvPr>
              <p:cNvSpPr txBox="1"/>
              <p:nvPr/>
            </p:nvSpPr>
            <p:spPr>
              <a:xfrm>
                <a:off x="2122135" y="2955937"/>
                <a:ext cx="748410" cy="7804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65F73DB-8682-292B-D165-43F8C007BE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2135" y="2955937"/>
                <a:ext cx="748410" cy="780428"/>
              </a:xfrm>
              <a:prstGeom prst="rect">
                <a:avLst/>
              </a:prstGeom>
              <a:blipFill>
                <a:blip r:embed="rId3"/>
                <a:stretch>
                  <a:fillRect b="-62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798AF545-9A6C-0FEC-855A-A8C93EA70FC0}"/>
              </a:ext>
            </a:extLst>
          </p:cNvPr>
          <p:cNvCxnSpPr/>
          <p:nvPr/>
        </p:nvCxnSpPr>
        <p:spPr>
          <a:xfrm>
            <a:off x="1843338" y="3672033"/>
            <a:ext cx="94938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7DBEA442-C3DC-8DF8-0D7D-EA2F1AB08E56}"/>
              </a:ext>
            </a:extLst>
          </p:cNvPr>
          <p:cNvSpPr txBox="1"/>
          <p:nvPr/>
        </p:nvSpPr>
        <p:spPr>
          <a:xfrm>
            <a:off x="2802664" y="373664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49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0D0C4FE-C5DB-5A8B-BD2A-F9F1112ECCD7}"/>
              </a:ext>
            </a:extLst>
          </p:cNvPr>
          <p:cNvSpPr txBox="1"/>
          <p:nvPr/>
        </p:nvSpPr>
        <p:spPr>
          <a:xfrm>
            <a:off x="4766402" y="3736641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3" name="yt_shape_11593"/>
          <p:cNvSpPr txBox="1"/>
          <p:nvPr/>
        </p:nvSpPr>
        <p:spPr>
          <a:xfrm>
            <a:off x="540000" y="900000"/>
            <a:ext cx="36933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把下列多项式分解因式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1594" name="yt_shape_11594"/>
          <p:cNvSpPr txBox="1"/>
          <p:nvPr/>
        </p:nvSpPr>
        <p:spPr>
          <a:xfrm>
            <a:off x="540000" y="1379303"/>
            <a:ext cx="31290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49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595" name="yt_shape_11595"/>
          <p:cNvSpPr txBox="1"/>
          <p:nvPr/>
        </p:nvSpPr>
        <p:spPr>
          <a:xfrm>
            <a:off x="540000" y="1858606"/>
            <a:ext cx="31803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96" name="yt_shape_11596"/>
              <p:cNvSpPr txBox="1"/>
              <p:nvPr/>
            </p:nvSpPr>
            <p:spPr>
              <a:xfrm>
                <a:off x="540000" y="2337909"/>
                <a:ext cx="2351606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1596" name="yt_shape_11596" descr="{&quot;rangeId&quot;:8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37909"/>
                <a:ext cx="2351606" cy="638893"/>
              </a:xfrm>
              <a:prstGeom prst="rect">
                <a:avLst/>
              </a:prstGeom>
              <a:blipFill>
                <a:blip r:embed="rId2"/>
                <a:stretch>
                  <a:fillRect l="-8052" r="-7013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98" name="yt_shape_11598"/>
              <p:cNvSpPr txBox="1"/>
              <p:nvPr/>
            </p:nvSpPr>
            <p:spPr>
              <a:xfrm>
                <a:off x="540000" y="3027590"/>
                <a:ext cx="3027047" cy="7664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1+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598" name="yt_shape_11598" descr="{&quot;rangeId&quot;:8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27590"/>
                <a:ext cx="3027047" cy="766492"/>
              </a:xfrm>
              <a:prstGeom prst="rect">
                <a:avLst/>
              </a:prstGeom>
              <a:blipFill>
                <a:blip r:embed="rId3"/>
                <a:stretch>
                  <a:fillRect l="-6250" r="-5242" b="-8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600" name="yt_shape_11600"/>
          <p:cNvSpPr txBox="1"/>
          <p:nvPr/>
        </p:nvSpPr>
        <p:spPr>
          <a:xfrm>
            <a:off x="540000" y="3844870"/>
            <a:ext cx="31450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601" name="yt_shape_11601"/>
          <p:cNvSpPr txBox="1"/>
          <p:nvPr/>
        </p:nvSpPr>
        <p:spPr>
          <a:xfrm>
            <a:off x="540000" y="4324173"/>
            <a:ext cx="4068421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5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95" grpId="0" build="allAtOnce"/>
      <p:bldP spid="11598" grpId="0" build="allAtOnce"/>
      <p:bldP spid="11601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2" name="yt_shape_11602"/>
          <p:cNvSpPr txBox="1"/>
          <p:nvPr/>
        </p:nvSpPr>
        <p:spPr>
          <a:xfrm>
            <a:off x="540000" y="900000"/>
            <a:ext cx="795089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运用两数和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的平方公式分解因式的应用</a:t>
            </a:r>
          </a:p>
        </p:txBody>
      </p:sp>
      <p:sp>
        <p:nvSpPr>
          <p:cNvPr id="11603" name="yt_shape_11603"/>
          <p:cNvSpPr txBox="1"/>
          <p:nvPr/>
        </p:nvSpPr>
        <p:spPr>
          <a:xfrm>
            <a:off x="540000" y="1399565"/>
            <a:ext cx="69762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利用乘法公式判断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下列等式何者成立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604" name="yt_table_11604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8217941"/>
              </p:ext>
            </p:extLst>
          </p:nvPr>
        </p:nvGraphicFramePr>
        <p:xfrm>
          <a:off x="540000" y="2031232"/>
          <a:ext cx="4894263" cy="1697484"/>
        </p:xfrm>
        <a:graphic>
          <a:graphicData uri="http://schemas.openxmlformats.org/drawingml/2006/table">
            <a:tbl>
              <a:tblPr/>
              <a:tblGrid>
                <a:gridCol w="4894263">
                  <a:extLst>
                    <a:ext uri="{9D8B030D-6E8A-4147-A177-3AD203B41FA5}">
                      <a16:colId xmlns:a16="http://schemas.microsoft.com/office/drawing/2014/main" val="104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248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248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248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248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48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248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248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248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248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48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0"/>
                  </a:ext>
                </a:extLst>
              </a:tr>
            </a:tbl>
          </a:graphicData>
        </a:graphic>
      </p:graphicFrame>
      <p:sp>
        <p:nvSpPr>
          <p:cNvPr id="11606" name="yt_shape_11606"/>
          <p:cNvSpPr txBox="1"/>
          <p:nvPr/>
        </p:nvSpPr>
        <p:spPr>
          <a:xfrm>
            <a:off x="540000" y="3779129"/>
            <a:ext cx="85920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如果非零实数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0838072">
            <a:extLst>
              <a:ext uri="{FF2B5EF4-FFF2-40B4-BE49-F238E27FC236}">
                <a16:creationId xmlns:a16="http://schemas.microsoft.com/office/drawing/2014/main" id="{5DE97640-557E-9A23-2C85-00828B3C95D7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C0EEC3B-49F1-F30B-6D8D-F09CE5DB42EC}"/>
              </a:ext>
            </a:extLst>
          </p:cNvPr>
          <p:cNvSpPr txBox="1"/>
          <p:nvPr/>
        </p:nvSpPr>
        <p:spPr>
          <a:xfrm>
            <a:off x="65459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E1FA068-1380-511F-2CD6-A842EFCD0A06}"/>
              </a:ext>
            </a:extLst>
          </p:cNvPr>
          <p:cNvSpPr txBox="1"/>
          <p:nvPr/>
        </p:nvSpPr>
        <p:spPr>
          <a:xfrm>
            <a:off x="8273189" y="373232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8" name="yt_shape_11608"/>
          <p:cNvSpPr txBox="1"/>
          <p:nvPr/>
        </p:nvSpPr>
        <p:spPr>
          <a:xfrm>
            <a:off x="540000" y="1440827"/>
            <a:ext cx="38985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47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609" name="yt_shape_11609"/>
          <p:cNvSpPr txBox="1"/>
          <p:nvPr/>
        </p:nvSpPr>
        <p:spPr>
          <a:xfrm>
            <a:off x="540000" y="1920130"/>
            <a:ext cx="5437386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53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53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47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30000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1607">
            <a:extLst>
              <a:ext uri="{FF2B5EF4-FFF2-40B4-BE49-F238E27FC236}">
                <a16:creationId xmlns:a16="http://schemas.microsoft.com/office/drawing/2014/main" id="{86E88F8D-F673-4542-A8F9-42D64C6D7EB0}"/>
              </a:ext>
            </a:extLst>
          </p:cNvPr>
          <p:cNvSpPr txBox="1"/>
          <p:nvPr/>
        </p:nvSpPr>
        <p:spPr>
          <a:xfrm>
            <a:off x="540000" y="961524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利用因式分解计算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6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6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6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0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0" name="yt_shape_11610"/>
          <p:cNvSpPr txBox="1"/>
          <p:nvPr/>
        </p:nvSpPr>
        <p:spPr>
          <a:xfrm>
            <a:off x="540000" y="900000"/>
            <a:ext cx="764311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利用完全平方公式求字母的值因漏解而出错</a:t>
            </a:r>
          </a:p>
        </p:txBody>
      </p:sp>
      <p:sp>
        <p:nvSpPr>
          <p:cNvPr id="11611" name="yt_shape_11611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能用两数和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的平方公式因式分解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0838108">
            <a:extLst>
              <a:ext uri="{FF2B5EF4-FFF2-40B4-BE49-F238E27FC236}">
                <a16:creationId xmlns:a16="http://schemas.microsoft.com/office/drawing/2014/main" id="{41933C4E-FA3B-1A3A-0F70-EC356E36DDC9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1B23EDF-DC99-0732-C28D-04A1E47A6D54}"/>
              </a:ext>
            </a:extLst>
          </p:cNvPr>
          <p:cNvSpPr txBox="1"/>
          <p:nvPr/>
        </p:nvSpPr>
        <p:spPr>
          <a:xfrm>
            <a:off x="10692657" y="132837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2254AF4-4A0D-8FE2-9DF0-DFBCCC28F319}"/>
              </a:ext>
            </a:extLst>
          </p:cNvPr>
          <p:cNvSpPr txBox="1"/>
          <p:nvPr/>
        </p:nvSpPr>
        <p:spPr>
          <a:xfrm>
            <a:off x="450108" y="1803863"/>
            <a:ext cx="10831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2" name="yt_shape_11612"/>
          <p:cNvSpPr txBox="1"/>
          <p:nvPr/>
        </p:nvSpPr>
        <p:spPr>
          <a:xfrm>
            <a:off x="540000" y="900000"/>
            <a:ext cx="4103688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20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20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53eab4c9-2bda-4d5a-b7ea-de79d2b9b3ae.png&quot;}"/>
            </a:endParaRPr>
          </a:p>
        </p:txBody>
      </p:sp>
      <p:sp>
        <p:nvSpPr>
          <p:cNvPr id="11613" name="yt_shape_11613"/>
          <p:cNvSpPr txBox="1"/>
          <p:nvPr/>
        </p:nvSpPr>
        <p:spPr>
          <a:xfrm>
            <a:off x="540000" y="1653160"/>
            <a:ext cx="99001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下列多项式中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不能用两数和或差的平方公式分解因式的是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614" name="yt_table_11614" title="H_109.86503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45476507"/>
                  </p:ext>
                </p:extLst>
              </p:nvPr>
            </p:nvGraphicFramePr>
            <p:xfrm>
              <a:off x="540000" y="2284827"/>
              <a:ext cx="6907530" cy="1395286"/>
            </p:xfrm>
            <a:graphic>
              <a:graphicData uri="http://schemas.openxmlformats.org/drawingml/2006/table">
                <a:tbl>
                  <a:tblPr/>
                  <a:tblGrid>
                    <a:gridCol w="4183380">
                      <a:extLst>
                        <a:ext uri="{9D8B030D-6E8A-4147-A177-3AD203B41FA5}">
                          <a16:colId xmlns:a16="http://schemas.microsoft.com/office/drawing/2014/main" val="10473"/>
                        </a:ext>
                      </a:extLst>
                    </a:gridCol>
                    <a:gridCol w="2724150">
                      <a:extLst>
                        <a:ext uri="{9D8B030D-6E8A-4147-A177-3AD203B41FA5}">
                          <a16:colId xmlns:a16="http://schemas.microsoft.com/office/drawing/2014/main" val="1047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𝑚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4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14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49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𝑛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n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42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614" name="yt_table_11614" descr="{&quot;rangeId&quot;:15,&quot;type&quot;:&quot;Option&quot;}" title="H_109.86503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45476507"/>
                  </p:ext>
                </p:extLst>
              </p:nvPr>
            </p:nvGraphicFramePr>
            <p:xfrm>
              <a:off x="540000" y="2284827"/>
              <a:ext cx="6907530" cy="1395286"/>
            </p:xfrm>
            <a:graphic>
              <a:graphicData uri="http://schemas.openxmlformats.org/drawingml/2006/table">
                <a:tbl>
                  <a:tblPr/>
                  <a:tblGrid>
                    <a:gridCol w="4183380">
                      <a:extLst>
                        <a:ext uri="{9D8B030D-6E8A-4147-A177-3AD203B41FA5}">
                          <a16:colId xmlns:a16="http://schemas.microsoft.com/office/drawing/2014/main" val="10473"/>
                        </a:ext>
                      </a:extLst>
                    </a:gridCol>
                    <a:gridCol w="2724150">
                      <a:extLst>
                        <a:ext uri="{9D8B030D-6E8A-4147-A177-3AD203B41FA5}">
                          <a16:colId xmlns:a16="http://schemas.microsoft.com/office/drawing/2014/main" val="10474"/>
                        </a:ext>
                      </a:extLst>
                    </a:gridCol>
                  </a:tblGrid>
                  <a:tr h="69646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65066" b="-1147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41"/>
                      </a:ext>
                    </a:extLst>
                  </a:tr>
                  <a:tr h="698818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14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49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3691" t="-100000" b="-1478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4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615" name="yt_shape_11615"/>
              <p:cNvSpPr txBox="1"/>
              <p:nvPr/>
            </p:nvSpPr>
            <p:spPr>
              <a:xfrm>
                <a:off x="540000" y="3730593"/>
                <a:ext cx="7447360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615" name="yt_shape_11615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30593"/>
                <a:ext cx="7447360" cy="638893"/>
              </a:xfrm>
              <a:prstGeom prst="rect">
                <a:avLst/>
              </a:prstGeom>
              <a:blipFill>
                <a:blip r:embed="rId3"/>
                <a:stretch>
                  <a:fillRect l="-2539" r="-1556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617" name="yt_table_11617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445235"/>
              </p:ext>
            </p:extLst>
          </p:nvPr>
        </p:nvGraphicFramePr>
        <p:xfrm>
          <a:off x="540000" y="4572638"/>
          <a:ext cx="7809866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475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476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477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4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3"/>
                  </a:ext>
                </a:extLst>
              </a:tr>
            </a:tbl>
          </a:graphicData>
        </a:graphic>
      </p:graphicFrame>
      <p:sp>
        <p:nvSpPr>
          <p:cNvPr id="11619" name="yt_shape_11619"/>
          <p:cNvSpPr txBox="1"/>
          <p:nvPr/>
        </p:nvSpPr>
        <p:spPr>
          <a:xfrm>
            <a:off x="540000" y="5047703"/>
            <a:ext cx="6129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分解因式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0838137">
            <a:extLst>
              <a:ext uri="{FF2B5EF4-FFF2-40B4-BE49-F238E27FC236}">
                <a16:creationId xmlns:a16="http://schemas.microsoft.com/office/drawing/2014/main" id="{D1A6F55F-1CF6-66BC-B9EE-CAF4E27346D5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7173"/>
            <a:ext cx="3937064" cy="64123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F8629F7-F934-56DB-621C-496758959926}"/>
              </a:ext>
            </a:extLst>
          </p:cNvPr>
          <p:cNvSpPr txBox="1"/>
          <p:nvPr/>
        </p:nvSpPr>
        <p:spPr>
          <a:xfrm>
            <a:off x="9441589" y="16063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7ECD36B-4535-7F5A-3089-F52373FF3104}"/>
              </a:ext>
            </a:extLst>
          </p:cNvPr>
          <p:cNvSpPr txBox="1"/>
          <p:nvPr/>
        </p:nvSpPr>
        <p:spPr>
          <a:xfrm>
            <a:off x="6995061" y="3683787"/>
            <a:ext cx="400748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C5271A4-2CDF-5CD7-079B-FE9F896DD7B3}"/>
              </a:ext>
            </a:extLst>
          </p:cNvPr>
          <p:cNvSpPr txBox="1"/>
          <p:nvPr/>
        </p:nvSpPr>
        <p:spPr>
          <a:xfrm>
            <a:off x="4513989" y="5000897"/>
            <a:ext cx="195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1" name="yt_shape_11621"/>
          <p:cNvSpPr txBox="1"/>
          <p:nvPr/>
        </p:nvSpPr>
        <p:spPr>
          <a:xfrm>
            <a:off x="540000" y="1539838"/>
            <a:ext cx="25135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622" name="yt_shape_11622"/>
          <p:cNvSpPr txBox="1"/>
          <p:nvPr/>
        </p:nvSpPr>
        <p:spPr>
          <a:xfrm>
            <a:off x="540000" y="2019141"/>
            <a:ext cx="3642023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623" name="yt_shape_11623"/>
          <p:cNvSpPr txBox="1"/>
          <p:nvPr/>
        </p:nvSpPr>
        <p:spPr>
          <a:xfrm>
            <a:off x="540000" y="2978576"/>
            <a:ext cx="32316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624" name="yt_shape_11624"/>
          <p:cNvSpPr txBox="1"/>
          <p:nvPr/>
        </p:nvSpPr>
        <p:spPr>
          <a:xfrm>
            <a:off x="540000" y="3457879"/>
            <a:ext cx="3898503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625" name="yt_shape_11625"/>
          <p:cNvSpPr txBox="1"/>
          <p:nvPr/>
        </p:nvSpPr>
        <p:spPr>
          <a:xfrm>
            <a:off x="540000" y="4417314"/>
            <a:ext cx="24974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626" name="yt_shape_11626"/>
          <p:cNvSpPr txBox="1"/>
          <p:nvPr/>
        </p:nvSpPr>
        <p:spPr>
          <a:xfrm>
            <a:off x="540000" y="4896617"/>
            <a:ext cx="4498026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8" name="yt_shape_11620">
            <a:extLst>
              <a:ext uri="{FF2B5EF4-FFF2-40B4-BE49-F238E27FC236}">
                <a16:creationId xmlns:a16="http://schemas.microsoft.com/office/drawing/2014/main" id="{BAE3FFE7-82EE-4E85-BCBF-6BCDFE8BCDE3}"/>
              </a:ext>
            </a:extLst>
          </p:cNvPr>
          <p:cNvSpPr txBox="1"/>
          <p:nvPr/>
        </p:nvSpPr>
        <p:spPr>
          <a:xfrm>
            <a:off x="545784" y="1009747"/>
            <a:ext cx="73866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页习题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把下列多项式分解因式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6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6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6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22" grpId="0" build="allAtOnce"/>
      <p:bldP spid="11624" grpId="0" build="allAtOnce"/>
      <p:bldP spid="1162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1479</Words>
  <Application>Microsoft Office PowerPoint</Application>
  <PresentationFormat>宽屏</PresentationFormat>
  <Paragraphs>135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61</cp:revision>
  <dcterms:created xsi:type="dcterms:W3CDTF">2023-05-05T05:33:00Z</dcterms:created>
  <dcterms:modified xsi:type="dcterms:W3CDTF">2023-05-29T07:24:28Z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