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9" r:id="rId4"/>
    <p:sldId id="370" r:id="rId5"/>
    <p:sldId id="373" r:id="rId6"/>
    <p:sldId id="375" r:id="rId7"/>
    <p:sldId id="378" r:id="rId8"/>
    <p:sldId id="379" r:id="rId9"/>
    <p:sldId id="380" r:id="rId10"/>
    <p:sldId id="386" r:id="rId11"/>
    <p:sldId id="381" r:id="rId12"/>
    <p:sldId id="38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000" y="861417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8154483-99fc-4660-a860-694372aefe20.png&quot;}"/>
            </a:endParaRPr>
          </a:p>
        </p:txBody>
      </p:sp>
      <p:sp>
        <p:nvSpPr>
          <p:cNvPr id="13056" name="yt_shape_13056"/>
          <p:cNvSpPr txBox="1"/>
          <p:nvPr/>
        </p:nvSpPr>
        <p:spPr>
          <a:xfrm>
            <a:off x="540000" y="1614577"/>
            <a:ext cx="9146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请你根据如图所示的作图痕迹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完成画线段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的垂直平分线的步骤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57" name="yt_image_130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9031" y="2246244"/>
            <a:ext cx="1773936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9" name="yt_shape_13059"/>
          <p:cNvSpPr txBox="1"/>
          <p:nvPr/>
        </p:nvSpPr>
        <p:spPr>
          <a:xfrm>
            <a:off x="540119" y="38705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以大于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一半的长为半径画弧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两弧在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的两侧分别相交于点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4830031"/>
            <a:ext cx="110703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70563">
            <a:extLst>
              <a:ext uri="{FF2B5EF4-FFF2-40B4-BE49-F238E27FC236}">
                <a16:creationId xmlns:a16="http://schemas.microsoft.com/office/drawing/2014/main" id="{011E079A-A962-8B65-BC94-B60D72C2915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86212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61A1AD-CEB7-480E-651E-BEB13AD1FAC8}"/>
              </a:ext>
            </a:extLst>
          </p:cNvPr>
          <p:cNvSpPr txBox="1"/>
          <p:nvPr/>
        </p:nvSpPr>
        <p:spPr>
          <a:xfrm>
            <a:off x="3193308" y="3823790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CC7218-5787-EB39-E613-CB279DB6D5DE}"/>
              </a:ext>
            </a:extLst>
          </p:cNvPr>
          <p:cNvSpPr txBox="1"/>
          <p:nvPr/>
        </p:nvSpPr>
        <p:spPr>
          <a:xfrm>
            <a:off x="4293446" y="3823790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F79A88-6C92-40DC-529B-C30D9C621867}"/>
              </a:ext>
            </a:extLst>
          </p:cNvPr>
          <p:cNvSpPr txBox="1"/>
          <p:nvPr/>
        </p:nvSpPr>
        <p:spPr>
          <a:xfrm>
            <a:off x="7222382" y="3823790"/>
            <a:ext cx="85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9D6C06-259B-4D74-0C23-574B987A45B3}"/>
              </a:ext>
            </a:extLst>
          </p:cNvPr>
          <p:cNvSpPr txBox="1"/>
          <p:nvPr/>
        </p:nvSpPr>
        <p:spPr>
          <a:xfrm>
            <a:off x="4174383" y="4299278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E7803E-9D29-C852-E0A2-03FBB2681884}"/>
              </a:ext>
            </a:extLst>
          </p:cNvPr>
          <p:cNvSpPr txBox="1"/>
          <p:nvPr/>
        </p:nvSpPr>
        <p:spPr>
          <a:xfrm>
            <a:off x="5647583" y="4299278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D0084A-09DF-347F-93AE-34E57D2869E6}"/>
              </a:ext>
            </a:extLst>
          </p:cNvPr>
          <p:cNvSpPr txBox="1"/>
          <p:nvPr/>
        </p:nvSpPr>
        <p:spPr>
          <a:xfrm>
            <a:off x="2888389" y="4783225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D36F01-1079-1ADC-3965-A6D28F46BB5D}"/>
              </a:ext>
            </a:extLst>
          </p:cNvPr>
          <p:cNvSpPr txBox="1"/>
          <p:nvPr/>
        </p:nvSpPr>
        <p:spPr>
          <a:xfrm>
            <a:off x="4361589" y="4783225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1AF621-7D63-CF99-E676-86B739146AD0}"/>
              </a:ext>
            </a:extLst>
          </p:cNvPr>
          <p:cNvSpPr txBox="1"/>
          <p:nvPr/>
        </p:nvSpPr>
        <p:spPr>
          <a:xfrm>
            <a:off x="7003189" y="47832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2" name="yt_shape_13122"/>
          <p:cNvSpPr txBox="1"/>
          <p:nvPr/>
        </p:nvSpPr>
        <p:spPr>
          <a:xfrm>
            <a:off x="540000" y="900000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123"/>
          <p:cNvSpPr txBox="1"/>
          <p:nvPr/>
        </p:nvSpPr>
        <p:spPr>
          <a:xfrm>
            <a:off x="540000" y="1531667"/>
            <a:ext cx="6564298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24" name="yt_image_131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507" y="1531667"/>
            <a:ext cx="3936492" cy="198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120">
            <a:extLst>
              <a:ext uri="{FF2B5EF4-FFF2-40B4-BE49-F238E27FC236}">
                <a16:creationId xmlns:a16="http://schemas.microsoft.com/office/drawing/2014/main" id="{0220608C-E10F-4B41-AB59-5FEA13436FB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4221088"/>
            <a:ext cx="2640330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51c1e19-b225-4888-b493-45d4e13465f0.png&quot;}"/>
            </a:endParaRPr>
          </a:p>
        </p:txBody>
      </p:sp>
      <p:sp>
        <p:nvSpPr>
          <p:cNvPr id="13127" name="yt_shape_13127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所在直线相交所得的锐角为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完成基本作图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28" name="yt_shape_13128"/>
          <p:cNvSpPr txBox="1"/>
          <p:nvPr/>
        </p:nvSpPr>
        <p:spPr>
          <a:xfrm>
            <a:off x="540000" y="261259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29" name="yt_image_131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635" y="3244262"/>
            <a:ext cx="3973660" cy="196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70706">
            <a:extLst>
              <a:ext uri="{FF2B5EF4-FFF2-40B4-BE49-F238E27FC236}">
                <a16:creationId xmlns:a16="http://schemas.microsoft.com/office/drawing/2014/main" id="{FEAD4ECF-2B5D-DF9B-7478-13A339F5EFA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581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1" name="yt_shape_13131"/>
          <p:cNvSpPr txBox="1"/>
          <p:nvPr/>
        </p:nvSpPr>
        <p:spPr>
          <a:xfrm>
            <a:off x="540000" y="90000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求底角的度数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32" name="yt_shape_13132"/>
              <p:cNvSpPr txBox="1"/>
              <p:nvPr/>
            </p:nvSpPr>
            <p:spPr>
              <a:xfrm>
                <a:off x="540000" y="1379303"/>
                <a:ext cx="8223405" cy="4775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分两种情况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的中垂线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相交时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的中垂线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的延长线相交时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3132" name="yt_shape_13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223405" cy="4775474"/>
              </a:xfrm>
              <a:prstGeom prst="rect">
                <a:avLst/>
              </a:prstGeom>
              <a:blipFill>
                <a:blip r:embed="rId2"/>
                <a:stretch>
                  <a:fillRect l="-2298" t="-1020" r="-1334" b="-3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129">
            <a:extLst>
              <a:ext uri="{FF2B5EF4-FFF2-40B4-BE49-F238E27FC236}">
                <a16:creationId xmlns:a16="http://schemas.microsoft.com/office/drawing/2014/main" id="{E2A1B240-B987-4BEF-B156-B4C6010958C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8340" y="900000"/>
            <a:ext cx="3973660" cy="196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1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3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1" name="yt_shape_13061"/>
          <p:cNvSpPr txBox="1"/>
          <p:nvPr/>
        </p:nvSpPr>
        <p:spPr>
          <a:xfrm>
            <a:off x="540000" y="846524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3383445-ffab-4494-8ae2-dfd385a3c6ea.png&quot;}"/>
            </a:endParaRPr>
          </a:p>
        </p:txBody>
      </p:sp>
      <p:pic>
        <p:nvPicPr>
          <p:cNvPr id="3" name="yt_shape_1685211070584">
            <a:extLst>
              <a:ext uri="{FF2B5EF4-FFF2-40B4-BE49-F238E27FC236}">
                <a16:creationId xmlns:a16="http://schemas.microsoft.com/office/drawing/2014/main" id="{B6F21DB0-40DA-757D-4015-85F1B70E092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2364"/>
            <a:ext cx="4114864" cy="652852"/>
          </a:xfrm>
          <a:prstGeom prst="rect">
            <a:avLst/>
          </a:prstGeom>
        </p:spPr>
      </p:pic>
      <p:sp>
        <p:nvSpPr>
          <p:cNvPr id="4" name="yt_shape_13062">
            <a:extLst>
              <a:ext uri="{FF2B5EF4-FFF2-40B4-BE49-F238E27FC236}">
                <a16:creationId xmlns:a16="http://schemas.microsoft.com/office/drawing/2014/main" id="{99CC622C-A14E-49C5-9836-1637DCF14CC0}"/>
              </a:ext>
            </a:extLst>
          </p:cNvPr>
          <p:cNvSpPr txBox="1"/>
          <p:nvPr/>
        </p:nvSpPr>
        <p:spPr>
          <a:xfrm>
            <a:off x="540000" y="1638612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作已知线段的垂直平分线</a:t>
            </a:r>
          </a:p>
        </p:txBody>
      </p:sp>
      <p:sp>
        <p:nvSpPr>
          <p:cNvPr id="5" name="yt_shape_13063">
            <a:extLst>
              <a:ext uri="{FF2B5EF4-FFF2-40B4-BE49-F238E27FC236}">
                <a16:creationId xmlns:a16="http://schemas.microsoft.com/office/drawing/2014/main" id="{9C6D8223-2A31-46FD-BE6D-C9D10E689246}"/>
              </a:ext>
            </a:extLst>
          </p:cNvPr>
          <p:cNvSpPr txBox="1"/>
          <p:nvPr/>
        </p:nvSpPr>
        <p:spPr>
          <a:xfrm>
            <a:off x="540000" y="2138177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下列作图题作法叙述中正确的是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3064" title="H_133.66016">
            <a:extLst>
              <a:ext uri="{FF2B5EF4-FFF2-40B4-BE49-F238E27FC236}">
                <a16:creationId xmlns:a16="http://schemas.microsoft.com/office/drawing/2014/main" id="{A513902F-7971-4219-AE21-64E1985C8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560485"/>
              </p:ext>
            </p:extLst>
          </p:nvPr>
        </p:nvGraphicFramePr>
        <p:xfrm>
          <a:off x="540000" y="2574716"/>
          <a:ext cx="4867275" cy="1697484"/>
        </p:xfrm>
        <a:graphic>
          <a:graphicData uri="http://schemas.openxmlformats.org/drawingml/2006/table">
            <a:tbl>
              <a:tblPr/>
              <a:tblGrid>
                <a:gridCol w="4867275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sp>
        <p:nvSpPr>
          <p:cNvPr id="7" name="yt_shape_13066">
            <a:extLst>
              <a:ext uri="{FF2B5EF4-FFF2-40B4-BE49-F238E27FC236}">
                <a16:creationId xmlns:a16="http://schemas.microsoft.com/office/drawing/2014/main" id="{829C798A-2218-4AD5-A09A-A5123CFBCA57}"/>
              </a:ext>
            </a:extLst>
          </p:cNvPr>
          <p:cNvSpPr txBox="1"/>
          <p:nvPr/>
        </p:nvSpPr>
        <p:spPr>
          <a:xfrm>
            <a:off x="540000" y="4322613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8" name="yt_table_13067" title="H_133.66016">
            <a:extLst>
              <a:ext uri="{FF2B5EF4-FFF2-40B4-BE49-F238E27FC236}">
                <a16:creationId xmlns:a16="http://schemas.microsoft.com/office/drawing/2014/main" id="{510A253E-558B-491F-B24F-6506AF76B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6951"/>
              </p:ext>
            </p:extLst>
          </p:nvPr>
        </p:nvGraphicFramePr>
        <p:xfrm>
          <a:off x="540000" y="4755852"/>
          <a:ext cx="7645400" cy="1697484"/>
        </p:xfrm>
        <a:graphic>
          <a:graphicData uri="http://schemas.openxmlformats.org/drawingml/2006/table">
            <a:tbl>
              <a:tblPr/>
              <a:tblGrid>
                <a:gridCol w="7645400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在平面内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经过一点作已知直线的垂线可作一条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可以利用画垂线的方法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作三角形的高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垂直于一条线段的直线叫做这条线段的垂直平分线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利用作线段垂直平分线的方法可以平分线段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</a:tbl>
          </a:graphicData>
        </a:graphic>
      </p:graphicFrame>
      <p:pic>
        <p:nvPicPr>
          <p:cNvPr id="10" name="yt_shape_1685211070608">
            <a:extLst>
              <a:ext uri="{FF2B5EF4-FFF2-40B4-BE49-F238E27FC236}">
                <a16:creationId xmlns:a16="http://schemas.microsoft.com/office/drawing/2014/main" id="{801AEB48-E0F7-4FBA-944E-9369B5367D5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9241"/>
            <a:ext cx="1346264" cy="36317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C372CDC-6414-4E82-A4E1-4EF15A8635BC}"/>
              </a:ext>
            </a:extLst>
          </p:cNvPr>
          <p:cNvSpPr txBox="1"/>
          <p:nvPr/>
        </p:nvSpPr>
        <p:spPr>
          <a:xfrm>
            <a:off x="5631589" y="20913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5885C0-1247-478F-87AF-6A6AD3827E61}"/>
              </a:ext>
            </a:extLst>
          </p:cNvPr>
          <p:cNvSpPr txBox="1"/>
          <p:nvPr/>
        </p:nvSpPr>
        <p:spPr>
          <a:xfrm>
            <a:off x="3802789" y="42758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0" name="yt_shape_13070"/>
          <p:cNvSpPr txBox="1"/>
          <p:nvPr/>
        </p:nvSpPr>
        <p:spPr>
          <a:xfrm>
            <a:off x="540000" y="1318964"/>
            <a:ext cx="4873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过直线外一点作这条直线的垂线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71" name="yt_shape_13071"/>
          <p:cNvSpPr txBox="1"/>
          <p:nvPr/>
        </p:nvSpPr>
        <p:spPr>
          <a:xfrm>
            <a:off x="540000" y="1798267"/>
            <a:ext cx="3427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作线段的垂直平分线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000" y="2277570"/>
            <a:ext cx="5059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过直线上一点作这条直线的垂线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73" name="yt_shape_13073"/>
          <p:cNvSpPr txBox="1"/>
          <p:nvPr/>
        </p:nvSpPr>
        <p:spPr>
          <a:xfrm>
            <a:off x="540000" y="2756873"/>
            <a:ext cx="2438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作角的平分线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74" name="yt_shape_13074"/>
          <p:cNvSpPr txBox="1"/>
          <p:nvPr/>
        </p:nvSpPr>
        <p:spPr>
          <a:xfrm>
            <a:off x="540000" y="3236176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如图是按上述要求排乱顺序的尺规作图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3075" name="yt_image_13075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8048" y="3964423"/>
            <a:ext cx="455371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7" name="yt_shape_13077"/>
          <p:cNvSpPr txBox="1"/>
          <p:nvPr/>
        </p:nvSpPr>
        <p:spPr>
          <a:xfrm>
            <a:off x="540000" y="3872034"/>
            <a:ext cx="3685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则正确的配对是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B6AB3C-283A-5AB6-3A12-B13EC7988055}"/>
              </a:ext>
            </a:extLst>
          </p:cNvPr>
          <p:cNvSpPr txBox="1"/>
          <p:nvPr/>
        </p:nvSpPr>
        <p:spPr>
          <a:xfrm>
            <a:off x="3269389" y="38252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69">
            <a:extLst>
              <a:ext uri="{FF2B5EF4-FFF2-40B4-BE49-F238E27FC236}">
                <a16:creationId xmlns:a16="http://schemas.microsoft.com/office/drawing/2014/main" id="{D12A7974-8C0A-4659-9598-9D9509355573}"/>
              </a:ext>
            </a:extLst>
          </p:cNvPr>
          <p:cNvSpPr txBox="1"/>
          <p:nvPr/>
        </p:nvSpPr>
        <p:spPr>
          <a:xfrm>
            <a:off x="540000" y="90872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1" name="yt_table_13078" title="H_133.66016">
            <a:extLst>
              <a:ext uri="{FF2B5EF4-FFF2-40B4-BE49-F238E27FC236}">
                <a16:creationId xmlns:a16="http://schemas.microsoft.com/office/drawing/2014/main" id="{B2DFAF09-0DD7-4028-8C24-333C4165A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937731"/>
              </p:ext>
            </p:extLst>
          </p:nvPr>
        </p:nvGraphicFramePr>
        <p:xfrm>
          <a:off x="658745" y="4441509"/>
          <a:ext cx="5221288" cy="1697484"/>
        </p:xfrm>
        <a:graphic>
          <a:graphicData uri="http://schemas.openxmlformats.org/drawingml/2006/table">
            <a:tbl>
              <a:tblPr/>
              <a:tblGrid>
                <a:gridCol w="5221288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000" y="946647"/>
            <a:ext cx="109244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判断以下结论错误的是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82" name="yt_table_13082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74958"/>
              </p:ext>
            </p:extLst>
          </p:nvPr>
        </p:nvGraphicFramePr>
        <p:xfrm>
          <a:off x="540000" y="1425950"/>
          <a:ext cx="3038475" cy="1697484"/>
        </p:xfrm>
        <a:graphic>
          <a:graphicData uri="http://schemas.openxmlformats.org/drawingml/2006/table">
            <a:tbl>
              <a:tblPr/>
              <a:tblGrid>
                <a:gridCol w="3038475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pic>
        <p:nvPicPr>
          <p:cNvPr id="13081" name="yt_image_13081_skip" title="H_107.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4795" y="1425950"/>
            <a:ext cx="1775079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4" name="yt_shape_13084"/>
          <p:cNvSpPr txBox="1"/>
          <p:nvPr/>
        </p:nvSpPr>
        <p:spPr>
          <a:xfrm>
            <a:off x="540000" y="3173847"/>
            <a:ext cx="10440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作已知线段的垂直平分线的理论依据是全等三角形的判定方法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F66F6B-9AFF-B3E9-90A6-C82A3D1C19B1}"/>
              </a:ext>
            </a:extLst>
          </p:cNvPr>
          <p:cNvSpPr txBox="1"/>
          <p:nvPr/>
        </p:nvSpPr>
        <p:spPr>
          <a:xfrm>
            <a:off x="10456001" y="8998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CA7A55-C137-AB44-C9A0-3D85EC695704}"/>
              </a:ext>
            </a:extLst>
          </p:cNvPr>
          <p:cNvSpPr txBox="1"/>
          <p:nvPr/>
        </p:nvSpPr>
        <p:spPr>
          <a:xfrm>
            <a:off x="9289189" y="3127041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86" name="yt_image_13086" title="H_130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066" y="1555961"/>
            <a:ext cx="1213866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8" name="yt_shape_13088"/>
          <p:cNvSpPr txBox="1"/>
          <p:nvPr/>
        </p:nvSpPr>
        <p:spPr>
          <a:xfrm>
            <a:off x="540000" y="3268304"/>
            <a:ext cx="751968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3085">
            <a:extLst>
              <a:ext uri="{FF2B5EF4-FFF2-40B4-BE49-F238E27FC236}">
                <a16:creationId xmlns:a16="http://schemas.microsoft.com/office/drawing/2014/main" id="{95EF1045-B974-45F0-933C-F702719864E2}"/>
              </a:ext>
            </a:extLst>
          </p:cNvPr>
          <p:cNvSpPr txBox="1"/>
          <p:nvPr/>
        </p:nvSpPr>
        <p:spPr>
          <a:xfrm>
            <a:off x="540000" y="836712"/>
            <a:ext cx="107882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按下列语句作图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090">
            <a:extLst>
              <a:ext uri="{FF2B5EF4-FFF2-40B4-BE49-F238E27FC236}">
                <a16:creationId xmlns:a16="http://schemas.microsoft.com/office/drawing/2014/main" id="{C28FD2C3-384D-4E9A-AAC7-7D4F1497B0EA}"/>
              </a:ext>
            </a:extLst>
          </p:cNvPr>
          <p:cNvSpPr txBox="1"/>
          <p:nvPr/>
        </p:nvSpPr>
        <p:spPr>
          <a:xfrm>
            <a:off x="540000" y="4248959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091">
            <a:extLst>
              <a:ext uri="{FF2B5EF4-FFF2-40B4-BE49-F238E27FC236}">
                <a16:creationId xmlns:a16="http://schemas.microsoft.com/office/drawing/2014/main" id="{0E326F68-6FF4-45C2-8848-E3B09402262C}"/>
              </a:ext>
            </a:extLst>
          </p:cNvPr>
          <p:cNvSpPr txBox="1"/>
          <p:nvPr/>
        </p:nvSpPr>
        <p:spPr>
          <a:xfrm>
            <a:off x="540000" y="4728262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3092">
            <a:extLst>
              <a:ext uri="{FF2B5EF4-FFF2-40B4-BE49-F238E27FC236}">
                <a16:creationId xmlns:a16="http://schemas.microsoft.com/office/drawing/2014/main" id="{504319EB-C277-4DC3-9AF4-664AF76F849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778" y="4365104"/>
            <a:ext cx="1551051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4" name="yt_shape_13094"/>
          <p:cNvSpPr txBox="1"/>
          <p:nvPr/>
        </p:nvSpPr>
        <p:spPr>
          <a:xfrm>
            <a:off x="540000" y="836712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e92bbb2-3ae2-4b0c-b9cb-dc0dbfe7ff2d.png&quot;}"/>
            </a:endParaRPr>
          </a:p>
        </p:txBody>
      </p:sp>
      <p:sp>
        <p:nvSpPr>
          <p:cNvPr id="13095" name="yt_shape_13095"/>
          <p:cNvSpPr txBox="1"/>
          <p:nvPr/>
        </p:nvSpPr>
        <p:spPr>
          <a:xfrm>
            <a:off x="540000" y="1589872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通过如下尺规作图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能确定点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边中点的是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96" name="yt_image_130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0528" y="2221539"/>
            <a:ext cx="525094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8" name="yt_shape_13098"/>
          <p:cNvSpPr txBox="1"/>
          <p:nvPr/>
        </p:nvSpPr>
        <p:spPr>
          <a:xfrm>
            <a:off x="540119" y="3544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是求作线段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中点的作图痕迹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02" name="yt_table_1310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718665"/>
              </p:ext>
            </p:extLst>
          </p:nvPr>
        </p:nvGraphicFramePr>
        <p:xfrm>
          <a:off x="540000" y="4503640"/>
          <a:ext cx="5427980" cy="848742"/>
        </p:xfrm>
        <a:graphic>
          <a:graphicData uri="http://schemas.openxmlformats.org/drawingml/2006/table">
            <a:tbl>
              <a:tblPr/>
              <a:tblGrid>
                <a:gridCol w="337058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grpSp>
        <p:nvGrpSpPr>
          <p:cNvPr id="13099" name="yt_shape_13099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9032" y="4503640"/>
            <a:ext cx="1260729" cy="1569861"/>
            <a:chOff x="0" y="0"/>
            <a:chExt cx="1260729" cy="1569861"/>
          </a:xfrm>
        </p:grpSpPr>
        <p:pic>
          <p:nvPicPr>
            <p:cNvPr id="2" name="yt_image_130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0729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1" name="yt_shape_13101"/>
            <p:cNvSpPr txBox="1"/>
            <p:nvPr/>
          </p:nvSpPr>
          <p:spPr>
            <a:xfrm>
              <a:off x="97083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070662">
            <a:extLst>
              <a:ext uri="{FF2B5EF4-FFF2-40B4-BE49-F238E27FC236}">
                <a16:creationId xmlns:a16="http://schemas.microsoft.com/office/drawing/2014/main" id="{5862F85E-1B01-9B78-4E2E-985F97EAA68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3885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536929-9594-0E01-B128-DB1DEE4BDF16}"/>
              </a:ext>
            </a:extLst>
          </p:cNvPr>
          <p:cNvSpPr txBox="1"/>
          <p:nvPr/>
        </p:nvSpPr>
        <p:spPr>
          <a:xfrm>
            <a:off x="7765189" y="1543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BF0162-D26D-AEE3-2DCA-B2E26EBB5315}"/>
              </a:ext>
            </a:extLst>
          </p:cNvPr>
          <p:cNvSpPr txBox="1"/>
          <p:nvPr/>
        </p:nvSpPr>
        <p:spPr>
          <a:xfrm>
            <a:off x="1364508" y="3972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4" name="yt_shape_13104"/>
          <p:cNvSpPr txBox="1"/>
          <p:nvPr/>
        </p:nvSpPr>
        <p:spPr>
          <a:xfrm>
            <a:off x="540000" y="900000"/>
            <a:ext cx="7471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依据尺规作图的痕迹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08" name="yt_shape_13108"/>
          <p:cNvSpPr txBox="1"/>
          <p:nvPr/>
        </p:nvSpPr>
        <p:spPr>
          <a:xfrm>
            <a:off x="540000" y="33325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05" name="yt_shape_13105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4157" y="1531667"/>
            <a:ext cx="2043684" cy="1750455"/>
            <a:chOff x="0" y="0"/>
            <a:chExt cx="2043684" cy="1750455"/>
          </a:xfrm>
        </p:grpSpPr>
        <p:pic>
          <p:nvPicPr>
            <p:cNvPr id="2" name="yt_image_1310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368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7" name="yt_shape_13107"/>
            <p:cNvSpPr txBox="1"/>
            <p:nvPr/>
          </p:nvSpPr>
          <p:spPr>
            <a:xfrm>
              <a:off x="48856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A44ADBE-09C1-8206-9970-D96925EBAC9B}"/>
              </a:ext>
            </a:extLst>
          </p:cNvPr>
          <p:cNvSpPr txBox="1"/>
          <p:nvPr/>
        </p:nvSpPr>
        <p:spPr>
          <a:xfrm>
            <a:off x="6706326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yt_shape_13109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平原上有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为解决当地缺水问题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政府准备投资修建一个蓄水池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不考虑其他因素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使它与三个村庄的距离相等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请你画图确定蓄水池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10" name="yt_image_131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2397" y="2060848"/>
            <a:ext cx="2729484" cy="234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112">
            <a:extLst>
              <a:ext uri="{FF2B5EF4-FFF2-40B4-BE49-F238E27FC236}">
                <a16:creationId xmlns:a16="http://schemas.microsoft.com/office/drawing/2014/main" id="{917363A9-BE2C-4F07-BF6D-700DA99587A2}"/>
              </a:ext>
            </a:extLst>
          </p:cNvPr>
          <p:cNvSpPr txBox="1"/>
          <p:nvPr/>
        </p:nvSpPr>
        <p:spPr>
          <a:xfrm>
            <a:off x="540119" y="2475451"/>
            <a:ext cx="8292185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分别连结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即为蓄水池的位置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作图如图所示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3113">
            <a:extLst>
              <a:ext uri="{FF2B5EF4-FFF2-40B4-BE49-F238E27FC236}">
                <a16:creationId xmlns:a16="http://schemas.microsoft.com/office/drawing/2014/main" id="{501882E0-E807-4D81-8E11-C729E60519A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4462" y="3722491"/>
            <a:ext cx="174307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5" name="yt_shape_13115"/>
          <p:cNvSpPr txBox="1"/>
          <p:nvPr/>
        </p:nvSpPr>
        <p:spPr>
          <a:xfrm>
            <a:off x="540000" y="900000"/>
            <a:ext cx="95280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商丘市第一中学月考卷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3116" name="yt_shape_13116"/>
          <p:cNvSpPr txBox="1"/>
          <p:nvPr/>
        </p:nvSpPr>
        <p:spPr>
          <a:xfrm>
            <a:off x="540119" y="137930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上作一点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不必写作法和证明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yt_shape_13117"/>
          <p:cNvSpPr txBox="1"/>
          <p:nvPr/>
        </p:nvSpPr>
        <p:spPr>
          <a:xfrm>
            <a:off x="540000" y="247462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118" name="yt_image_131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0389" y="1910148"/>
            <a:ext cx="3936492" cy="198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20" name="yt_image_131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3864" y="3467610"/>
            <a:ext cx="2640330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1057</Words>
  <Application>Microsoft Office PowerPoint</Application>
  <PresentationFormat>宽屏</PresentationFormat>
  <Paragraphs>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2023-05-05T05:33:00Z</dcterms:created>
  <dcterms:modified xsi:type="dcterms:W3CDTF">2023-05-29T08:35:02Z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