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6" r:id="rId6"/>
    <p:sldId id="369" r:id="rId7"/>
    <p:sldId id="370" r:id="rId8"/>
    <p:sldId id="371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372" y="44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5" name="yt_shape_12705"/>
          <p:cNvSpPr txBox="1"/>
          <p:nvPr/>
        </p:nvSpPr>
        <p:spPr>
          <a:xfrm>
            <a:off x="695400" y="1124744"/>
            <a:ext cx="11111999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 algn="r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黑体" pitchFamily="24"/>
                <a:ea typeface="黑体" pitchFamily="24"/>
              </a:rPr>
              <a:t>——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黑体" pitchFamily="24"/>
              </a:rPr>
              <a:t>教材</a:t>
            </a:r>
            <a:r>
              <a:rPr lang="zh-CN" altLang="zh-CN" sz="2400" dirty="0" smtClean="0">
                <a:solidFill>
                  <a:srgbClr val="000000"/>
                </a:solidFill>
                <a:latin typeface="白正" pitchFamily="24"/>
                <a:ea typeface="黑体" pitchFamily="24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68</a:t>
            </a:r>
            <a:r>
              <a:rPr lang="zh-CN" altLang="zh-CN" sz="2400" dirty="0" smtClean="0">
                <a:solidFill>
                  <a:srgbClr val="000000"/>
                </a:solidFill>
                <a:latin typeface="白正" pitchFamily="24"/>
                <a:ea typeface="黑体" pitchFamily="24"/>
              </a:rPr>
              <a:t>页第</a:t>
            </a:r>
            <a:r>
              <a:rPr lang="en-US" altLang="zh-CN" sz="2400" smtClean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smtClean="0">
                <a:solidFill>
                  <a:srgbClr val="000000"/>
                </a:solidFill>
                <a:latin typeface="白正" pitchFamily="24"/>
                <a:ea typeface="黑体" pitchFamily="24"/>
              </a:rPr>
              <a:t>题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黑体" pitchFamily="24"/>
              </a:rPr>
              <a:t>的变式与</a:t>
            </a:r>
            <a:r>
              <a:rPr lang="zh-CN" altLang="zh-CN" sz="2400" dirty="0" smtClean="0">
                <a:solidFill>
                  <a:srgbClr val="000000"/>
                </a:solidFill>
                <a:latin typeface="白正" pitchFamily="24"/>
                <a:ea typeface="黑体" pitchFamily="24"/>
              </a:rPr>
              <a:t>拓展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恩施州中考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出发，以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1cm/s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的速度向点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运动，点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同时出发，以相同的速度向点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运动，当其中一个动点到达终点时，两个动点同时停止运动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的运动时间为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，下列结论正确的是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08" name="yt_table_1270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15745"/>
              </p:ext>
            </p:extLst>
          </p:nvPr>
        </p:nvGraphicFramePr>
        <p:xfrm>
          <a:off x="695281" y="3479818"/>
          <a:ext cx="6037263" cy="1901952"/>
        </p:xfrm>
        <a:graphic>
          <a:graphicData uri="http://schemas.openxmlformats.org/drawingml/2006/table">
            <a:tbl>
              <a:tblPr/>
              <a:tblGrid>
                <a:gridCol w="6037263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时，四边形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ABMP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为矩形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时，四边形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CDPM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为平行四边形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PM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时，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4s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</a:tbl>
          </a:graphicData>
        </a:graphic>
      </p:graphicFrame>
      <p:pic>
        <p:nvPicPr>
          <p:cNvPr id="12707" name="yt_image_12707_skip" title="H_95.4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2865" y="3479818"/>
            <a:ext cx="1902232" cy="1533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5571D2-EC64-9852-3E7D-DD9AA7F1D228}"/>
              </a:ext>
            </a:extLst>
          </p:cNvPr>
          <p:cNvSpPr txBox="1"/>
          <p:nvPr/>
        </p:nvSpPr>
        <p:spPr>
          <a:xfrm>
            <a:off x="6904588" y="297989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0" name="yt_shape_12710"/>
          <p:cNvSpPr txBox="1"/>
          <p:nvPr/>
        </p:nvSpPr>
        <p:spPr>
          <a:xfrm>
            <a:off x="540000" y="148478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个单位长度的速度从点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出发，沿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运动；同时点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个单位长度的速度从点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出发，沿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停止运动时，点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也随之停止运动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当运动时间为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秒时，以点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为顶点的四边形是平行四边形，求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711" name="yt_image_12711" title="H_121.04842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4615" y="3556846"/>
            <a:ext cx="1962531" cy="153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13" name="yt_shape_12713"/>
              <p:cNvSpPr txBox="1"/>
              <p:nvPr/>
            </p:nvSpPr>
            <p:spPr>
              <a:xfrm>
                <a:off x="551384" y="1412776"/>
                <a:ext cx="10411505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的中点，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时，以点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为顶点的四边形是平行四边形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如图，当点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运动到点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和点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之间时，由题意，得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；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713" name="yt_shape_127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412776"/>
                <a:ext cx="10411505" cy="2546916"/>
              </a:xfrm>
              <a:prstGeom prst="rect">
                <a:avLst/>
              </a:prstGeom>
              <a:blipFill>
                <a:blip r:embed="rId2"/>
                <a:stretch>
                  <a:fillRect l="-1756" t="-2153" r="-878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17" name="yt_shape_12717"/>
          <p:cNvSpPr txBox="1"/>
          <p:nvPr/>
        </p:nvSpPr>
        <p:spPr>
          <a:xfrm>
            <a:off x="4917660" y="4162015"/>
            <a:ext cx="1961243" cy="1351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350" b="0" i="0" u="none" spc="-7350">
                <a:solidFill>
                  <a:srgbClr val="1EE3CF"/>
                </a:solidFill>
                <a:effectLst/>
                <a:latin typeface="白正" pitchFamily="74"/>
                <a:ea typeface="宋体" pitchFamily="74"/>
              </a:rPr>
              <a:t> </a:t>
            </a:r>
            <a:r>
              <a:rPr lang="en-US" altLang="zh-CN" sz="7350" b="0" i="0" u="none" spc="13631">
                <a:solidFill>
                  <a:srgbClr val="1EE3CF"/>
                </a:solidFill>
                <a:effectLst/>
                <a:latin typeface="白正" pitchFamily="74"/>
                <a:ea typeface="宋体" pitchFamily="74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716" name="yt_image_12716" title="H_115.7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5870" y="1390602"/>
            <a:ext cx="1962531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CA2B9E9-784A-8E3E-310D-3FBD7AA6F39B}"/>
              </a:ext>
            </a:extLst>
          </p:cNvPr>
          <p:cNvSpPr txBox="1"/>
          <p:nvPr/>
        </p:nvSpPr>
        <p:spPr>
          <a:xfrm>
            <a:off x="461373" y="1365970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706923C-470B-F038-6DB2-E3E68FF6D26D}"/>
                  </a:ext>
                </a:extLst>
              </p:cNvPr>
              <p:cNvSpPr txBox="1"/>
              <p:nvPr/>
            </p:nvSpPr>
            <p:spPr>
              <a:xfrm>
                <a:off x="461373" y="1841458"/>
                <a:ext cx="29058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706923C-470B-F038-6DB2-E3E68FF6D2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1841458"/>
                <a:ext cx="2905824" cy="765061"/>
              </a:xfrm>
              <a:prstGeom prst="rect">
                <a:avLst/>
              </a:prstGeom>
              <a:blipFill>
                <a:blip r:embed="rId4"/>
                <a:stretch>
                  <a:fillRect l="-3361" r="-378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30BDA9A-EF73-9B0E-710E-6ABE894F87B7}"/>
              </a:ext>
            </a:extLst>
          </p:cNvPr>
          <p:cNvSpPr txBox="1"/>
          <p:nvPr/>
        </p:nvSpPr>
        <p:spPr>
          <a:xfrm>
            <a:off x="461373" y="2512907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E2E06D-E4D6-B722-5B46-57B6DC4920BE}"/>
              </a:ext>
            </a:extLst>
          </p:cNvPr>
          <p:cNvSpPr txBox="1"/>
          <p:nvPr/>
        </p:nvSpPr>
        <p:spPr>
          <a:xfrm>
            <a:off x="461373" y="2988395"/>
            <a:ext cx="8892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为顶点的四边形是平行四边形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A5D2C75-88F7-83A9-B692-3C82E0B8DF97}"/>
              </a:ext>
            </a:extLst>
          </p:cNvPr>
          <p:cNvSpPr txBox="1"/>
          <p:nvPr/>
        </p:nvSpPr>
        <p:spPr>
          <a:xfrm>
            <a:off x="461373" y="3463883"/>
            <a:ext cx="10490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如图，当点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运动到点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之间时，由题意，得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719"/>
          <p:cNvSpPr txBox="1"/>
          <p:nvPr/>
        </p:nvSpPr>
        <p:spPr>
          <a:xfrm>
            <a:off x="551384" y="4053304"/>
            <a:ext cx="103938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如图，当点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运动到点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之间时，由题意，得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3.5.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" name="yt_image_12720" title="H_115.7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1560" y="1383571"/>
            <a:ext cx="1962531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F94ECB5F-8245-1DED-60C5-5B15A23C3DF9}"/>
              </a:ext>
            </a:extLst>
          </p:cNvPr>
          <p:cNvSpPr txBox="1"/>
          <p:nvPr/>
        </p:nvSpPr>
        <p:spPr>
          <a:xfrm>
            <a:off x="461373" y="4006498"/>
            <a:ext cx="10473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如图，当点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运动到点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之间时，由题意，得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8B1C327-5014-46CB-FF09-061BDA0CEA3D}"/>
              </a:ext>
            </a:extLst>
          </p:cNvPr>
          <p:cNvSpPr txBox="1"/>
          <p:nvPr/>
        </p:nvSpPr>
        <p:spPr>
          <a:xfrm>
            <a:off x="512267" y="4584014"/>
            <a:ext cx="10609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综上所述，当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时，以点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为顶点的四边形是平行四边形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14" grpId="0" build="allAtOnce"/>
      <p:bldP spid="1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4" name="yt_shape_12724"/>
          <p:cNvSpPr txBox="1"/>
          <p:nvPr/>
        </p:nvSpPr>
        <p:spPr>
          <a:xfrm>
            <a:off x="540119" y="168823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出发向点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运动，运动到点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立即停止；同时点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出发向点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运动，运动到点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立即停止，点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的速度都是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运动的时间为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725" name="yt_image_12725" title="H_101.0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2858" y="3501008"/>
            <a:ext cx="1866519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25A02F7-7AE0-0115-D291-5CAF268E9013}"/>
              </a:ext>
            </a:extLst>
          </p:cNvPr>
          <p:cNvSpPr txBox="1"/>
          <p:nvPr/>
        </p:nvSpPr>
        <p:spPr>
          <a:xfrm>
            <a:off x="445172" y="1808414"/>
            <a:ext cx="818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是矩形，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4DF1D5-9E5B-6E16-65FB-C447C1D70E52}"/>
              </a:ext>
            </a:extLst>
          </p:cNvPr>
          <p:cNvSpPr txBox="1"/>
          <p:nvPr/>
        </p:nvSpPr>
        <p:spPr>
          <a:xfrm>
            <a:off x="445172" y="2283902"/>
            <a:ext cx="6384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要使四边形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ABQP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是矩形，只要满足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D4A1DA-BA51-A714-163D-80CCFF2DF1CA}"/>
              </a:ext>
            </a:extLst>
          </p:cNvPr>
          <p:cNvSpPr txBox="1"/>
          <p:nvPr/>
        </p:nvSpPr>
        <p:spPr>
          <a:xfrm>
            <a:off x="445172" y="2759390"/>
            <a:ext cx="171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471B9EA-A4C8-5DEA-B5EC-521E93A20FB7}"/>
              </a:ext>
            </a:extLst>
          </p:cNvPr>
          <p:cNvSpPr txBox="1"/>
          <p:nvPr/>
        </p:nvSpPr>
        <p:spPr>
          <a:xfrm>
            <a:off x="445172" y="3234878"/>
            <a:ext cx="163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E5D9356-9361-B285-364E-37B3FDB80D12}"/>
              </a:ext>
            </a:extLst>
          </p:cNvPr>
          <p:cNvSpPr txBox="1"/>
          <p:nvPr/>
        </p:nvSpPr>
        <p:spPr>
          <a:xfrm>
            <a:off x="445172" y="3710366"/>
            <a:ext cx="4742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ABQP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0366" y="1268413"/>
            <a:ext cx="5825634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为何值时，四边形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ABQP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是矩形；</a:t>
            </a:r>
          </a:p>
        </p:txBody>
      </p:sp>
      <p:pic>
        <p:nvPicPr>
          <p:cNvPr id="12" name="yt_image_12725" title="H_101.0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9962" y="2044901"/>
            <a:ext cx="1866519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2" name="yt_shape_12732"/>
          <p:cNvSpPr txBox="1"/>
          <p:nvPr/>
        </p:nvSpPr>
        <p:spPr>
          <a:xfrm>
            <a:off x="479376" y="1556792"/>
            <a:ext cx="6264535" cy="52298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由题意，知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CQ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是矩形，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AQCP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要使四边形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AQCP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是菱形，只要满足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由题意可知，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DP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时，四边形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AQCP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32F1D41-E31A-022D-74FE-15D10857538A}"/>
              </a:ext>
            </a:extLst>
          </p:cNvPr>
          <p:cNvSpPr txBox="1"/>
          <p:nvPr/>
        </p:nvSpPr>
        <p:spPr>
          <a:xfrm>
            <a:off x="389365" y="1509986"/>
            <a:ext cx="3642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由题意，知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89998E-D580-A828-F4F7-50E831288CE2}"/>
              </a:ext>
            </a:extLst>
          </p:cNvPr>
          <p:cNvSpPr txBox="1"/>
          <p:nvPr/>
        </p:nvSpPr>
        <p:spPr>
          <a:xfrm>
            <a:off x="389365" y="1985474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CD0E68-C104-FB4A-E8A6-2A3D9323B8A4}"/>
              </a:ext>
            </a:extLst>
          </p:cNvPr>
          <p:cNvSpPr txBox="1"/>
          <p:nvPr/>
        </p:nvSpPr>
        <p:spPr>
          <a:xfrm>
            <a:off x="389365" y="2460962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D32546-20B0-3193-D9BB-501935D5653F}"/>
              </a:ext>
            </a:extLst>
          </p:cNvPr>
          <p:cNvSpPr txBox="1"/>
          <p:nvPr/>
        </p:nvSpPr>
        <p:spPr>
          <a:xfrm>
            <a:off x="389365" y="2936450"/>
            <a:ext cx="4099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EED8B6-94C9-7CA9-477A-9AE9AB593B08}"/>
              </a:ext>
            </a:extLst>
          </p:cNvPr>
          <p:cNvSpPr txBox="1"/>
          <p:nvPr/>
        </p:nvSpPr>
        <p:spPr>
          <a:xfrm>
            <a:off x="389365" y="3411938"/>
            <a:ext cx="6384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要使四边形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是菱形，只要满足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21E7B9-6AA7-0E95-1F26-B597DD6B6569}"/>
              </a:ext>
            </a:extLst>
          </p:cNvPr>
          <p:cNvSpPr txBox="1"/>
          <p:nvPr/>
        </p:nvSpPr>
        <p:spPr>
          <a:xfrm>
            <a:off x="389365" y="3887426"/>
            <a:ext cx="348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由题意可知，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B0025F6-A0F2-A37B-0454-AD892A100A4E}"/>
              </a:ext>
            </a:extLst>
          </p:cNvPr>
          <p:cNvSpPr txBox="1"/>
          <p:nvPr/>
        </p:nvSpPr>
        <p:spPr>
          <a:xfrm>
            <a:off x="389365" y="4362914"/>
            <a:ext cx="3453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E8A09D1-7DEA-E379-CA5A-1AF1FA88B575}"/>
              </a:ext>
            </a:extLst>
          </p:cNvPr>
          <p:cNvSpPr txBox="1"/>
          <p:nvPr/>
        </p:nvSpPr>
        <p:spPr>
          <a:xfrm>
            <a:off x="389365" y="483840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B5EAA2B-4207-042E-5A70-21F9B3F38245}"/>
              </a:ext>
            </a:extLst>
          </p:cNvPr>
          <p:cNvSpPr txBox="1"/>
          <p:nvPr/>
        </p:nvSpPr>
        <p:spPr>
          <a:xfrm>
            <a:off x="389365" y="5313890"/>
            <a:ext cx="314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1040563-510F-FD53-4013-7342368EDB7E}"/>
              </a:ext>
            </a:extLst>
          </p:cNvPr>
          <p:cNvSpPr txBox="1"/>
          <p:nvPr/>
        </p:nvSpPr>
        <p:spPr>
          <a:xfrm>
            <a:off x="389365" y="5789379"/>
            <a:ext cx="140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883BAF3-1D42-2C33-A20D-CB423C9B687F}"/>
              </a:ext>
            </a:extLst>
          </p:cNvPr>
          <p:cNvSpPr txBox="1"/>
          <p:nvPr/>
        </p:nvSpPr>
        <p:spPr>
          <a:xfrm>
            <a:off x="389365" y="6264866"/>
            <a:ext cx="4760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yt_shape_12727"/>
          <p:cNvSpPr txBox="1"/>
          <p:nvPr/>
        </p:nvSpPr>
        <p:spPr>
          <a:xfrm>
            <a:off x="383149" y="1076567"/>
            <a:ext cx="56586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为何值时，四边形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AQCP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是菱形；</a:t>
            </a:r>
          </a:p>
        </p:txBody>
      </p:sp>
      <p:pic>
        <p:nvPicPr>
          <p:cNvPr id="18" name="yt_image_12725" title="H_101.0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9962" y="2044901"/>
            <a:ext cx="1866519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yt_shape_12729"/>
          <p:cNvSpPr txBox="1"/>
          <p:nvPr/>
        </p:nvSpPr>
        <p:spPr>
          <a:xfrm>
            <a:off x="839416" y="13235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直接写出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AQCP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的周长和面积，周长是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，面积是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D6BF8F3-0930-BF82-1D3D-E897D19666E4}"/>
              </a:ext>
            </a:extLst>
          </p:cNvPr>
          <p:cNvSpPr txBox="1"/>
          <p:nvPr/>
        </p:nvSpPr>
        <p:spPr>
          <a:xfrm>
            <a:off x="8555143" y="127675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4A7EECF-4C94-8A63-BC61-72973981E8E7}"/>
              </a:ext>
            </a:extLst>
          </p:cNvPr>
          <p:cNvSpPr txBox="1"/>
          <p:nvPr/>
        </p:nvSpPr>
        <p:spPr>
          <a:xfrm>
            <a:off x="1359005" y="175224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7" name="yt_image_12725" title="H_101.0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2740" y="2492896"/>
            <a:ext cx="1866519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243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970</Words>
  <Application>Microsoft Office PowerPoint</Application>
  <PresentationFormat>宽屏</PresentationFormat>
  <Paragraphs>60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44</cp:revision>
  <dcterms:created xsi:type="dcterms:W3CDTF">2023-05-05T05:33:04Z</dcterms:created>
  <dcterms:modified xsi:type="dcterms:W3CDTF">2023-11-02T15:33:34Z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