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9"/>
  </p:notesMasterIdLst>
  <p:sldIdLst>
    <p:sldId id="363" r:id="rId3"/>
    <p:sldId id="368" r:id="rId4"/>
    <p:sldId id="370" r:id="rId5"/>
    <p:sldId id="372" r:id="rId6"/>
    <p:sldId id="374" r:id="rId7"/>
    <p:sldId id="376" r:id="rId8"/>
    <p:sldId id="378" r:id="rId9"/>
    <p:sldId id="380" r:id="rId10"/>
    <p:sldId id="382" r:id="rId11"/>
    <p:sldId id="387" r:id="rId12"/>
    <p:sldId id="383" r:id="rId13"/>
    <p:sldId id="385" r:id="rId14"/>
    <p:sldId id="390" r:id="rId15"/>
    <p:sldId id="389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28AE4-A4FE-4EAE-825E-83D4632117C7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28629-4030-4D64-8D84-6FB3A67AFC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75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28629-4030-4D64-8D84-6FB3A67AFC9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9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0" name="yt_shape_14680"/>
          <p:cNvSpPr txBox="1"/>
          <p:nvPr/>
        </p:nvSpPr>
        <p:spPr>
          <a:xfrm>
            <a:off x="482975" y="1219249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679" name="yt_image_14679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682" name="yt_shape_14682"/>
              <p:cNvSpPr txBox="1"/>
              <p:nvPr/>
            </p:nvSpPr>
            <p:spPr>
              <a:xfrm>
                <a:off x="540000" y="1916832"/>
                <a:ext cx="11111999" cy="2121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，各数据与它们的平均数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的差的平方分别是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，我们用它们的平均数，即用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来衡量这组数据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波动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的大小，并把它叫做这组数据的方差，记作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682" name="yt_shape_146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11111999" cy="2121030"/>
              </a:xfrm>
              <a:prstGeom prst="rect">
                <a:avLst/>
              </a:prstGeom>
              <a:blipFill>
                <a:blip r:embed="rId3"/>
                <a:stretch>
                  <a:fillRect l="-1701" t="-2299" r="-1701" b="-5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84" name="yt_shape_14684"/>
          <p:cNvSpPr txBox="1"/>
          <p:nvPr/>
        </p:nvSpPr>
        <p:spPr>
          <a:xfrm>
            <a:off x="539881" y="4037033"/>
            <a:ext cx="10772180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一组数据的方差越大，数据的波动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越大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；方差越小，数据的波动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越小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685" name="yt_shape_14685"/>
          <p:cNvSpPr txBox="1"/>
          <p:nvPr/>
        </p:nvSpPr>
        <p:spPr>
          <a:xfrm>
            <a:off x="540000" y="4516336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当考察的总体包含很多个体，或考察本身带有破坏性时，统计中常用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样本方差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来统计总体方差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C52CB4-B0A2-F3D2-8BF6-54833DBAD29A}"/>
              </a:ext>
            </a:extLst>
          </p:cNvPr>
          <p:cNvSpPr txBox="1"/>
          <p:nvPr/>
        </p:nvSpPr>
        <p:spPr>
          <a:xfrm>
            <a:off x="6888088" y="2977732"/>
            <a:ext cx="10944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波动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B0D93A-E90A-C110-AB30-39250439A0C7}"/>
              </a:ext>
            </a:extLst>
          </p:cNvPr>
          <p:cNvSpPr txBox="1"/>
          <p:nvPr/>
        </p:nvSpPr>
        <p:spPr>
          <a:xfrm>
            <a:off x="5555270" y="399022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越大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F94DF3-E70A-5D76-EA19-066A419FEF53}"/>
              </a:ext>
            </a:extLst>
          </p:cNvPr>
          <p:cNvSpPr txBox="1"/>
          <p:nvPr/>
        </p:nvSpPr>
        <p:spPr>
          <a:xfrm>
            <a:off x="10195428" y="39515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越小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9DF25E-AF94-0A66-115F-8920004A79F6}"/>
              </a:ext>
            </a:extLst>
          </p:cNvPr>
          <p:cNvSpPr txBox="1"/>
          <p:nvPr/>
        </p:nvSpPr>
        <p:spPr>
          <a:xfrm>
            <a:off x="10526456" y="446953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样本方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22B097-9E1B-FB6C-30A0-5E05062368F9}"/>
              </a:ext>
            </a:extLst>
          </p:cNvPr>
          <p:cNvSpPr txBox="1"/>
          <p:nvPr/>
        </p:nvSpPr>
        <p:spPr>
          <a:xfrm>
            <a:off x="449989" y="494501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2" name="yt_shape_14732"/>
          <p:cNvSpPr txBox="1"/>
          <p:nvPr/>
        </p:nvSpPr>
        <p:spPr>
          <a:xfrm>
            <a:off x="407368" y="289863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已知运动员乙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次射击的平均成绩是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环，方差是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若在这二人中选一人参加比赛，你认为应该派谁去？请说明理由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如图表所示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4735" name="yt_shape_14735"/>
          <p:cNvSpPr txBox="1"/>
          <p:nvPr/>
        </p:nvSpPr>
        <p:spPr>
          <a:xfrm>
            <a:off x="5076012" y="3593020"/>
            <a:ext cx="1615250" cy="14987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白正" pitchFamily="82"/>
                <a:ea typeface="宋体" pitchFamily="82"/>
              </a:rPr>
              <a:t> </a:t>
            </a:r>
            <a:r>
              <a:rPr lang="en-US" altLang="zh-CN" sz="8150" b="0" i="0" u="none" spc="10758">
                <a:solidFill>
                  <a:srgbClr val="1EE3CF"/>
                </a:solidFill>
                <a:effectLst/>
                <a:latin typeface="白正" pitchFamily="82"/>
                <a:ea typeface="宋体" pitchFamily="82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4" name="矩形 3"/>
          <p:cNvSpPr/>
          <p:nvPr/>
        </p:nvSpPr>
        <p:spPr>
          <a:xfrm>
            <a:off x="407368" y="1192562"/>
            <a:ext cx="907684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运动员甲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次射击的平均成绩是多少环？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DE0950-6DC8-E72C-BFB8-7892E01FFB3C}"/>
              </a:ext>
            </a:extLst>
          </p:cNvPr>
          <p:cNvSpPr txBox="1"/>
          <p:nvPr/>
        </p:nvSpPr>
        <p:spPr>
          <a:xfrm>
            <a:off x="407368" y="1679978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运动员甲的平均成绩为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0DB2645-7A9A-C6F5-D2A0-85FF4CCFAD47}"/>
                  </a:ext>
                </a:extLst>
              </p:cNvPr>
              <p:cNvSpPr txBox="1"/>
              <p:nvPr/>
            </p:nvSpPr>
            <p:spPr>
              <a:xfrm>
                <a:off x="407368" y="2155466"/>
                <a:ext cx="36122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10×4+9×3+8×2+7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0DB2645-7A9A-C6F5-D2A0-85FF4CCFAD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155466"/>
                <a:ext cx="3612261" cy="769062"/>
              </a:xfrm>
              <a:prstGeom prst="rect">
                <a:avLst/>
              </a:prstGeom>
              <a:blipFill>
                <a:blip r:embed="rId2"/>
                <a:stretch>
                  <a:fillRect r="-287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6CEB602-21B8-9D2A-8030-C8E05A76BECB}"/>
              </a:ext>
            </a:extLst>
          </p:cNvPr>
          <p:cNvSpPr txBox="1"/>
          <p:nvPr/>
        </p:nvSpPr>
        <p:spPr>
          <a:xfrm>
            <a:off x="407368" y="3861048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运动员甲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次射击的平均成绩是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环，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E0C16B-029A-2397-E5E5-5B64ACC22817}"/>
                  </a:ext>
                </a:extLst>
              </p:cNvPr>
              <p:cNvSpPr txBox="1"/>
              <p:nvPr/>
            </p:nvSpPr>
            <p:spPr>
              <a:xfrm>
                <a:off x="407368" y="4336536"/>
                <a:ext cx="9854755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E0C16B-029A-2397-E5E5-5B64ACC22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336536"/>
                <a:ext cx="9854755" cy="768045"/>
              </a:xfrm>
              <a:prstGeom prst="rect">
                <a:avLst/>
              </a:prstGeom>
              <a:blipFill>
                <a:blip r:embed="rId3"/>
                <a:stretch>
                  <a:fillRect l="-990" r="-111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AFF6D726-CE5A-1B3E-24F8-770F5520D6D6}"/>
              </a:ext>
            </a:extLst>
          </p:cNvPr>
          <p:cNvSpPr txBox="1"/>
          <p:nvPr/>
        </p:nvSpPr>
        <p:spPr>
          <a:xfrm>
            <a:off x="407368" y="5010969"/>
            <a:ext cx="9247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运动员乙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次射击的平均成绩是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环，方差是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，大于甲的方差，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110D0E-4D95-B1C3-D7F7-C0DFC928D9FC}"/>
              </a:ext>
            </a:extLst>
          </p:cNvPr>
          <p:cNvSpPr txBox="1"/>
          <p:nvPr/>
        </p:nvSpPr>
        <p:spPr>
          <a:xfrm>
            <a:off x="407368" y="5486457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应该派甲去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2" name="yt_shape_14742"/>
          <p:cNvSpPr txBox="1"/>
          <p:nvPr/>
        </p:nvSpPr>
        <p:spPr>
          <a:xfrm>
            <a:off x="540000" y="1610608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741" name="yt_image_14741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1060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4" name="yt_shape_14744"/>
          <p:cNvSpPr txBox="1"/>
          <p:nvPr/>
        </p:nvSpPr>
        <p:spPr>
          <a:xfrm>
            <a:off x="540120" y="2308191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某校八年级开展踢毽子比赛活动，每班派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名学生参加，按团体总分多少排列名次，在规定时间内每人踢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为优秀，下列是成绩最好的甲班和乙班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名学生的比赛数据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</a:p>
        </p:txBody>
      </p:sp>
      <p:graphicFrame>
        <p:nvGraphicFramePr>
          <p:cNvPr id="14745" name="yt_table_1474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596169"/>
              </p:ext>
            </p:extLst>
          </p:nvPr>
        </p:nvGraphicFramePr>
        <p:xfrm>
          <a:off x="540000" y="3906981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总分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7" name="yt_shape_14747"/>
          <p:cNvSpPr txBox="1"/>
          <p:nvPr/>
        </p:nvSpPr>
        <p:spPr>
          <a:xfrm>
            <a:off x="540000" y="1196752"/>
            <a:ext cx="11111999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经统计发现两班总分相等，此时有学生建议，可通过考查数据中的其他信息作为参考，请你回答下列问题：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计算甲、乙两班的优秀率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甲、乙两班比赛成绩的中位数分别为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AD47B4-02D7-E2EA-0F6F-3FD5C26C6B5E}"/>
              </a:ext>
            </a:extLst>
          </p:cNvPr>
          <p:cNvSpPr txBox="1"/>
          <p:nvPr/>
        </p:nvSpPr>
        <p:spPr>
          <a:xfrm>
            <a:off x="6383913" y="349449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F8D028-B7EF-4762-CCE7-1F3C6DE77034}"/>
              </a:ext>
            </a:extLst>
          </p:cNvPr>
          <p:cNvSpPr txBox="1"/>
          <p:nvPr/>
        </p:nvSpPr>
        <p:spPr>
          <a:xfrm>
            <a:off x="540000" y="2576410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甲班优秀率：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6033DC-3538-3DB7-4904-0E90E7B72F2B}"/>
              </a:ext>
            </a:extLst>
          </p:cNvPr>
          <p:cNvSpPr txBox="1"/>
          <p:nvPr/>
        </p:nvSpPr>
        <p:spPr>
          <a:xfrm>
            <a:off x="767289" y="3062514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乙班优秀率：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EA0C48-0A28-C775-BF42-71088E3EE77E}"/>
                  </a:ext>
                </a:extLst>
              </p:cNvPr>
              <p:cNvSpPr txBox="1"/>
              <p:nvPr/>
            </p:nvSpPr>
            <p:spPr>
              <a:xfrm>
                <a:off x="119336" y="1742473"/>
                <a:ext cx="891927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甲班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名学生踢毽子的个数的平均数是：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EA0C48-0A28-C775-BF42-71088E3EE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36" y="1742473"/>
                <a:ext cx="8919273" cy="768046"/>
              </a:xfrm>
              <a:prstGeom prst="rect">
                <a:avLst/>
              </a:prstGeom>
              <a:blipFill>
                <a:blip r:embed="rId2"/>
                <a:stretch>
                  <a:fillRect l="-1094" r="-109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6E693F-1A8F-92C2-E865-EB4846EEF30A}"/>
                  </a:ext>
                </a:extLst>
              </p:cNvPr>
              <p:cNvSpPr txBox="1"/>
              <p:nvPr/>
            </p:nvSpPr>
            <p:spPr>
              <a:xfrm>
                <a:off x="119336" y="2397257"/>
                <a:ext cx="838587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乙班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名学生踢毽子的个数的平均数是：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6E693F-1A8F-92C2-E865-EB4846EEF3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36" y="2397257"/>
                <a:ext cx="8385873" cy="768045"/>
              </a:xfrm>
              <a:prstGeom prst="rect">
                <a:avLst/>
              </a:prstGeom>
              <a:blipFill>
                <a:blip r:embed="rId3"/>
                <a:stretch>
                  <a:fillRect l="-1164" r="-116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45D554-52A4-EB80-B32E-20357A62B60B}"/>
                  </a:ext>
                </a:extLst>
              </p:cNvPr>
              <p:cNvSpPr txBox="1"/>
              <p:nvPr/>
            </p:nvSpPr>
            <p:spPr>
              <a:xfrm>
                <a:off x="119336" y="3054740"/>
                <a:ext cx="1106100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89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100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]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45D554-52A4-EB80-B32E-20357A62B6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36" y="3054740"/>
                <a:ext cx="11061002" cy="768046"/>
              </a:xfrm>
              <a:prstGeom prst="rect">
                <a:avLst/>
              </a:prstGeom>
              <a:blipFill>
                <a:blip r:embed="rId4"/>
                <a:stretch>
                  <a:fillRect r="-1030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CBE4A7-EFAC-395D-B7BF-E8771A2200C4}"/>
                  </a:ext>
                </a:extLst>
              </p:cNvPr>
              <p:cNvSpPr txBox="1"/>
              <p:nvPr/>
            </p:nvSpPr>
            <p:spPr>
              <a:xfrm>
                <a:off x="512128" y="3746124"/>
                <a:ext cx="622687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46.8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CBE4A7-EFAC-395D-B7BF-E8771A2200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128" y="3746124"/>
                <a:ext cx="6226873" cy="768045"/>
              </a:xfrm>
              <a:prstGeom prst="rect">
                <a:avLst/>
              </a:prstGeom>
              <a:blipFill>
                <a:blip r:embed="rId5"/>
                <a:stretch>
                  <a:fillRect l="-146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65467D-4EB3-386B-A8F9-CAEF706A351A}"/>
                  </a:ext>
                </a:extLst>
              </p:cNvPr>
              <p:cNvSpPr txBox="1"/>
              <p:nvPr/>
            </p:nvSpPr>
            <p:spPr>
              <a:xfrm>
                <a:off x="123674" y="4403608"/>
                <a:ext cx="1228061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86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100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]k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65467D-4EB3-386B-A8F9-CAEF706A3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674" y="4403608"/>
                <a:ext cx="12280616" cy="768046"/>
              </a:xfrm>
              <a:prstGeom prst="rect">
                <a:avLst/>
              </a:prstGeom>
              <a:blipFill>
                <a:blip r:embed="rId6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9F48290-9B70-9380-745B-3E69DA234B61}"/>
                  </a:ext>
                </a:extLst>
              </p:cNvPr>
              <p:cNvSpPr txBox="1"/>
              <p:nvPr/>
            </p:nvSpPr>
            <p:spPr>
              <a:xfrm>
                <a:off x="512128" y="5055228"/>
                <a:ext cx="5910770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196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9F48290-9B70-9380-745B-3E69DA234B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128" y="5055228"/>
                <a:ext cx="5910770" cy="768045"/>
              </a:xfrm>
              <a:prstGeom prst="rect">
                <a:avLst/>
              </a:prstGeom>
              <a:blipFill>
                <a:blip r:embed="rId7"/>
                <a:stretch>
                  <a:fillRect l="-15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119336" y="1249940"/>
            <a:ext cx="11061002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计算两班比赛数据的方差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</p:spTree>
    <p:extLst>
      <p:ext uri="{BB962C8B-B14F-4D97-AF65-F5344CB8AC3E}">
        <p14:creationId xmlns:p14="http://schemas.microsoft.com/office/powerpoint/2010/main" val="428884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E63A2B07-8392-84A1-A41C-DFD4C437EFC5}"/>
              </a:ext>
            </a:extLst>
          </p:cNvPr>
          <p:cNvSpPr txBox="1"/>
          <p:nvPr/>
        </p:nvSpPr>
        <p:spPr>
          <a:xfrm>
            <a:off x="499292" y="1847020"/>
            <a:ext cx="10695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甲班的优秀率、中位数都高于乙班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371669-EB7D-1B01-9F59-7EFB0BFB43EC}"/>
              </a:ext>
            </a:extLst>
          </p:cNvPr>
          <p:cNvSpPr txBox="1"/>
          <p:nvPr/>
        </p:nvSpPr>
        <p:spPr>
          <a:xfrm>
            <a:off x="499292" y="2322508"/>
            <a:ext cx="761293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甲、乙两班平均数相同，甲班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方差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，成绩稳定，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580E7B-C9AE-31EA-017B-7D278D3BF9FC}"/>
              </a:ext>
            </a:extLst>
          </p:cNvPr>
          <p:cNvSpPr txBox="1"/>
          <p:nvPr/>
        </p:nvSpPr>
        <p:spPr>
          <a:xfrm>
            <a:off x="499292" y="2797996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应该把冠军奖状发给甲班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9303" y="1268413"/>
            <a:ext cx="1101339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根据以上信息，你认为应该把冠军奖状发给哪一个班级？简述你的理由，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0" name="yt_shape_14760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4759" name="yt_image_147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472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2" name="yt_shape_14762"/>
          <p:cNvSpPr txBox="1"/>
          <p:nvPr/>
        </p:nvSpPr>
        <p:spPr>
          <a:xfrm>
            <a:off x="1481796" y="1916832"/>
            <a:ext cx="9228408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方差是用来衡量一组数据波动大小的量，方差越大，波动越大，数据越不稳定；反之，方差越小，波动越小，数据越稳定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7" name="yt_shape_14687"/>
          <p:cNvSpPr txBox="1"/>
          <p:nvPr/>
        </p:nvSpPr>
        <p:spPr>
          <a:xfrm>
            <a:off x="539880" y="106926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686" name="yt_image_14686" title="H_51.3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06926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89" name="yt_shape_14689"/>
          <p:cNvSpPr txBox="1"/>
          <p:nvPr/>
        </p:nvSpPr>
        <p:spPr>
          <a:xfrm>
            <a:off x="539880" y="1772562"/>
            <a:ext cx="22922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方差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90" name="yt_shape_14690"/>
              <p:cNvSpPr txBox="1"/>
              <p:nvPr/>
            </p:nvSpPr>
            <p:spPr>
              <a:xfrm>
                <a:off x="540000" y="2276872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在方差的计算公式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分别表示的是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690" name="yt_shape_146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872"/>
                <a:ext cx="11111999" cy="1109535"/>
              </a:xfrm>
              <a:prstGeom prst="rect">
                <a:avLst/>
              </a:prstGeom>
              <a:blipFill>
                <a:blip r:embed="rId3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92" name="yt_table_1469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000488"/>
              </p:ext>
            </p:extLst>
          </p:nvPr>
        </p:nvGraphicFramePr>
        <p:xfrm>
          <a:off x="539880" y="3437195"/>
          <a:ext cx="3921125" cy="1901952"/>
        </p:xfrm>
        <a:graphic>
          <a:graphicData uri="http://schemas.openxmlformats.org/drawingml/2006/table">
            <a:tbl>
              <a:tblPr/>
              <a:tblGrid>
                <a:gridCol w="3921125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数据的个数和方差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平均数和数据的个数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数据的个数和平均数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数据组的方差和平均数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</a:tbl>
          </a:graphicData>
        </a:graphic>
      </p:graphicFrame>
      <p:pic>
        <p:nvPicPr>
          <p:cNvPr id="3" name="yt_shape_1698905577864" title="H_28.801733">
            <a:extLst>
              <a:ext uri="{FF2B5EF4-FFF2-40B4-BE49-F238E27FC236}">
                <a16:creationId xmlns:a16="http://schemas.microsoft.com/office/drawing/2014/main" id="{258B17E4-2EB2-D194-D964-B9227342D9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81423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E109FE-B355-B908-9A83-12251D39F978}"/>
              </a:ext>
            </a:extLst>
          </p:cNvPr>
          <p:cNvSpPr txBox="1"/>
          <p:nvPr/>
        </p:nvSpPr>
        <p:spPr>
          <a:xfrm>
            <a:off x="3802789" y="290450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4" name="yt_shape_14694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在体育课上，甲、乙两名同学分别进行了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次跳远测试，经计算，他们的平均成绩相同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要比较哪一位同学的成绩更为稳定，通常需要比较他们成绩的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5" name="yt_table_146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587191"/>
              </p:ext>
            </p:extLst>
          </p:nvPr>
        </p:nvGraphicFramePr>
        <p:xfrm>
          <a:off x="539881" y="2227848"/>
          <a:ext cx="9538654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sp>
        <p:nvSpPr>
          <p:cNvPr id="14697" name="yt_shape_14697"/>
          <p:cNvSpPr txBox="1"/>
          <p:nvPr/>
        </p:nvSpPr>
        <p:spPr>
          <a:xfrm>
            <a:off x="540001" y="27540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呼和浩特市中考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书香校园，师生共读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活动，某学习小组五名同学一周的课外阅读时间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这组数据的平均数、方差分别是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8" name="yt_table_146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10094"/>
              </p:ext>
            </p:extLst>
          </p:nvPr>
        </p:nvGraphicFramePr>
        <p:xfrm>
          <a:off x="539881" y="4193585"/>
          <a:ext cx="9546592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0022C06-7712-2988-CA41-1BDF377ADEF7}"/>
              </a:ext>
            </a:extLst>
          </p:cNvPr>
          <p:cNvSpPr txBox="1"/>
          <p:nvPr/>
        </p:nvSpPr>
        <p:spPr>
          <a:xfrm>
            <a:off x="9974988" y="16970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1EEA71-116B-0C76-FB81-7B253123BB78}"/>
              </a:ext>
            </a:extLst>
          </p:cNvPr>
          <p:cNvSpPr txBox="1"/>
          <p:nvPr/>
        </p:nvSpPr>
        <p:spPr>
          <a:xfrm>
            <a:off x="3193190" y="36581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0" name="yt_shape_14700"/>
          <p:cNvSpPr txBox="1"/>
          <p:nvPr/>
        </p:nvSpPr>
        <p:spPr>
          <a:xfrm>
            <a:off x="539881" y="1247349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方差的应用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701" name="yt_shape_14701"/>
              <p:cNvSpPr txBox="1"/>
              <p:nvPr/>
            </p:nvSpPr>
            <p:spPr>
              <a:xfrm>
                <a:off x="540000" y="1751659"/>
                <a:ext cx="11111999" cy="14643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某农科所对甲、乙两种小麦各选用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块面积相同的试验田进行种植试验，它们的平均亩产量分别是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千克，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千克，亩产量的方差分别是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29.6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则关于两种小麦推广种植的合理决策是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701" name="yt_shape_147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1659"/>
                <a:ext cx="11111999" cy="1464312"/>
              </a:xfrm>
              <a:prstGeom prst="rect">
                <a:avLst/>
              </a:prstGeom>
              <a:blipFill>
                <a:blip r:embed="rId2"/>
                <a:stretch>
                  <a:fillRect l="-1701" t="-3320" r="-1701" b="-1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703" name="yt_table_147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836100"/>
              </p:ext>
            </p:extLst>
          </p:nvPr>
        </p:nvGraphicFramePr>
        <p:xfrm>
          <a:off x="539881" y="3266759"/>
          <a:ext cx="9712325" cy="1901952"/>
        </p:xfrm>
        <a:graphic>
          <a:graphicData uri="http://schemas.openxmlformats.org/drawingml/2006/table">
            <a:tbl>
              <a:tblPr/>
              <a:tblGrid>
                <a:gridCol w="9712325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甲的平均亩产量较高，应推广甲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甲、乙的平均亩产量相差不多，均可推广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甲的平均亩产量较高，且亩产量比较稳定，应推广甲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甲、乙的平均亩产量相差不多，但乙的亩产量比较稳定，应推广乙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</a:tbl>
          </a:graphicData>
        </a:graphic>
      </p:graphicFrame>
      <p:pic>
        <p:nvPicPr>
          <p:cNvPr id="3" name="yt_shape_1698905578010" title="H_28.801733">
            <a:extLst>
              <a:ext uri="{FF2B5EF4-FFF2-40B4-BE49-F238E27FC236}">
                <a16:creationId xmlns:a16="http://schemas.microsoft.com/office/drawing/2014/main" id="{FA8A15A3-022A-384C-A89C-4D9494C1DE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8902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9837BB-54FF-D146-3F05-C6BD2A4BE6E7}"/>
              </a:ext>
            </a:extLst>
          </p:cNvPr>
          <p:cNvSpPr txBox="1"/>
          <p:nvPr/>
        </p:nvSpPr>
        <p:spPr>
          <a:xfrm>
            <a:off x="7352883" y="2705359"/>
            <a:ext cx="400748" cy="54325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05" name="yt_shape_14705"/>
              <p:cNvSpPr txBox="1"/>
              <p:nvPr/>
            </p:nvSpPr>
            <p:spPr>
              <a:xfrm>
                <a:off x="695400" y="1268413"/>
                <a:ext cx="11111999" cy="19236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甲、乙两队参加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传承红色基因，推动绿色发展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为主题的合唱比赛，每队均由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名队员组成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其中两队队员的平均身高为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，身高的方差分别为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如果单从队员的身高考虑，你认为演出形象效果较好的队是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乙队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甲队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乙队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705" name="yt_shape_147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268413"/>
                <a:ext cx="11111999" cy="1923604"/>
              </a:xfrm>
              <a:prstGeom prst="rect">
                <a:avLst/>
              </a:prstGeom>
              <a:blipFill>
                <a:blip r:embed="rId2"/>
                <a:stretch>
                  <a:fillRect l="-1646" t="-2532" r="-1700" b="-8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E5E1EA-503A-C5FE-7F00-807C59D65BD0}"/>
              </a:ext>
            </a:extLst>
          </p:cNvPr>
          <p:cNvSpPr txBox="1"/>
          <p:nvPr/>
        </p:nvSpPr>
        <p:spPr>
          <a:xfrm>
            <a:off x="2129389" y="270223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乙队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12" name="yt_shape_14712"/>
              <p:cNvSpPr txBox="1"/>
              <p:nvPr/>
            </p:nvSpPr>
            <p:spPr>
              <a:xfrm>
                <a:off x="569387" y="1781477"/>
                <a:ext cx="11111999" cy="46976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语文：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数学：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已算得语文平均分为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，方差约为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试估计该学生是数学成绩稳定还是语文成绩稳定？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80+75+90+64+88+95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067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  <m:sup>
                        <m:r>
                          <a:rPr lang="en-US" altLang="zh-CN" sz="1067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107.7.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语文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语文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该同学语文成绩相对稳定些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712" name="yt_shape_147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781477"/>
                <a:ext cx="11111999" cy="4697696"/>
              </a:xfrm>
              <a:prstGeom prst="rect">
                <a:avLst/>
              </a:prstGeom>
              <a:blipFill>
                <a:blip r:embed="rId3"/>
                <a:stretch>
                  <a:fillRect l="-1646" t="-1038" b="-3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736C74-7A13-6D82-8142-EC40F433A692}"/>
                  </a:ext>
                </a:extLst>
              </p:cNvPr>
              <p:cNvSpPr txBox="1"/>
              <p:nvPr/>
            </p:nvSpPr>
            <p:spPr>
              <a:xfrm>
                <a:off x="479376" y="3636623"/>
                <a:ext cx="492982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80+75+90+64+88+95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736C74-7A13-6D82-8142-EC40F433A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636623"/>
                <a:ext cx="4929822" cy="775793"/>
              </a:xfrm>
              <a:prstGeom prst="rect">
                <a:avLst/>
              </a:prstGeom>
              <a:blipFill>
                <a:blip r:embed="rId4"/>
                <a:stretch>
                  <a:fillRect l="-1980" r="-198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B86290-B6E7-3DA6-93AF-60CF11B029EA}"/>
                  </a:ext>
                </a:extLst>
              </p:cNvPr>
              <p:cNvSpPr txBox="1"/>
              <p:nvPr/>
            </p:nvSpPr>
            <p:spPr>
              <a:xfrm>
                <a:off x="479376" y="4318804"/>
                <a:ext cx="1122470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B86290-B6E7-3DA6-93AF-60CF11B02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18804"/>
                <a:ext cx="11224704" cy="768045"/>
              </a:xfrm>
              <a:prstGeom prst="rect">
                <a:avLst/>
              </a:prstGeom>
              <a:blipFill>
                <a:blip r:embed="rId5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2F0105B-02C4-B88F-3C38-5AF8D2CA9FB7}"/>
              </a:ext>
            </a:extLst>
          </p:cNvPr>
          <p:cNvSpPr txBox="1"/>
          <p:nvPr/>
        </p:nvSpPr>
        <p:spPr>
          <a:xfrm>
            <a:off x="479376" y="4993237"/>
            <a:ext cx="511256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88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95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107.7.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5209B8-43FA-FD65-FDD2-3E8B511A4410}"/>
                  </a:ext>
                </a:extLst>
              </p:cNvPr>
              <p:cNvSpPr txBox="1"/>
              <p:nvPr/>
            </p:nvSpPr>
            <p:spPr>
              <a:xfrm>
                <a:off x="479376" y="5468725"/>
                <a:ext cx="4297934" cy="58745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语文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语文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数学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5209B8-43FA-FD65-FDD2-3E8B511A44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468725"/>
                <a:ext cx="4297934" cy="587452"/>
              </a:xfrm>
              <a:prstGeom prst="rect">
                <a:avLst/>
              </a:prstGeom>
              <a:blipFill>
                <a:blip r:embed="rId6"/>
                <a:stretch>
                  <a:fillRect l="-2270" r="-1986" b="-11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7EA800C-36FF-AB46-C520-532AC1D60EA1}"/>
              </a:ext>
            </a:extLst>
          </p:cNvPr>
          <p:cNvSpPr txBox="1"/>
          <p:nvPr/>
        </p:nvSpPr>
        <p:spPr>
          <a:xfrm>
            <a:off x="479376" y="5962565"/>
            <a:ext cx="4218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该同学语文成绩相对稳定些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1196752"/>
            <a:ext cx="1018251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某学生在一学年的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次测验中，语文、数学成绩分别为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单位：分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4" name="yt_shape_14714"/>
          <p:cNvSpPr txBox="1"/>
          <p:nvPr/>
        </p:nvSpPr>
        <p:spPr>
          <a:xfrm>
            <a:off x="539881" y="1249621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对方差的意义理解不透彻导致出错</a:t>
            </a:r>
          </a:p>
        </p:txBody>
      </p:sp>
      <p:sp>
        <p:nvSpPr>
          <p:cNvPr id="14715" name="yt_shape_14715"/>
          <p:cNvSpPr txBox="1"/>
          <p:nvPr/>
        </p:nvSpPr>
        <p:spPr>
          <a:xfrm>
            <a:off x="540000" y="17539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小明等五位同学以他们的年龄为一组数据，计算出这组数据的方差是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年后小明等五位同学年龄的方差是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6" name="yt_table_1471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255659"/>
              </p:ext>
            </p:extLst>
          </p:nvPr>
        </p:nvGraphicFramePr>
        <p:xfrm>
          <a:off x="539881" y="2713366"/>
          <a:ext cx="93021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p:pic>
        <p:nvPicPr>
          <p:cNvPr id="3" name="yt_shape_1698905578175" title="H_28.801733">
            <a:extLst>
              <a:ext uri="{FF2B5EF4-FFF2-40B4-BE49-F238E27FC236}">
                <a16:creationId xmlns:a16="http://schemas.microsoft.com/office/drawing/2014/main" id="{D362FEB1-DC84-4F7B-85F4-98C4D7E812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9129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E33070-DC8F-5D55-23A2-454F5B83F9F2}"/>
              </a:ext>
            </a:extLst>
          </p:cNvPr>
          <p:cNvSpPr txBox="1"/>
          <p:nvPr/>
        </p:nvSpPr>
        <p:spPr>
          <a:xfrm>
            <a:off x="5326789" y="21826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9" name="yt_shape_14719"/>
          <p:cNvSpPr txBox="1"/>
          <p:nvPr/>
        </p:nvSpPr>
        <p:spPr>
          <a:xfrm>
            <a:off x="623273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718" name="yt_image_14718" title="H_50.0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273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1" name="yt_shape_14721"/>
          <p:cNvSpPr txBox="1"/>
          <p:nvPr/>
        </p:nvSpPr>
        <p:spPr>
          <a:xfrm>
            <a:off x="623392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在某年的体育中考中，某校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名学生的体育成绩统计如图，则这组数据的众数、中位数、方差依次是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23" name="yt_table_1472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059218"/>
              </p:ext>
            </p:extLst>
          </p:nvPr>
        </p:nvGraphicFramePr>
        <p:xfrm>
          <a:off x="623273" y="2804259"/>
          <a:ext cx="56661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pic>
        <p:nvPicPr>
          <p:cNvPr id="14722" name="yt_image_14722_skip" title="H_127.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6147" y="2804259"/>
            <a:ext cx="2607183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6C5637-ADB6-620B-BE6C-9F96808B81EE}"/>
              </a:ext>
            </a:extLst>
          </p:cNvPr>
          <p:cNvSpPr txBox="1"/>
          <p:nvPr/>
        </p:nvSpPr>
        <p:spPr>
          <a:xfrm>
            <a:off x="3581381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5" name="yt_shape_14725"/>
          <p:cNvSpPr txBox="1"/>
          <p:nvPr/>
        </p:nvSpPr>
        <p:spPr>
          <a:xfrm>
            <a:off x="540000" y="1188402"/>
            <a:ext cx="977190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在一次选拔赛中，运动员甲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次射击成绩的统计表和扇形统计图如下：</a:t>
            </a:r>
          </a:p>
        </p:txBody>
      </p:sp>
      <p:pic>
        <p:nvPicPr>
          <p:cNvPr id="14726" name="yt_image_14726" title="H_151.93385">
            <a:extLst>
              <a:ext uri="">
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680" y="1723395"/>
            <a:ext cx="1920240" cy="192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728" name="yt_table_1472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406386"/>
              </p:ext>
            </p:extLst>
          </p:nvPr>
        </p:nvGraphicFramePr>
        <p:xfrm>
          <a:off x="540000" y="395921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命中环数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命中次数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730" name="yt_shape_14730"/>
          <p:cNvSpPr txBox="1"/>
          <p:nvPr/>
        </p:nvSpPr>
        <p:spPr>
          <a:xfrm>
            <a:off x="540000" y="5362822"/>
            <a:ext cx="80791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求运动员甲命中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环和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环的次数，并补全扇形统计图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A798CB-A4FE-1EB9-B22A-8D3DD2E7B57C}"/>
              </a:ext>
            </a:extLst>
          </p:cNvPr>
          <p:cNvSpPr txBox="1"/>
          <p:nvPr/>
        </p:nvSpPr>
        <p:spPr>
          <a:xfrm>
            <a:off x="4597634" y="466597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46525C-0144-9590-349F-0D1C23C89803}"/>
              </a:ext>
            </a:extLst>
          </p:cNvPr>
          <p:cNvSpPr txBox="1"/>
          <p:nvPr/>
        </p:nvSpPr>
        <p:spPr>
          <a:xfrm>
            <a:off x="10517746" y="467550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734" title="H_127.8">
            <a:extLst>
              <a:ext uri="">
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6200" y="1930039"/>
            <a:ext cx="162306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113325D-D76D-BD47-FDEE-434B0E562CEA}"/>
              </a:ext>
            </a:extLst>
          </p:cNvPr>
          <p:cNvSpPr txBox="1"/>
          <p:nvPr/>
        </p:nvSpPr>
        <p:spPr>
          <a:xfrm>
            <a:off x="623392" y="5791337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如图表所示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1224</Words>
  <Application>Microsoft Office PowerPoint</Application>
  <PresentationFormat>宽屏</PresentationFormat>
  <Paragraphs>140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2023-11-03T02:13:27Z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