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8"/>
  </p:notesMasterIdLst>
  <p:sldIdLst>
    <p:sldId id="363" r:id="rId3"/>
    <p:sldId id="367" r:id="rId4"/>
    <p:sldId id="370" r:id="rId5"/>
    <p:sldId id="371" r:id="rId6"/>
    <p:sldId id="373" r:id="rId7"/>
    <p:sldId id="389" r:id="rId8"/>
    <p:sldId id="377" r:id="rId9"/>
    <p:sldId id="379" r:id="rId10"/>
    <p:sldId id="382" r:id="rId11"/>
    <p:sldId id="383" r:id="rId12"/>
    <p:sldId id="390" r:id="rId13"/>
    <p:sldId id="384" r:id="rId14"/>
    <p:sldId id="392" r:id="rId15"/>
    <p:sldId id="38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C96BC-6E65-45AE-B624-943F7D9D5391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C3C1E-4039-4A79-A485-549B91457E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53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3C1E-4039-4A79-A485-549B91457EF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905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bin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2.bin"/><Relationship Id="rId4" Type="http://schemas.openxmlformats.org/officeDocument/2006/relationships/image" Target="../media/image2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7" name="yt_shape_13477"/>
          <p:cNvSpPr txBox="1"/>
          <p:nvPr/>
        </p:nvSpPr>
        <p:spPr>
          <a:xfrm>
            <a:off x="482975" y="1237506"/>
            <a:ext cx="4232825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476" name="yt_image_13476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3750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9" name="yt_shape_13479"/>
          <p:cNvSpPr txBox="1"/>
          <p:nvPr/>
        </p:nvSpPr>
        <p:spPr>
          <a:xfrm>
            <a:off x="540000" y="1935089"/>
            <a:ext cx="1111199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的图象是一条经过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原点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的直线，称之为直线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，画图象时要过点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两点来画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一、三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象限，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增大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二、四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象限，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减小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F9DB28-343A-796C-FE6B-4179F9D6F5D2}"/>
              </a:ext>
            </a:extLst>
          </p:cNvPr>
          <p:cNvSpPr txBox="1"/>
          <p:nvPr/>
        </p:nvSpPr>
        <p:spPr>
          <a:xfrm>
            <a:off x="6857138" y="188828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1C071B-EDDA-300A-B122-61E0CCF710EB}"/>
              </a:ext>
            </a:extLst>
          </p:cNvPr>
          <p:cNvSpPr txBox="1"/>
          <p:nvPr/>
        </p:nvSpPr>
        <p:spPr>
          <a:xfrm>
            <a:off x="5174389" y="2363771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14E05A-0A46-56D9-AD42-A7B2E325A3FB}"/>
              </a:ext>
            </a:extLst>
          </p:cNvPr>
          <p:cNvSpPr txBox="1"/>
          <p:nvPr/>
        </p:nvSpPr>
        <p:spPr>
          <a:xfrm>
            <a:off x="4871864" y="283925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一、三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E5D85A-BCD4-8116-51AF-F062F55ED86A}"/>
              </a:ext>
            </a:extLst>
          </p:cNvPr>
          <p:cNvSpPr txBox="1"/>
          <p:nvPr/>
        </p:nvSpPr>
        <p:spPr>
          <a:xfrm>
            <a:off x="9321993" y="28392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8D50B7-5F43-77C4-779E-DB8C7C96D86E}"/>
              </a:ext>
            </a:extLst>
          </p:cNvPr>
          <p:cNvSpPr txBox="1"/>
          <p:nvPr/>
        </p:nvSpPr>
        <p:spPr>
          <a:xfrm>
            <a:off x="3598002" y="3314747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二、四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EF4628-3FCD-0D68-D20E-2860D4483EA1}"/>
              </a:ext>
            </a:extLst>
          </p:cNvPr>
          <p:cNvSpPr txBox="1"/>
          <p:nvPr/>
        </p:nvSpPr>
        <p:spPr>
          <a:xfrm>
            <a:off x="7830277" y="331474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7" name="yt_shape_13557"/>
          <p:cNvSpPr txBox="1"/>
          <p:nvPr/>
        </p:nvSpPr>
        <p:spPr>
          <a:xfrm>
            <a:off x="551384" y="1252100"/>
            <a:ext cx="845885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，求：</a:t>
            </a:r>
          </a:p>
        </p:txBody>
      </p:sp>
      <p:sp>
        <p:nvSpPr>
          <p:cNvPr id="13558" name="yt_shape_13558"/>
          <p:cNvSpPr txBox="1"/>
          <p:nvPr/>
        </p:nvSpPr>
        <p:spPr>
          <a:xfrm>
            <a:off x="551384" y="1738264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求这个函数解析式；</a:t>
            </a:r>
          </a:p>
        </p:txBody>
      </p:sp>
      <p:sp>
        <p:nvSpPr>
          <p:cNvPr id="13559" name="yt_shape_13559"/>
          <p:cNvSpPr txBox="1"/>
          <p:nvPr/>
        </p:nvSpPr>
        <p:spPr>
          <a:xfrm>
            <a:off x="542026" y="3572839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画出这个函数图象；</a:t>
            </a:r>
          </a:p>
        </p:txBody>
      </p:sp>
      <p:pic>
        <p:nvPicPr>
          <p:cNvPr id="13560" name="yt_image_1356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7784" y="1359257"/>
            <a:ext cx="1879309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5B28A6-811A-BA3B-5B82-0C5D9A6F59FC}"/>
              </a:ext>
            </a:extLst>
          </p:cNvPr>
          <p:cNvSpPr txBox="1"/>
          <p:nvPr/>
        </p:nvSpPr>
        <p:spPr>
          <a:xfrm>
            <a:off x="551384" y="2098410"/>
            <a:ext cx="6968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将点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得，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74FC4A-E08A-C45D-4BBF-F890CB15B18E}"/>
              </a:ext>
            </a:extLst>
          </p:cNvPr>
          <p:cNvSpPr txBox="1"/>
          <p:nvPr/>
        </p:nvSpPr>
        <p:spPr>
          <a:xfrm>
            <a:off x="557060" y="2552266"/>
            <a:ext cx="199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36F7F0-319A-6761-5E81-901FD82FF996}"/>
              </a:ext>
            </a:extLst>
          </p:cNvPr>
          <p:cNvSpPr txBox="1"/>
          <p:nvPr/>
        </p:nvSpPr>
        <p:spPr>
          <a:xfrm>
            <a:off x="557060" y="3027754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所以函数解析式为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567" title="H_176.6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3332" y="4068243"/>
            <a:ext cx="1688211" cy="224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80AC91B-F558-2969-E003-8BC66221E25C}"/>
              </a:ext>
            </a:extLst>
          </p:cNvPr>
          <p:cNvSpPr txBox="1"/>
          <p:nvPr/>
        </p:nvSpPr>
        <p:spPr>
          <a:xfrm>
            <a:off x="418752" y="3941705"/>
            <a:ext cx="589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如图：函数过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5" name="yt_shape_13565"/>
          <p:cNvSpPr txBox="1"/>
          <p:nvPr/>
        </p:nvSpPr>
        <p:spPr>
          <a:xfrm>
            <a:off x="540000" y="972058"/>
            <a:ext cx="577081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所以函数解析式为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如图：函数过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3570" name="yt_shape_13570"/>
          <p:cNvSpPr txBox="1"/>
          <p:nvPr/>
        </p:nvSpPr>
        <p:spPr>
          <a:xfrm>
            <a:off x="444663" y="1838542"/>
            <a:ext cx="1045478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将点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、点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分别代入解析式，得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故点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不在函数图象上，点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在函数图象上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625120-0C6F-8B19-B109-F3F2F5A1F30E}"/>
              </a:ext>
            </a:extLst>
          </p:cNvPr>
          <p:cNvSpPr txBox="1"/>
          <p:nvPr/>
        </p:nvSpPr>
        <p:spPr>
          <a:xfrm>
            <a:off x="354652" y="1791736"/>
            <a:ext cx="10533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将点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分别代入解析式，得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70ECEC-0786-D327-7A57-4D7D3FB17103}"/>
              </a:ext>
            </a:extLst>
          </p:cNvPr>
          <p:cNvSpPr txBox="1"/>
          <p:nvPr/>
        </p:nvSpPr>
        <p:spPr>
          <a:xfrm>
            <a:off x="354652" y="2267224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2BE7FA-7AA7-3A8F-7551-20CBA2D34916}"/>
              </a:ext>
            </a:extLst>
          </p:cNvPr>
          <p:cNvSpPr txBox="1"/>
          <p:nvPr/>
        </p:nvSpPr>
        <p:spPr>
          <a:xfrm>
            <a:off x="354652" y="2742712"/>
            <a:ext cx="580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故点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不在函数图象上，点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在函数图象上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3562"/>
          <p:cNvSpPr txBox="1"/>
          <p:nvPr/>
        </p:nvSpPr>
        <p:spPr>
          <a:xfrm>
            <a:off x="354652" y="1255863"/>
            <a:ext cx="937756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判断点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是否在这个函数图象上；</a:t>
            </a:r>
          </a:p>
        </p:txBody>
      </p:sp>
      <p:sp>
        <p:nvSpPr>
          <p:cNvPr id="13" name="yt_shape_13563"/>
          <p:cNvSpPr txBox="1"/>
          <p:nvPr/>
        </p:nvSpPr>
        <p:spPr>
          <a:xfrm>
            <a:off x="354652" y="3311812"/>
            <a:ext cx="105718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图象上的两点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，比较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" name="yt_shape_13571"/>
          <p:cNvSpPr txBox="1"/>
          <p:nvPr/>
        </p:nvSpPr>
        <p:spPr>
          <a:xfrm>
            <a:off x="534674" y="3871625"/>
            <a:ext cx="610263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由于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，故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的增大而减小，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D026A7B-2F9C-387A-9E9A-44FEBD548B39}"/>
              </a:ext>
            </a:extLst>
          </p:cNvPr>
          <p:cNvSpPr txBox="1"/>
          <p:nvPr/>
        </p:nvSpPr>
        <p:spPr>
          <a:xfrm>
            <a:off x="444663" y="3824819"/>
            <a:ext cx="622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7FA0860-AAEA-E05A-F58B-4997A4DA7151}"/>
              </a:ext>
            </a:extLst>
          </p:cNvPr>
          <p:cNvSpPr txBox="1"/>
          <p:nvPr/>
        </p:nvSpPr>
        <p:spPr>
          <a:xfrm>
            <a:off x="444663" y="4300307"/>
            <a:ext cx="156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006EE3C-B7CD-5C3E-82AD-4D910C3886DD}"/>
              </a:ext>
            </a:extLst>
          </p:cNvPr>
          <p:cNvSpPr txBox="1"/>
          <p:nvPr/>
        </p:nvSpPr>
        <p:spPr>
          <a:xfrm>
            <a:off x="444663" y="4775795"/>
            <a:ext cx="1338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15" grpId="0" build="allAtOnce"/>
      <p:bldP spid="16" grpId="0" build="allAtOnce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3" name="yt_shape_13573"/>
          <p:cNvSpPr txBox="1"/>
          <p:nvPr/>
        </p:nvSpPr>
        <p:spPr>
          <a:xfrm>
            <a:off x="539880" y="107523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572" name="yt_image_13572" title="H_50.94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07523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5" name="yt_shape_13575"/>
          <p:cNvSpPr txBox="1"/>
          <p:nvPr/>
        </p:nvSpPr>
        <p:spPr>
          <a:xfrm>
            <a:off x="540000" y="1772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在第四象限，过点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的横坐标为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pic>
        <p:nvPicPr>
          <p:cNvPr id="13576" name="yt_image_13576" title="H_126.5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4921" y="2967861"/>
            <a:ext cx="1767078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8" name="yt_shape_13578"/>
          <p:cNvSpPr txBox="1"/>
          <p:nvPr/>
        </p:nvSpPr>
        <p:spPr>
          <a:xfrm>
            <a:off x="534848" y="2846358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求正比例函数的解析式；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29073B-DE38-677F-8A49-F6E1B08FD979}"/>
              </a:ext>
            </a:extLst>
          </p:cNvPr>
          <p:cNvSpPr txBox="1"/>
          <p:nvPr/>
        </p:nvSpPr>
        <p:spPr>
          <a:xfrm>
            <a:off x="521652" y="3285824"/>
            <a:ext cx="7241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的横坐标为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6C9E9E-AEF5-2673-3612-59A17159AC8C}"/>
              </a:ext>
            </a:extLst>
          </p:cNvPr>
          <p:cNvSpPr txBox="1"/>
          <p:nvPr/>
        </p:nvSpPr>
        <p:spPr>
          <a:xfrm>
            <a:off x="521652" y="3761312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的纵坐标为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79A736-F171-B823-AB04-A2F77EBE0B0E}"/>
              </a:ext>
            </a:extLst>
          </p:cNvPr>
          <p:cNvSpPr txBox="1"/>
          <p:nvPr/>
        </p:nvSpPr>
        <p:spPr>
          <a:xfrm>
            <a:off x="521652" y="4236800"/>
            <a:ext cx="379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F61219-666E-F8F7-E246-F302F2AC1C69}"/>
              </a:ext>
            </a:extLst>
          </p:cNvPr>
          <p:cNvSpPr txBox="1"/>
          <p:nvPr/>
        </p:nvSpPr>
        <p:spPr>
          <a:xfrm>
            <a:off x="521652" y="4712289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正比例函数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经过点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791765A-CA5E-7FB3-DDAF-7F296E4C52F4}"/>
                  </a:ext>
                </a:extLst>
              </p:cNvPr>
              <p:cNvSpPr txBox="1"/>
              <p:nvPr/>
            </p:nvSpPr>
            <p:spPr>
              <a:xfrm>
                <a:off x="521652" y="5187776"/>
                <a:ext cx="30931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791765A-CA5E-7FB3-DDAF-7F296E4C5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652" y="5187776"/>
                <a:ext cx="3093149" cy="768490"/>
              </a:xfrm>
              <a:prstGeom prst="rect">
                <a:avLst/>
              </a:prstGeom>
              <a:blipFill>
                <a:blip r:embed="rId4"/>
                <a:stretch>
                  <a:fillRect l="-3156" r="-315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D158A25-2BF5-6C67-EA03-A46DF9EB9EAB}"/>
                  </a:ext>
                </a:extLst>
              </p:cNvPr>
              <p:cNvSpPr txBox="1"/>
              <p:nvPr/>
            </p:nvSpPr>
            <p:spPr>
              <a:xfrm>
                <a:off x="521652" y="5862654"/>
                <a:ext cx="46171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正比例函数的解析式是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D158A25-2BF5-6C67-EA03-A46DF9EB9E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652" y="5862654"/>
                <a:ext cx="4617148" cy="729565"/>
              </a:xfrm>
              <a:prstGeom prst="rect">
                <a:avLst/>
              </a:prstGeom>
              <a:blipFill>
                <a:blip r:embed="rId5"/>
                <a:stretch>
                  <a:fillRect l="-2114" r="-211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9" name="yt_shape_13579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轴上能否找到一点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？若存在，求点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的坐标；若不存在，请说明理由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9" name="yt_image_13576" title="H_126.5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4921" y="2967861"/>
            <a:ext cx="1767078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3582"/>
          <p:cNvSpPr txBox="1"/>
          <p:nvPr/>
        </p:nvSpPr>
        <p:spPr>
          <a:xfrm>
            <a:off x="540000" y="2420888"/>
            <a:ext cx="647933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存在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DE0353D-F0BB-C05B-9FBA-90617E948D30}"/>
              </a:ext>
            </a:extLst>
          </p:cNvPr>
          <p:cNvSpPr txBox="1"/>
          <p:nvPr/>
        </p:nvSpPr>
        <p:spPr>
          <a:xfrm>
            <a:off x="449989" y="2374082"/>
            <a:ext cx="162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87048A6-340C-F808-B40D-355D7105185E}"/>
              </a:ext>
            </a:extLst>
          </p:cNvPr>
          <p:cNvSpPr txBox="1"/>
          <p:nvPr/>
        </p:nvSpPr>
        <p:spPr>
          <a:xfrm>
            <a:off x="449989" y="2849570"/>
            <a:ext cx="6596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7177A0E-C381-6BA8-454A-ECC31239768C}"/>
              </a:ext>
            </a:extLst>
          </p:cNvPr>
          <p:cNvSpPr txBox="1"/>
          <p:nvPr/>
        </p:nvSpPr>
        <p:spPr>
          <a:xfrm>
            <a:off x="449989" y="3325059"/>
            <a:ext cx="142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002FEC-B181-596F-BE9C-F8D895182890}"/>
              </a:ext>
            </a:extLst>
          </p:cNvPr>
          <p:cNvSpPr txBox="1"/>
          <p:nvPr/>
        </p:nvSpPr>
        <p:spPr>
          <a:xfrm>
            <a:off x="449989" y="3800546"/>
            <a:ext cx="531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4" name="yt_shape_13584"/>
          <p:cNvSpPr txBox="1"/>
          <p:nvPr/>
        </p:nvSpPr>
        <p:spPr>
          <a:xfrm>
            <a:off x="540000" y="2652760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3583" name="yt_image_1358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344" y="1323727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6" name="yt_shape_13586"/>
          <p:cNvSpPr txBox="1"/>
          <p:nvPr/>
        </p:nvSpPr>
        <p:spPr>
          <a:xfrm>
            <a:off x="1137344" y="1895511"/>
            <a:ext cx="9917312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正比例函数比例系数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的作用：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从解析式看，它决定自变量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与函数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的对应值；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从图象看，它既决定了直线所在的象限，也决定了直线的倾斜程度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2" name="yt_shape_13482"/>
          <p:cNvSpPr txBox="1"/>
          <p:nvPr/>
        </p:nvSpPr>
        <p:spPr>
          <a:xfrm>
            <a:off x="540000" y="1086122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481" name="yt_image_13481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8612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4" name="yt_shape_13484"/>
          <p:cNvSpPr txBox="1"/>
          <p:nvPr/>
        </p:nvSpPr>
        <p:spPr>
          <a:xfrm>
            <a:off x="540000" y="1789419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正比例函数的图象</a:t>
            </a:r>
          </a:p>
        </p:txBody>
      </p:sp>
      <p:sp>
        <p:nvSpPr>
          <p:cNvPr id="13485" name="yt_shape_13485"/>
          <p:cNvSpPr txBox="1"/>
          <p:nvPr/>
        </p:nvSpPr>
        <p:spPr>
          <a:xfrm>
            <a:off x="540000" y="2293729"/>
            <a:ext cx="56505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的大致图象是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86" name="yt_image_13486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408" y="2925396"/>
            <a:ext cx="1021842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87" name="yt_image_13487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4757" y="2925396"/>
            <a:ext cx="1021842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88" name="yt_image_13488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2063" y="2925396"/>
            <a:ext cx="1021842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89" name="yt_image_1348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32104" y="2925396"/>
            <a:ext cx="1021842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2" name="yt_shape_13492"/>
          <p:cNvSpPr txBox="1"/>
          <p:nvPr/>
        </p:nvSpPr>
        <p:spPr>
          <a:xfrm>
            <a:off x="572295" y="402724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493" name="yt_shape_13493"/>
          <p:cNvSpPr txBox="1"/>
          <p:nvPr/>
        </p:nvSpPr>
        <p:spPr>
          <a:xfrm>
            <a:off x="2814051" y="402724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494" name="yt_shape_13494"/>
          <p:cNvSpPr txBox="1"/>
          <p:nvPr/>
        </p:nvSpPr>
        <p:spPr>
          <a:xfrm>
            <a:off x="5111357" y="402724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495" name="yt_shape_13495"/>
          <p:cNvSpPr txBox="1"/>
          <p:nvPr/>
        </p:nvSpPr>
        <p:spPr>
          <a:xfrm>
            <a:off x="7342991" y="402724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3496" name="yt_shape_13496"/>
          <p:cNvSpPr txBox="1"/>
          <p:nvPr/>
        </p:nvSpPr>
        <p:spPr>
          <a:xfrm>
            <a:off x="540119" y="4539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武威市中考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经过第一、第三象限，则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97" name="yt_table_13497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2171824"/>
                  </p:ext>
                </p:extLst>
              </p:nvPr>
            </p:nvGraphicFramePr>
            <p:xfrm>
              <a:off x="540000" y="5499304"/>
              <a:ext cx="7862254" cy="671449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2305368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3497" name="yt_table_13497" descr="{&quot;rangeId&quot;:5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2171824"/>
                  </p:ext>
                </p:extLst>
              </p:nvPr>
            </p:nvGraphicFramePr>
            <p:xfrm>
              <a:off x="540000" y="5313182"/>
              <a:ext cx="7862254" cy="632714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2305368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196561" r="-4497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4761737">
            <a:extLst>
              <a:ext uri="{FF2B5EF4-FFF2-40B4-BE49-F238E27FC236}">
                <a16:creationId xmlns:a16="http://schemas.microsoft.com/office/drawing/2014/main" id="{F1DAF398-4220-DCD1-643C-9B6762F1C6F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3109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E36A86-3C48-9FD4-621F-7E77BB89B662}"/>
              </a:ext>
            </a:extLst>
          </p:cNvPr>
          <p:cNvSpPr txBox="1"/>
          <p:nvPr/>
        </p:nvSpPr>
        <p:spPr>
          <a:xfrm>
            <a:off x="5215664" y="22469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AB8D8F-83A6-E3E9-0EA6-EA3D0E7A498E}"/>
              </a:ext>
            </a:extLst>
          </p:cNvPr>
          <p:cNvSpPr txBox="1"/>
          <p:nvPr/>
        </p:nvSpPr>
        <p:spPr>
          <a:xfrm>
            <a:off x="1364508" y="4968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8" name="yt_shape_13498"/>
          <p:cNvSpPr txBox="1"/>
          <p:nvPr/>
        </p:nvSpPr>
        <p:spPr>
          <a:xfrm>
            <a:off x="449306" y="1121416"/>
            <a:ext cx="435055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画出函数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的图象；</a:t>
            </a:r>
          </a:p>
        </p:txBody>
      </p:sp>
      <p:pic>
        <p:nvPicPr>
          <p:cNvPr id="13499" name="yt_image_13499" title="H_195.499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987900"/>
            <a:ext cx="2551176" cy="248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504" title="H_209.4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3789040"/>
            <a:ext cx="2713482" cy="265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AFB27F4-2AC5-B7C1-803C-E3CE88DFE1F2}"/>
              </a:ext>
            </a:extLst>
          </p:cNvPr>
          <p:cNvSpPr txBox="1"/>
          <p:nvPr/>
        </p:nvSpPr>
        <p:spPr>
          <a:xfrm>
            <a:off x="407368" y="1647949"/>
            <a:ext cx="5250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函数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的图象如图所示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3501"/>
              <p:cNvSpPr txBox="1"/>
              <p:nvPr/>
            </p:nvSpPr>
            <p:spPr>
              <a:xfrm>
                <a:off x="449306" y="2194937"/>
                <a:ext cx="7218350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判断点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是否在函数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的图象上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 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图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所示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35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306" y="2194937"/>
                <a:ext cx="7218350" cy="1107547"/>
              </a:xfrm>
              <a:prstGeom prst="rect">
                <a:avLst/>
              </a:prstGeom>
              <a:blipFill>
                <a:blip r:embed="rId4"/>
                <a:stretch>
                  <a:fillRect l="-2618" r="-253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3507"/>
              <p:cNvSpPr txBox="1"/>
              <p:nvPr/>
            </p:nvSpPr>
            <p:spPr>
              <a:xfrm>
                <a:off x="544482" y="3282281"/>
                <a:ext cx="5546390" cy="2266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所以点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均在函数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的图象上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35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82" y="3282281"/>
                <a:ext cx="5546390" cy="2266711"/>
              </a:xfrm>
              <a:prstGeom prst="rect">
                <a:avLst/>
              </a:prstGeom>
              <a:blipFill>
                <a:blip r:embed="rId5"/>
                <a:stretch>
                  <a:fillRect l="-3297" r="-2527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F166182-EB90-B725-86B0-63CEE0D5E235}"/>
                  </a:ext>
                </a:extLst>
              </p:cNvPr>
              <p:cNvSpPr txBox="1"/>
              <p:nvPr/>
            </p:nvSpPr>
            <p:spPr>
              <a:xfrm>
                <a:off x="454471" y="3235475"/>
                <a:ext cx="47870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F166182-EB90-B725-86B0-63CEE0D5E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471" y="3235475"/>
                <a:ext cx="4787011" cy="766077"/>
              </a:xfrm>
              <a:prstGeom prst="rect">
                <a:avLst/>
              </a:prstGeom>
              <a:blipFill>
                <a:blip r:embed="rId6"/>
                <a:stretch>
                  <a:fillRect l="-2038" r="-191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A0B7128-3F89-745E-D6C8-1C94E0C518DD}"/>
              </a:ext>
            </a:extLst>
          </p:cNvPr>
          <p:cNvSpPr txBox="1"/>
          <p:nvPr/>
        </p:nvSpPr>
        <p:spPr>
          <a:xfrm>
            <a:off x="454471" y="3907940"/>
            <a:ext cx="376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8DD591C-6508-4CF7-177A-97DDBF681135}"/>
                  </a:ext>
                </a:extLst>
              </p:cNvPr>
              <p:cNvSpPr txBox="1"/>
              <p:nvPr/>
            </p:nvSpPr>
            <p:spPr>
              <a:xfrm>
                <a:off x="454471" y="4383428"/>
                <a:ext cx="40250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8DD591C-6508-4CF7-177A-97DDBF6811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471" y="4383428"/>
                <a:ext cx="4025011" cy="766077"/>
              </a:xfrm>
              <a:prstGeom prst="rect">
                <a:avLst/>
              </a:prstGeom>
              <a:blipFill>
                <a:blip r:embed="rId7"/>
                <a:stretch>
                  <a:fillRect l="-2424" r="-227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E8B0CBCA-5D92-0915-97C5-337332B11753}"/>
              </a:ext>
            </a:extLst>
          </p:cNvPr>
          <p:cNvSpPr txBox="1"/>
          <p:nvPr/>
        </p:nvSpPr>
        <p:spPr>
          <a:xfrm>
            <a:off x="454471" y="5055894"/>
            <a:ext cx="5672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均在函数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的图象上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9" name="yt_shape_13509"/>
          <p:cNvSpPr txBox="1"/>
          <p:nvPr/>
        </p:nvSpPr>
        <p:spPr>
          <a:xfrm>
            <a:off x="551384" y="1268413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正比例函数的性质</a:t>
            </a:r>
          </a:p>
        </p:txBody>
      </p:sp>
      <p:sp>
        <p:nvSpPr>
          <p:cNvPr id="13510" name="yt_shape_13510"/>
          <p:cNvSpPr txBox="1"/>
          <p:nvPr/>
        </p:nvSpPr>
        <p:spPr>
          <a:xfrm>
            <a:off x="551384" y="1772723"/>
            <a:ext cx="7651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11" name="yt_table_135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662663"/>
              </p:ext>
            </p:extLst>
          </p:nvPr>
        </p:nvGraphicFramePr>
        <p:xfrm>
          <a:off x="551384" y="2252026"/>
          <a:ext cx="4597400" cy="1901952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图象是一条射线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图象必经过点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图象经过第一、三象限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</a:tbl>
          </a:graphicData>
        </a:graphic>
      </p:graphicFrame>
      <p:pic>
        <p:nvPicPr>
          <p:cNvPr id="3" name="yt_shape_1698904761908" title="H_28.801733">
            <a:extLst>
              <a:ext uri="{FF2B5EF4-FFF2-40B4-BE49-F238E27FC236}">
                <a16:creationId xmlns:a16="http://schemas.microsoft.com/office/drawing/2014/main" id="{2B7DED90-4FE9-63FB-837A-DE99379EC7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C39EEA-7874-3CDC-2AEC-8A5F2E817B1E}"/>
              </a:ext>
            </a:extLst>
          </p:cNvPr>
          <p:cNvSpPr txBox="1"/>
          <p:nvPr/>
        </p:nvSpPr>
        <p:spPr>
          <a:xfrm>
            <a:off x="7208248" y="17259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13" name="yt_shape_13513"/>
              <p:cNvSpPr txBox="1"/>
              <p:nvPr/>
            </p:nvSpPr>
            <p:spPr>
              <a:xfrm>
                <a:off x="540000" y="1124744"/>
                <a:ext cx="11111999" cy="49158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经过第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一、三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象限，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增大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经过第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二、四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象限，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减小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已知正比例函数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为何值时，函数图象经过第一、三象限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？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的增大而减小？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13" name="yt_shape_13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4915833"/>
              </a:xfrm>
              <a:prstGeom prst="rect">
                <a:avLst/>
              </a:prstGeom>
              <a:blipFill>
                <a:blip r:embed="rId2"/>
                <a:stretch>
                  <a:fillRect l="-1701" b="-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7E8E12-E121-577D-41ED-B7197FE14DE6}"/>
              </a:ext>
            </a:extLst>
          </p:cNvPr>
          <p:cNvSpPr txBox="1"/>
          <p:nvPr/>
        </p:nvSpPr>
        <p:spPr>
          <a:xfrm>
            <a:off x="3210652" y="1077938"/>
            <a:ext cx="13992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一、三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A434C6-8113-3A91-27F0-C621766A873F}"/>
              </a:ext>
            </a:extLst>
          </p:cNvPr>
          <p:cNvSpPr txBox="1"/>
          <p:nvPr/>
        </p:nvSpPr>
        <p:spPr>
          <a:xfrm>
            <a:off x="7442927" y="1077938"/>
            <a:ext cx="10944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CF5121-CA4B-EF11-0E7E-11E315CFEFF3}"/>
              </a:ext>
            </a:extLst>
          </p:cNvPr>
          <p:cNvSpPr txBox="1"/>
          <p:nvPr/>
        </p:nvSpPr>
        <p:spPr>
          <a:xfrm>
            <a:off x="1059589" y="175040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二、四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7035AA-D55B-AE4F-DB11-2B14A1F60DD1}"/>
              </a:ext>
            </a:extLst>
          </p:cNvPr>
          <p:cNvSpPr txBox="1"/>
          <p:nvPr/>
        </p:nvSpPr>
        <p:spPr>
          <a:xfrm>
            <a:off x="5291864" y="175040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8B487EE-6A8D-7894-A7E5-55560E5D3D8D}"/>
                  </a:ext>
                </a:extLst>
              </p:cNvPr>
              <p:cNvSpPr txBox="1"/>
              <p:nvPr/>
            </p:nvSpPr>
            <p:spPr>
              <a:xfrm>
                <a:off x="540000" y="3057048"/>
                <a:ext cx="2281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8B487EE-6A8D-7894-A7E5-55560E5D3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57048"/>
                <a:ext cx="2281936" cy="765061"/>
              </a:xfrm>
              <a:prstGeom prst="rect">
                <a:avLst/>
              </a:prstGeom>
              <a:blipFill>
                <a:blip r:embed="rId3"/>
                <a:stretch>
                  <a:fillRect l="-4278" r="-4278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4C4FEC5-4B0A-4A6C-6E60-07B969F81BD3}"/>
                  </a:ext>
                </a:extLst>
              </p:cNvPr>
              <p:cNvSpPr txBox="1"/>
              <p:nvPr/>
            </p:nvSpPr>
            <p:spPr>
              <a:xfrm>
                <a:off x="540000" y="4079142"/>
                <a:ext cx="16723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4C4FEC5-4B0A-4A6C-6E60-07B969F81B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79142"/>
                <a:ext cx="1672336" cy="726326"/>
              </a:xfrm>
              <a:prstGeom prst="rect">
                <a:avLst/>
              </a:prstGeom>
              <a:blipFill>
                <a:blip r:embed="rId4"/>
                <a:stretch>
                  <a:fillRect l="-5839" r="-583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23" name="yt_shape_13523"/>
              <p:cNvSpPr txBox="1"/>
              <p:nvPr/>
            </p:nvSpPr>
            <p:spPr>
              <a:xfrm>
                <a:off x="494424" y="1756886"/>
                <a:ext cx="6658874" cy="20678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正比例函数的解析式为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，图象如图所示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23" name="yt_shape_135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424" y="1756886"/>
                <a:ext cx="6658874" cy="2067810"/>
              </a:xfrm>
              <a:prstGeom prst="rect">
                <a:avLst/>
              </a:prstGeom>
              <a:blipFill>
                <a:blip r:embed="rId2"/>
                <a:stretch>
                  <a:fillRect l="-2747" t="-2360" r="-1923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27" name="yt_shape_13527"/>
          <p:cNvSpPr txBox="1"/>
          <p:nvPr/>
        </p:nvSpPr>
        <p:spPr>
          <a:xfrm>
            <a:off x="4944139" y="4027020"/>
            <a:ext cx="1789529" cy="153554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>
                <a:solidFill>
                  <a:srgbClr val="1EE3CF"/>
                </a:solidFill>
                <a:effectLst/>
                <a:latin typeface="白正" pitchFamily="84"/>
                <a:ea typeface="宋体" pitchFamily="84"/>
              </a:rPr>
              <a:t> </a:t>
            </a:r>
            <a:r>
              <a:rPr lang="en-US" altLang="zh-CN" sz="8350" b="0" i="0" u="none" spc="12067">
                <a:solidFill>
                  <a:srgbClr val="1EE3CF"/>
                </a:solidFill>
                <a:effectLst/>
                <a:latin typeface="白正" pitchFamily="84"/>
                <a:ea typeface="宋体" pitchFamily="8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526" name="yt_image_13526" title="H_130.8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4139" y="4027020"/>
            <a:ext cx="1795653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465AA7-5E86-1DF0-85ED-967C592617D5}"/>
              </a:ext>
            </a:extLst>
          </p:cNvPr>
          <p:cNvSpPr txBox="1"/>
          <p:nvPr/>
        </p:nvSpPr>
        <p:spPr>
          <a:xfrm>
            <a:off x="404413" y="1710080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B7722E-A6C9-2404-1A88-8EC8B9590436}"/>
              </a:ext>
            </a:extLst>
          </p:cNvPr>
          <p:cNvSpPr txBox="1"/>
          <p:nvPr/>
        </p:nvSpPr>
        <p:spPr>
          <a:xfrm>
            <a:off x="404413" y="2185568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255DA1-82CC-2A27-E033-7BBCA7672804}"/>
                  </a:ext>
                </a:extLst>
              </p:cNvPr>
              <p:cNvSpPr txBox="1"/>
              <p:nvPr/>
            </p:nvSpPr>
            <p:spPr>
              <a:xfrm>
                <a:off x="404413" y="2661056"/>
                <a:ext cx="151993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255DA1-82CC-2A27-E033-7BBCA7672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413" y="2661056"/>
                <a:ext cx="1519937" cy="766077"/>
              </a:xfrm>
              <a:prstGeom prst="rect">
                <a:avLst/>
              </a:prstGeom>
              <a:blipFill>
                <a:blip r:embed="rId4"/>
                <a:stretch>
                  <a:fillRect l="-6000" r="-6400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8B2FA76-40BE-1D48-E6D7-348107F45A27}"/>
              </a:ext>
            </a:extLst>
          </p:cNvPr>
          <p:cNvSpPr txBox="1"/>
          <p:nvPr/>
        </p:nvSpPr>
        <p:spPr>
          <a:xfrm>
            <a:off x="404413" y="3333521"/>
            <a:ext cx="6774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正比例函数的解析式为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，图象如图所示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368" y="1268413"/>
            <a:ext cx="10308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若函数图象经过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，求此函数的解析式，并画出函数的图象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9" name="yt_shape_13529"/>
          <p:cNvSpPr txBox="1"/>
          <p:nvPr/>
        </p:nvSpPr>
        <p:spPr>
          <a:xfrm>
            <a:off x="479376" y="1248652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忽视自变量的取值范围致错</a:t>
            </a:r>
          </a:p>
        </p:txBody>
      </p:sp>
      <p:sp>
        <p:nvSpPr>
          <p:cNvPr id="13530" name="yt_shape_13530"/>
          <p:cNvSpPr txBox="1"/>
          <p:nvPr/>
        </p:nvSpPr>
        <p:spPr>
          <a:xfrm>
            <a:off x="479376" y="1752962"/>
            <a:ext cx="7787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正方形的周长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31" name="yt_image_1353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2384629"/>
            <a:ext cx="995553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32" name="yt_image_1353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1854" y="2384629"/>
            <a:ext cx="995553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33" name="yt_image_1353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7362" y="2384629"/>
            <a:ext cx="995553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34" name="yt_image_1353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2920" y="2384629"/>
            <a:ext cx="995553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7" name="yt_shape_13537"/>
          <p:cNvSpPr txBox="1"/>
          <p:nvPr/>
        </p:nvSpPr>
        <p:spPr>
          <a:xfrm>
            <a:off x="777118" y="339389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538" name="yt_shape_13538"/>
          <p:cNvSpPr txBox="1"/>
          <p:nvPr/>
        </p:nvSpPr>
        <p:spPr>
          <a:xfrm>
            <a:off x="2348003" y="339389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539" name="yt_shape_13539"/>
          <p:cNvSpPr txBox="1"/>
          <p:nvPr/>
        </p:nvSpPr>
        <p:spPr>
          <a:xfrm>
            <a:off x="3833511" y="339389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540" name="yt_shape_13540"/>
          <p:cNvSpPr txBox="1"/>
          <p:nvPr/>
        </p:nvSpPr>
        <p:spPr>
          <a:xfrm>
            <a:off x="5390662" y="339389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698904762116">
            <a:extLst>
              <a:ext uri="{FF2B5EF4-FFF2-40B4-BE49-F238E27FC236}">
                <a16:creationId xmlns:a16="http://schemas.microsoft.com/office/drawing/2014/main" id="{A917DCCD-15A4-1D29-2843-C6EA2026BD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9032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6B7EBC-0B1A-63B0-F441-ADB8E666C140}"/>
              </a:ext>
            </a:extLst>
          </p:cNvPr>
          <p:cNvSpPr txBox="1"/>
          <p:nvPr/>
        </p:nvSpPr>
        <p:spPr>
          <a:xfrm>
            <a:off x="7288640" y="17061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2" name="yt_shape_13542"/>
          <p:cNvSpPr txBox="1"/>
          <p:nvPr/>
        </p:nvSpPr>
        <p:spPr>
          <a:xfrm>
            <a:off x="540000" y="95125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541" name="yt_image_13541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125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4" name="yt_shape_13544"/>
          <p:cNvSpPr txBox="1"/>
          <p:nvPr/>
        </p:nvSpPr>
        <p:spPr>
          <a:xfrm>
            <a:off x="540119" y="16374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已知正比例函数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的图象上有两点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45" name="yt_table_13545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4321674"/>
                  </p:ext>
                </p:extLst>
              </p:nvPr>
            </p:nvGraphicFramePr>
            <p:xfrm>
              <a:off x="540000" y="2596842"/>
              <a:ext cx="4746943" cy="1149350"/>
            </p:xfrm>
            <a:graphic>
              <a:graphicData uri="http://schemas.openxmlformats.org/drawingml/2006/table">
                <a:tbl>
                  <a:tblPr/>
                  <a:tblGrid>
                    <a:gridCol w="2848293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1898650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3545" name="yt_table_13545" descr="{&quot;rangeId&quot;:13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4321674"/>
                  </p:ext>
                </p:extLst>
              </p:nvPr>
            </p:nvGraphicFramePr>
            <p:xfrm>
              <a:off x="540000" y="2545590"/>
              <a:ext cx="4746943" cy="1059371"/>
            </p:xfrm>
            <a:graphic>
              <a:graphicData uri="http://schemas.openxmlformats.org/drawingml/2006/table">
                <a:tbl>
                  <a:tblPr/>
                  <a:tblGrid>
                    <a:gridCol w="2848293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1898650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6667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0000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546" name="yt_shape_13546"/>
          <p:cNvSpPr txBox="1"/>
          <p:nvPr/>
        </p:nvSpPr>
        <p:spPr>
          <a:xfrm>
            <a:off x="540119" y="38217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的坐标分别为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有公共点，则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的值可以为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答案不唯一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写出一个即可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47" name="yt_image_13547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7921" y="5013176"/>
            <a:ext cx="1256157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93F823-FA99-D8A5-F743-95C1A8B91937}"/>
              </a:ext>
            </a:extLst>
          </p:cNvPr>
          <p:cNvSpPr txBox="1"/>
          <p:nvPr/>
        </p:nvSpPr>
        <p:spPr>
          <a:xfrm>
            <a:off x="6257183" y="20660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402FAF-C5A7-EB75-B15E-19683391C0F0}"/>
              </a:ext>
            </a:extLst>
          </p:cNvPr>
          <p:cNvSpPr txBox="1"/>
          <p:nvPr/>
        </p:nvSpPr>
        <p:spPr>
          <a:xfrm>
            <a:off x="5833321" y="4250460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9" name="yt_shape_13549"/>
          <p:cNvSpPr txBox="1"/>
          <p:nvPr/>
        </p:nvSpPr>
        <p:spPr>
          <a:xfrm>
            <a:off x="540000" y="1125274"/>
            <a:ext cx="6973063" cy="336092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已知正比例函数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求正比例函数的解析式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时的函数值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0572FD-4C1C-85C3-1DFC-A74BE5F2D511}"/>
              </a:ext>
            </a:extLst>
          </p:cNvPr>
          <p:cNvSpPr txBox="1"/>
          <p:nvPr/>
        </p:nvSpPr>
        <p:spPr>
          <a:xfrm>
            <a:off x="449989" y="2005769"/>
            <a:ext cx="6171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AFA5C9-D195-7451-60BD-3F32687CE171}"/>
              </a:ext>
            </a:extLst>
          </p:cNvPr>
          <p:cNvSpPr txBox="1"/>
          <p:nvPr/>
        </p:nvSpPr>
        <p:spPr>
          <a:xfrm>
            <a:off x="540000" y="2481257"/>
            <a:ext cx="433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正比例函数的解析式为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F78458-0FCE-D55B-33D6-FABE2D8649B4}"/>
              </a:ext>
            </a:extLst>
          </p:cNvPr>
          <p:cNvSpPr txBox="1"/>
          <p:nvPr/>
        </p:nvSpPr>
        <p:spPr>
          <a:xfrm>
            <a:off x="449989" y="3441606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BDC7C5-FF99-0372-1FF6-8CA555981FF1}"/>
              </a:ext>
            </a:extLst>
          </p:cNvPr>
          <p:cNvSpPr txBox="1"/>
          <p:nvPr/>
        </p:nvSpPr>
        <p:spPr>
          <a:xfrm>
            <a:off x="540000" y="4413513"/>
            <a:ext cx="260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9EEA9C-0DF7-B300-F5C8-6835C93198F9}"/>
              </a:ext>
            </a:extLst>
          </p:cNvPr>
          <p:cNvSpPr txBox="1"/>
          <p:nvPr/>
        </p:nvSpPr>
        <p:spPr>
          <a:xfrm>
            <a:off x="540000" y="4982613"/>
            <a:ext cx="199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D47ED5B-C2BF-FBFA-786B-CE30D5C06B87}"/>
                  </a:ext>
                </a:extLst>
              </p:cNvPr>
              <p:cNvSpPr txBox="1"/>
              <p:nvPr/>
            </p:nvSpPr>
            <p:spPr>
              <a:xfrm>
                <a:off x="540000" y="5479032"/>
                <a:ext cx="158661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D47ED5B-C2BF-FBFA-786B-CE30D5C06B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79032"/>
                <a:ext cx="1586612" cy="733629"/>
              </a:xfrm>
              <a:prstGeom prst="rect">
                <a:avLst/>
              </a:prstGeom>
              <a:blipFill>
                <a:blip r:embed="rId3"/>
                <a:stretch>
                  <a:fillRect l="-6154" r="-6154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1415</Words>
  <Application>Microsoft Office PowerPoint</Application>
  <PresentationFormat>宽屏</PresentationFormat>
  <Paragraphs>146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2023-11-03T05:58:52Z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