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2" r:id="rId6"/>
    <p:sldId id="374" r:id="rId7"/>
    <p:sldId id="376" r:id="rId8"/>
    <p:sldId id="379" r:id="rId9"/>
    <p:sldId id="380" r:id="rId10"/>
    <p:sldId id="382" r:id="rId11"/>
    <p:sldId id="390" r:id="rId12"/>
    <p:sldId id="391" r:id="rId13"/>
    <p:sldId id="392" r:id="rId14"/>
    <p:sldId id="396" r:id="rId15"/>
    <p:sldId id="397" r:id="rId16"/>
    <p:sldId id="39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644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1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9" name="yt_shape_13919"/>
          <p:cNvSpPr txBox="1"/>
          <p:nvPr/>
        </p:nvSpPr>
        <p:spPr>
          <a:xfrm>
            <a:off x="482975" y="1238965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918" name="yt_image_13918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3896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1" name="yt_shape_13921"/>
          <p:cNvSpPr txBox="1"/>
          <p:nvPr/>
        </p:nvSpPr>
        <p:spPr>
          <a:xfrm>
            <a:off x="540000" y="1936548"/>
            <a:ext cx="11111999" cy="3360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的一元一次方程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的解相当于一次函数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时，自变量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的值，即图象与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横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反之，函数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横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坐标，即方程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一元一次不等式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的解集，从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的角度就是一次函数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的函数值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大于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时相应的自变量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的取值范围；从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的角度，就是一次函数的图象在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上方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下方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时，相应的自变量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789B5F-A590-4D92-9E7F-210F9B26D8C9}"/>
              </a:ext>
            </a:extLst>
          </p:cNvPr>
          <p:cNvSpPr txBox="1"/>
          <p:nvPr/>
        </p:nvSpPr>
        <p:spPr>
          <a:xfrm>
            <a:off x="8238556" y="1832913"/>
            <a:ext cx="166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3EB68D-03A8-F4B6-6E01-912F9DF07366}"/>
              </a:ext>
            </a:extLst>
          </p:cNvPr>
          <p:cNvSpPr txBox="1"/>
          <p:nvPr/>
        </p:nvSpPr>
        <p:spPr>
          <a:xfrm>
            <a:off x="2278789" y="2365230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436007-BDA4-BE19-3E9E-D59049012192}"/>
              </a:ext>
            </a:extLst>
          </p:cNvPr>
          <p:cNvSpPr txBox="1"/>
          <p:nvPr/>
        </p:nvSpPr>
        <p:spPr>
          <a:xfrm>
            <a:off x="6511063" y="236523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A5E6E3-35C0-99DE-8E0F-630A8B2FBC4B}"/>
              </a:ext>
            </a:extLst>
          </p:cNvPr>
          <p:cNvSpPr txBox="1"/>
          <p:nvPr/>
        </p:nvSpPr>
        <p:spPr>
          <a:xfrm>
            <a:off x="2413727" y="284071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BD40DD-0348-3404-2678-3C01867C68E0}"/>
              </a:ext>
            </a:extLst>
          </p:cNvPr>
          <p:cNvSpPr txBox="1"/>
          <p:nvPr/>
        </p:nvSpPr>
        <p:spPr>
          <a:xfrm>
            <a:off x="3023327" y="3791694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7C7684-191A-5E4A-5DC7-EE1CD9C03093}"/>
              </a:ext>
            </a:extLst>
          </p:cNvPr>
          <p:cNvSpPr txBox="1"/>
          <p:nvPr/>
        </p:nvSpPr>
        <p:spPr>
          <a:xfrm>
            <a:off x="5156927" y="426718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上方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76EF8F-D7C5-2348-A7FA-3FD170A0DFAD}"/>
              </a:ext>
            </a:extLst>
          </p:cNvPr>
          <p:cNvSpPr txBox="1"/>
          <p:nvPr/>
        </p:nvSpPr>
        <p:spPr>
          <a:xfrm>
            <a:off x="7032104" y="426718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下方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8" name="yt_shape_13978"/>
              <p:cNvSpPr txBox="1"/>
              <p:nvPr/>
            </p:nvSpPr>
            <p:spPr>
              <a:xfrm>
                <a:off x="540000" y="1052736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78" name="yt_shape_139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2736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80" name="yt_image_13980" title="H_94.5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2420888"/>
            <a:ext cx="2175500" cy="1568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4CA132-888E-0E66-5C61-D93C935B0094}"/>
              </a:ext>
            </a:extLst>
          </p:cNvPr>
          <p:cNvSpPr txBox="1"/>
          <p:nvPr/>
        </p:nvSpPr>
        <p:spPr>
          <a:xfrm>
            <a:off x="1059589" y="1679792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2" name="yt_shape_13982"/>
              <p:cNvSpPr txBox="1"/>
              <p:nvPr/>
            </p:nvSpPr>
            <p:spPr>
              <a:xfrm>
                <a:off x="551384" y="1052736"/>
                <a:ext cx="952344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如图，已知直线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82" name="yt_shape_139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52736"/>
                <a:ext cx="9523441" cy="639855"/>
              </a:xfrm>
              <a:prstGeom prst="rect">
                <a:avLst/>
              </a:prstGeom>
              <a:blipFill>
                <a:blip r:embed="rId2"/>
                <a:stretch>
                  <a:fillRect l="-1919" r="-108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84" name="yt_image_13984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5736" y="1934796"/>
            <a:ext cx="2296392" cy="167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6" name="yt_shape_13986"/>
          <p:cNvSpPr txBox="1"/>
          <p:nvPr/>
        </p:nvSpPr>
        <p:spPr>
          <a:xfrm>
            <a:off x="519916" y="1720213"/>
            <a:ext cx="321402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</a:t>
            </a:r>
          </a:p>
        </p:txBody>
      </p:sp>
      <p:sp>
        <p:nvSpPr>
          <p:cNvPr id="13987" name="yt_shape_13987"/>
          <p:cNvSpPr txBox="1"/>
          <p:nvPr/>
        </p:nvSpPr>
        <p:spPr>
          <a:xfrm>
            <a:off x="567552" y="5676330"/>
            <a:ext cx="3922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范围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88" name="yt_shape_13988"/>
              <p:cNvSpPr txBox="1"/>
              <p:nvPr/>
            </p:nvSpPr>
            <p:spPr>
              <a:xfrm>
                <a:off x="551384" y="4266154"/>
                <a:ext cx="486511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，则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988" name="yt_shape_139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266154"/>
                <a:ext cx="4865114" cy="638893"/>
              </a:xfrm>
              <a:prstGeom prst="rect">
                <a:avLst/>
              </a:prstGeom>
              <a:blipFill>
                <a:blip r:embed="rId4"/>
                <a:stretch>
                  <a:fillRect l="-3755" r="-175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29792F6-6C8D-5D89-2CA2-FE8FF8D85898}"/>
                  </a:ext>
                </a:extLst>
              </p:cNvPr>
              <p:cNvSpPr txBox="1"/>
              <p:nvPr/>
            </p:nvSpPr>
            <p:spPr>
              <a:xfrm>
                <a:off x="365756" y="2121382"/>
                <a:ext cx="4947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，则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29792F6-6C8D-5D89-2CA2-FE8FF8D85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56" y="2121382"/>
                <a:ext cx="4947348" cy="726326"/>
              </a:xfrm>
              <a:prstGeom prst="rect">
                <a:avLst/>
              </a:prstGeom>
              <a:blipFill>
                <a:blip r:embed="rId5"/>
                <a:stretch>
                  <a:fillRect l="-1847" r="-184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9B0BB22-8ECF-3291-55E6-9AD8BC793918}"/>
              </a:ext>
            </a:extLst>
          </p:cNvPr>
          <p:cNvSpPr txBox="1"/>
          <p:nvPr/>
        </p:nvSpPr>
        <p:spPr>
          <a:xfrm>
            <a:off x="567552" y="2707399"/>
            <a:ext cx="347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65F2E6-F1B3-C698-3390-7B9B33EE43EB}"/>
                  </a:ext>
                </a:extLst>
              </p:cNvPr>
              <p:cNvSpPr txBox="1"/>
              <p:nvPr/>
            </p:nvSpPr>
            <p:spPr>
              <a:xfrm>
                <a:off x="567552" y="2878639"/>
                <a:ext cx="50270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65F2E6-F1B3-C698-3390-7B9B33EE43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552" y="2878639"/>
                <a:ext cx="5027041" cy="1611643"/>
              </a:xfrm>
              <a:prstGeom prst="rect">
                <a:avLst/>
              </a:prstGeom>
              <a:blipFill>
                <a:blip r:embed="rId6"/>
                <a:stretch>
                  <a:fillRect l="-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4A7CE84-DA8F-77B4-66E1-3ED5DFBB644A}"/>
                  </a:ext>
                </a:extLst>
              </p:cNvPr>
              <p:cNvSpPr txBox="1"/>
              <p:nvPr/>
            </p:nvSpPr>
            <p:spPr>
              <a:xfrm>
                <a:off x="567552" y="4373138"/>
                <a:ext cx="22470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4A7CE84-DA8F-77B4-66E1-3ED5DFBB6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552" y="4373138"/>
                <a:ext cx="2247011" cy="766077"/>
              </a:xfrm>
              <a:prstGeom prst="rect">
                <a:avLst/>
              </a:prstGeom>
              <a:blipFill>
                <a:blip r:embed="rId7"/>
                <a:stretch>
                  <a:fillRect l="-4065" r="-460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6523C3C-5CA9-CA84-274D-AC94D6A58C28}"/>
                  </a:ext>
                </a:extLst>
              </p:cNvPr>
              <p:cNvSpPr txBox="1"/>
              <p:nvPr/>
            </p:nvSpPr>
            <p:spPr>
              <a:xfrm>
                <a:off x="545192" y="4910534"/>
                <a:ext cx="48774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6523C3C-5CA9-CA84-274D-AC94D6A58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192" y="4910534"/>
                <a:ext cx="4877498" cy="727279"/>
              </a:xfrm>
              <a:prstGeom prst="rect">
                <a:avLst/>
              </a:prstGeom>
              <a:blipFill>
                <a:blip r:embed="rId8"/>
                <a:stretch>
                  <a:fillRect l="-1873" r="-187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9EA0E23-0905-FAEA-D007-EB3E85CBEE0F}"/>
              </a:ext>
            </a:extLst>
          </p:cNvPr>
          <p:cNvSpPr txBox="1"/>
          <p:nvPr/>
        </p:nvSpPr>
        <p:spPr>
          <a:xfrm>
            <a:off x="365756" y="6137498"/>
            <a:ext cx="5571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的取值范围是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4" name="yt_shape_13994"/>
          <p:cNvSpPr txBox="1"/>
          <p:nvPr/>
        </p:nvSpPr>
        <p:spPr>
          <a:xfrm>
            <a:off x="539881" y="127694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993" name="yt_image_13993" title="H_50.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769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6" name="yt_shape_13996"/>
          <p:cNvSpPr txBox="1"/>
          <p:nvPr/>
        </p:nvSpPr>
        <p:spPr>
          <a:xfrm>
            <a:off x="540000" y="19745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某快递公司每天上午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为集中揽件和派件时段，甲仓库用来揽收快件、乙仓库用来派发快件，仓库快件数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97" name="yt_image_13997" title="H_129.96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904" y="3717032"/>
            <a:ext cx="2011962" cy="1806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C4FD3-CD4D-8FD8-0AA3-4F4DBE0A7132}"/>
              </a:ext>
            </a:extLst>
          </p:cNvPr>
          <p:cNvSpPr txBox="1"/>
          <p:nvPr/>
        </p:nvSpPr>
        <p:spPr>
          <a:xfrm>
            <a:off x="449989" y="1823960"/>
            <a:ext cx="7941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设甲仓库揽收件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0504CE3-D5CE-3874-AE7D-571311CE5A88}"/>
                  </a:ext>
                </a:extLst>
              </p:cNvPr>
              <p:cNvSpPr txBox="1"/>
              <p:nvPr/>
            </p:nvSpPr>
            <p:spPr>
              <a:xfrm>
                <a:off x="449989" y="2159030"/>
                <a:ext cx="83037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代入解析式，得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400=60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0504CE3-D5CE-3874-AE7D-571311CE5A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59030"/>
                <a:ext cx="8303768" cy="1154189"/>
              </a:xfrm>
              <a:prstGeom prst="rect">
                <a:avLst/>
              </a:prstGeom>
              <a:blipFill>
                <a:blip r:embed="rId2"/>
                <a:stretch>
                  <a:fillRect l="-1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6EC42B-2DAD-0EB2-E076-D6A459B969ED}"/>
                  </a:ext>
                </a:extLst>
              </p:cNvPr>
              <p:cNvSpPr txBox="1"/>
              <p:nvPr/>
            </p:nvSpPr>
            <p:spPr>
              <a:xfrm>
                <a:off x="449989" y="3071194"/>
                <a:ext cx="198812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6EC42B-2DAD-0EB2-E076-D6A459B96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1194"/>
                <a:ext cx="1988121" cy="1154189"/>
              </a:xfrm>
              <a:prstGeom prst="rect">
                <a:avLst/>
              </a:prstGeom>
              <a:blipFill>
                <a:blip r:embed="rId3"/>
                <a:stretch>
                  <a:fillRect l="-4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20EC18F-3E78-82FB-9AFF-75692FF0E051}"/>
              </a:ext>
            </a:extLst>
          </p:cNvPr>
          <p:cNvSpPr txBox="1"/>
          <p:nvPr/>
        </p:nvSpPr>
        <p:spPr>
          <a:xfrm>
            <a:off x="449989" y="4385534"/>
            <a:ext cx="9787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甲仓库揽收快件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与时间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999"/>
          <p:cNvSpPr txBox="1"/>
          <p:nvPr/>
        </p:nvSpPr>
        <p:spPr>
          <a:xfrm>
            <a:off x="263352" y="1283549"/>
            <a:ext cx="904414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求甲仓库揽收快件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之间的函数解析式；</a:t>
            </a:r>
          </a:p>
        </p:txBody>
      </p:sp>
      <p:pic>
        <p:nvPicPr>
          <p:cNvPr id="8" name="yt_image_13997" title="H_129.96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40716" y="1973161"/>
            <a:ext cx="2011962" cy="1806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326D1A-2027-14EF-FE03-83BBB8F39B68}"/>
              </a:ext>
            </a:extLst>
          </p:cNvPr>
          <p:cNvSpPr txBox="1"/>
          <p:nvPr/>
        </p:nvSpPr>
        <p:spPr>
          <a:xfrm>
            <a:off x="407368" y="1757611"/>
            <a:ext cx="11117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可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求得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239D8B-E047-B0F5-E29B-C9E49E63D0F8}"/>
              </a:ext>
            </a:extLst>
          </p:cNvPr>
          <p:cNvSpPr txBox="1"/>
          <p:nvPr/>
        </p:nvSpPr>
        <p:spPr>
          <a:xfrm>
            <a:off x="407368" y="2233099"/>
            <a:ext cx="7734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乙仓库快件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件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与时间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分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之间的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函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解析式为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0E1FAA-81FD-70DA-A4E9-283C2C8D87DF}"/>
              </a:ext>
            </a:extLst>
          </p:cNvPr>
          <p:cNvSpPr txBox="1"/>
          <p:nvPr/>
        </p:nvSpPr>
        <p:spPr>
          <a:xfrm>
            <a:off x="407368" y="2708587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1A93DD-6BCE-ABB4-90E4-DDB69381AF9F}"/>
              </a:ext>
            </a:extLst>
          </p:cNvPr>
          <p:cNvSpPr txBox="1"/>
          <p:nvPr/>
        </p:nvSpPr>
        <p:spPr>
          <a:xfrm>
            <a:off x="407368" y="3184075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根据题意联立方程组，得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08A20BD-DEB2-A808-CEA7-B5F2D685FBD7}"/>
                  </a:ext>
                </a:extLst>
              </p:cNvPr>
              <p:cNvSpPr txBox="1"/>
              <p:nvPr/>
            </p:nvSpPr>
            <p:spPr>
              <a:xfrm>
                <a:off x="407368" y="3486914"/>
                <a:ext cx="465086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08A20BD-DEB2-A808-CEA7-B5F2D685F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486914"/>
                <a:ext cx="4650867" cy="115418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DD586DA-9C30-C1FA-D657-4221373BDDF4}"/>
              </a:ext>
            </a:extLst>
          </p:cNvPr>
          <p:cNvSpPr txBox="1"/>
          <p:nvPr/>
        </p:nvSpPr>
        <p:spPr>
          <a:xfrm>
            <a:off x="407368" y="4720140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分钟时，两仓库快递件数相同，都是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000"/>
          <p:cNvSpPr txBox="1"/>
          <p:nvPr/>
        </p:nvSpPr>
        <p:spPr>
          <a:xfrm>
            <a:off x="407368" y="1247741"/>
            <a:ext cx="914392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问经过多少分钟时，两仓库快递件数相同，都是多少件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甲仓库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揽式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0" name="yt_image_13997" title="H_129.96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0716" y="1973161"/>
            <a:ext cx="2011962" cy="1806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9" name="yt_shape_14009"/>
          <p:cNvSpPr txBox="1"/>
          <p:nvPr/>
        </p:nvSpPr>
        <p:spPr>
          <a:xfrm>
            <a:off x="540000" y="2652760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4008" name="yt_image_1400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440" y="129943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1" name="yt_shape_14011"/>
          <p:cNvSpPr txBox="1"/>
          <p:nvPr/>
        </p:nvSpPr>
        <p:spPr>
          <a:xfrm>
            <a:off x="977740" y="1915903"/>
            <a:ext cx="10236520" cy="151309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一元一次不等式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是已知数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的解集，就是直线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上满足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的那条射线所对应的自变量的取值范围，应以关键点的横坐标确定自变量的取值范围，而不是纵坐标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23" name="yt_shape_13923"/>
              <p:cNvSpPr txBox="1"/>
              <p:nvPr/>
            </p:nvSpPr>
            <p:spPr>
              <a:xfrm>
                <a:off x="540000" y="1052736"/>
                <a:ext cx="11111999" cy="19795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的解是函数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与函数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的图象的</a:t>
                </a:r>
                <a:r>
                  <a:rPr lang="zh-CN" altLang="zh-CN" sz="100" b="0" i="0" spc="15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spc="15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交点</a:t>
                </a:r>
                <a: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15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坐标，画出这两个一次函数的图象，找出它们的</a:t>
                </a:r>
                <a:r>
                  <a:rPr lang="zh-CN" altLang="zh-CN" sz="100" b="0" i="0" spc="15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spc="15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交点</a:t>
                </a:r>
                <a: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15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，得到相应的二元一次方程组的解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23" name="yt_shape_139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2736"/>
                <a:ext cx="11111999" cy="1979581"/>
              </a:xfrm>
              <a:prstGeom prst="rect">
                <a:avLst/>
              </a:prstGeom>
              <a:blipFill>
                <a:blip r:embed="rId2"/>
                <a:stretch>
                  <a:fillRect l="-1701" r="-1701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482142-AA26-ECFA-A0EC-506B30CB9520}"/>
              </a:ext>
            </a:extLst>
          </p:cNvPr>
          <p:cNvSpPr txBox="1"/>
          <p:nvPr/>
        </p:nvSpPr>
        <p:spPr>
          <a:xfrm>
            <a:off x="10471305" y="1005930"/>
            <a:ext cx="1151637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交点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EBF23-14B4-7A24-8B01-E55E29487E15}"/>
              </a:ext>
            </a:extLst>
          </p:cNvPr>
          <p:cNvSpPr txBox="1"/>
          <p:nvPr/>
        </p:nvSpPr>
        <p:spPr>
          <a:xfrm>
            <a:off x="7596913" y="2066507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交点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" name="yt_shape_13926"/>
          <p:cNvSpPr txBox="1"/>
          <p:nvPr/>
        </p:nvSpPr>
        <p:spPr>
          <a:xfrm>
            <a:off x="482974" y="997257"/>
            <a:ext cx="4251292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925" name="yt_image_13925" title="H_51.3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997257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8" name="yt_shape_13928"/>
          <p:cNvSpPr txBox="1"/>
          <p:nvPr/>
        </p:nvSpPr>
        <p:spPr>
          <a:xfrm>
            <a:off x="539880" y="1700554"/>
            <a:ext cx="5062283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一次函数与一元一次方程</a:t>
            </a:r>
          </a:p>
        </p:txBody>
      </p:sp>
      <p:sp>
        <p:nvSpPr>
          <p:cNvPr id="13929" name="yt_shape_13929"/>
          <p:cNvSpPr txBox="1"/>
          <p:nvPr/>
        </p:nvSpPr>
        <p:spPr>
          <a:xfrm>
            <a:off x="540000" y="2204864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30" name="yt_table_139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596452"/>
              </p:ext>
            </p:extLst>
          </p:nvPr>
        </p:nvGraphicFramePr>
        <p:xfrm>
          <a:off x="539880" y="3164299"/>
          <a:ext cx="8654416" cy="475488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sp>
        <p:nvSpPr>
          <p:cNvPr id="13932" name="yt_shape_13932"/>
          <p:cNvSpPr txBox="1"/>
          <p:nvPr/>
        </p:nvSpPr>
        <p:spPr>
          <a:xfrm>
            <a:off x="539999" y="3690470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的部分对应值如表，那么关于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933" name="yt_table_1393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888893"/>
              </p:ext>
            </p:extLst>
          </p:nvPr>
        </p:nvGraphicFramePr>
        <p:xfrm>
          <a:off x="539880" y="480226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698905033137" title="H_28.801733">
            <a:extLst>
              <a:ext uri="{FF2B5EF4-FFF2-40B4-BE49-F238E27FC236}">
                <a16:creationId xmlns:a16="http://schemas.microsoft.com/office/drawing/2014/main" id="{DA78EDF5-91BE-A672-D2DC-29D996D1AF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74223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EDD2AD-DA2E-B7EA-A63C-E1A4DD83950A}"/>
              </a:ext>
            </a:extLst>
          </p:cNvPr>
          <p:cNvSpPr txBox="1"/>
          <p:nvPr/>
        </p:nvSpPr>
        <p:spPr>
          <a:xfrm>
            <a:off x="1364389" y="26335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20D1C3-2A2F-C245-37E1-556B50685A80}"/>
              </a:ext>
            </a:extLst>
          </p:cNvPr>
          <p:cNvSpPr txBox="1"/>
          <p:nvPr/>
        </p:nvSpPr>
        <p:spPr>
          <a:xfrm>
            <a:off x="4529863" y="4119152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935"/>
          <p:cNvSpPr txBox="1"/>
          <p:nvPr/>
        </p:nvSpPr>
        <p:spPr>
          <a:xfrm>
            <a:off x="584137" y="6097307"/>
            <a:ext cx="11776559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轴的交点坐标是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2F49F5-1CC0-B9D4-6C9F-649C005DD439}"/>
              </a:ext>
            </a:extLst>
          </p:cNvPr>
          <p:cNvSpPr txBox="1"/>
          <p:nvPr/>
        </p:nvSpPr>
        <p:spPr>
          <a:xfrm>
            <a:off x="9984432" y="6028252"/>
            <a:ext cx="183605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6" name="yt_shape_13936"/>
          <p:cNvSpPr txBox="1"/>
          <p:nvPr/>
        </p:nvSpPr>
        <p:spPr>
          <a:xfrm>
            <a:off x="479376" y="1274773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一次函数与一元一次不等式</a:t>
            </a:r>
          </a:p>
        </p:txBody>
      </p:sp>
      <p:sp>
        <p:nvSpPr>
          <p:cNvPr id="13937" name="yt_shape_13937"/>
          <p:cNvSpPr txBox="1"/>
          <p:nvPr/>
        </p:nvSpPr>
        <p:spPr>
          <a:xfrm>
            <a:off x="479376" y="1779083"/>
            <a:ext cx="102319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的图象如图所示，则不等式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1" name="yt_table_1394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932785"/>
              </p:ext>
            </p:extLst>
          </p:nvPr>
        </p:nvGraphicFramePr>
        <p:xfrm>
          <a:off x="479376" y="2420888"/>
          <a:ext cx="8654416" cy="475488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grpSp>
        <p:nvGrpSpPr>
          <p:cNvPr id="13938" name="yt_shape_13938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2862" y="2420888"/>
            <a:ext cx="1579047" cy="2034710"/>
            <a:chOff x="0" y="0"/>
            <a:chExt cx="1384173" cy="1783602"/>
          </a:xfrm>
        </p:grpSpPr>
        <p:pic>
          <p:nvPicPr>
            <p:cNvPr id="2" name="yt_image_1393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4173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0" name="yt_shape_13940"/>
            <p:cNvSpPr txBox="1"/>
            <p:nvPr/>
          </p:nvSpPr>
          <p:spPr>
            <a:xfrm>
              <a:off x="158805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5033286">
            <a:extLst>
              <a:ext uri="{FF2B5EF4-FFF2-40B4-BE49-F238E27FC236}">
                <a16:creationId xmlns:a16="http://schemas.microsoft.com/office/drawing/2014/main" id="{B5B5895D-9573-263D-DC1E-E2DD52B6E5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1645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BAD2051-1A1A-B876-37A5-A3697CF8FBF1}"/>
              </a:ext>
            </a:extLst>
          </p:cNvPr>
          <p:cNvSpPr txBox="1"/>
          <p:nvPr/>
        </p:nvSpPr>
        <p:spPr>
          <a:xfrm>
            <a:off x="9709577" y="17322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3" name="yt_shape_13943"/>
          <p:cNvSpPr txBox="1"/>
          <p:nvPr/>
        </p:nvSpPr>
        <p:spPr>
          <a:xfrm>
            <a:off x="540000" y="1268760"/>
            <a:ext cx="1088459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扬州市中考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的不等式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47" name="yt_shape_13947"/>
          <p:cNvSpPr txBox="1"/>
          <p:nvPr/>
        </p:nvSpPr>
        <p:spPr>
          <a:xfrm>
            <a:off x="539881" y="4214555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44" name="yt_shape_13944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1503" y="2380559"/>
            <a:ext cx="1468755" cy="1903733"/>
            <a:chOff x="0" y="0"/>
            <a:chExt cx="1468755" cy="1903733"/>
          </a:xfrm>
        </p:grpSpPr>
        <p:pic>
          <p:nvPicPr>
            <p:cNvPr id="2" name="yt_image_1394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8755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6" name="yt_shape_13946"/>
            <p:cNvSpPr txBox="1"/>
            <p:nvPr/>
          </p:nvSpPr>
          <p:spPr>
            <a:xfrm>
              <a:off x="201096" y="1423602"/>
              <a:ext cx="1102562" cy="4801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948" name="yt_shape_13948"/>
          <p:cNvSpPr txBox="1"/>
          <p:nvPr/>
        </p:nvSpPr>
        <p:spPr>
          <a:xfrm>
            <a:off x="540001" y="4587995"/>
            <a:ext cx="1088459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5AD331-1415-DE41-D821-42F16AAEF8E5}"/>
              </a:ext>
            </a:extLst>
          </p:cNvPr>
          <p:cNvSpPr txBox="1"/>
          <p:nvPr/>
        </p:nvSpPr>
        <p:spPr>
          <a:xfrm>
            <a:off x="3158264" y="1697442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8B5396-5839-C4B4-6DD3-526FA8C9FD40}"/>
              </a:ext>
            </a:extLst>
          </p:cNvPr>
          <p:cNvSpPr txBox="1"/>
          <p:nvPr/>
        </p:nvSpPr>
        <p:spPr>
          <a:xfrm>
            <a:off x="1055440" y="4979158"/>
            <a:ext cx="991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  <a:p>
            <a:pPr algn="just"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9" name="yt_shape_13949"/>
          <p:cNvSpPr txBox="1"/>
          <p:nvPr/>
        </p:nvSpPr>
        <p:spPr>
          <a:xfrm>
            <a:off x="540000" y="1114154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50" name="yt_shape_13950"/>
              <p:cNvSpPr txBox="1"/>
              <p:nvPr/>
            </p:nvSpPr>
            <p:spPr>
              <a:xfrm>
                <a:off x="540120" y="1618464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则直线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的交点坐标是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950" name="yt_shape_13950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618464"/>
                <a:ext cx="11111999" cy="1499449"/>
              </a:xfrm>
              <a:prstGeom prst="rect">
                <a:avLst/>
              </a:prstGeom>
              <a:blipFill>
                <a:blip r:embed="rId2"/>
                <a:stretch>
                  <a:fillRect l="-1701" r="-1262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52" name="yt_table_139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197954"/>
              </p:ext>
            </p:extLst>
          </p:nvPr>
        </p:nvGraphicFramePr>
        <p:xfrm>
          <a:off x="540000" y="3168701"/>
          <a:ext cx="7141210" cy="950976"/>
        </p:xfrm>
        <a:graphic>
          <a:graphicData uri="http://schemas.openxmlformats.org/drawingml/2006/table">
            <a:tbl>
              <a:tblPr/>
              <a:tblGrid>
                <a:gridCol w="405003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54" name="yt_shape_13954"/>
              <p:cNvSpPr txBox="1"/>
              <p:nvPr/>
            </p:nvSpPr>
            <p:spPr>
              <a:xfrm>
                <a:off x="540000" y="4170255"/>
                <a:ext cx="8593314" cy="603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954" name="yt_shape_13954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70255"/>
                <a:ext cx="8593314" cy="603050"/>
              </a:xfrm>
              <a:prstGeom prst="rect">
                <a:avLst/>
              </a:prstGeom>
              <a:blipFill>
                <a:blip r:embed="rId3"/>
                <a:stretch>
                  <a:fillRect l="-2200" r="-1207" b="-1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56" name="yt_table_13956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1661785"/>
                  </p:ext>
                </p:extLst>
              </p:nvPr>
            </p:nvGraphicFramePr>
            <p:xfrm>
              <a:off x="540000" y="4824093"/>
              <a:ext cx="7185343" cy="1358392"/>
            </p:xfrm>
            <a:graphic>
              <a:graphicData uri="http://schemas.openxmlformats.org/drawingml/2006/table">
                <a:tbl>
                  <a:tblPr/>
                  <a:tblGrid>
                    <a:gridCol w="405003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3135313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956" name="yt_table_13956" descr="{&quot;rangeId&quot;:13,&quot;type&quot;:&quot;Option&quot;}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1661785"/>
                  </p:ext>
                </p:extLst>
              </p:nvPr>
            </p:nvGraphicFramePr>
            <p:xfrm>
              <a:off x="540000" y="4609939"/>
              <a:ext cx="7185343" cy="1280034"/>
            </p:xfrm>
            <a:graphic>
              <a:graphicData uri="http://schemas.openxmlformats.org/drawingml/2006/table">
                <a:tbl>
                  <a:tblPr/>
                  <a:tblGrid>
                    <a:gridCol w="405003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3135313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7444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9126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52" r="-7744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9126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5033445" title="H_28.801733">
            <a:extLst>
              <a:ext uri="{FF2B5EF4-FFF2-40B4-BE49-F238E27FC236}">
                <a16:creationId xmlns:a16="http://schemas.microsoft.com/office/drawing/2014/main" id="{BA2EE412-A8B6-3384-C94D-D48F1527E3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9101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F23576-4732-EA6A-DF23-7C72ED984A23}"/>
              </a:ext>
            </a:extLst>
          </p:cNvPr>
          <p:cNvSpPr txBox="1"/>
          <p:nvPr/>
        </p:nvSpPr>
        <p:spPr>
          <a:xfrm>
            <a:off x="1364509" y="26322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43E9D5-0367-3F24-7A3B-06940A893AA3}"/>
              </a:ext>
            </a:extLst>
          </p:cNvPr>
          <p:cNvSpPr txBox="1"/>
          <p:nvPr/>
        </p:nvSpPr>
        <p:spPr>
          <a:xfrm>
            <a:off x="8147396" y="4123449"/>
            <a:ext cx="383285" cy="6908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57" name="yt_shape_13957"/>
              <p:cNvSpPr txBox="1"/>
              <p:nvPr/>
            </p:nvSpPr>
            <p:spPr>
              <a:xfrm>
                <a:off x="540000" y="1052736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没有解，由此可知同一平面内，一次函数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的图象必定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3957" name="yt_shape_139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2736"/>
                <a:ext cx="11111999" cy="1499449"/>
              </a:xfrm>
              <a:prstGeom prst="rect">
                <a:avLst/>
              </a:prstGeom>
              <a:blipFill>
                <a:blip r:embed="rId2"/>
                <a:stretch>
                  <a:fillRect l="-1701" r="-1043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59" name="yt_table_139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636101"/>
              </p:ext>
            </p:extLst>
          </p:nvPr>
        </p:nvGraphicFramePr>
        <p:xfrm>
          <a:off x="539881" y="2602973"/>
          <a:ext cx="93021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B20558B-1EBA-061B-1615-C889C6A7B7B3}"/>
              </a:ext>
            </a:extLst>
          </p:cNvPr>
          <p:cNvSpPr txBox="1"/>
          <p:nvPr/>
        </p:nvSpPr>
        <p:spPr>
          <a:xfrm>
            <a:off x="2278789" y="20665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1" name="yt_shape_13961"/>
          <p:cNvSpPr txBox="1"/>
          <p:nvPr/>
        </p:nvSpPr>
        <p:spPr>
          <a:xfrm>
            <a:off x="540000" y="1340768"/>
            <a:ext cx="1111199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利用函数图象解不等式时，对函数值和点的坐标的关系不理解导致出错</a:t>
            </a:r>
          </a:p>
        </p:txBody>
      </p:sp>
      <p:sp>
        <p:nvSpPr>
          <p:cNvPr id="13962" name="yt_shape_13962"/>
          <p:cNvSpPr txBox="1"/>
          <p:nvPr/>
        </p:nvSpPr>
        <p:spPr>
          <a:xfrm>
            <a:off x="540000" y="18450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两点，则不等式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63" name="yt_image_13963" title="H_11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920" y="2996952"/>
            <a:ext cx="1712499" cy="176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5033595" title="H_28.801733">
            <a:extLst>
              <a:ext uri="{FF2B5EF4-FFF2-40B4-BE49-F238E27FC236}">
                <a16:creationId xmlns:a16="http://schemas.microsoft.com/office/drawing/2014/main" id="{6B280BE8-774B-ABD1-4972-787C9EC96F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244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8A2921-7AC5-6267-46AD-B7C09A90EBFB}"/>
              </a:ext>
            </a:extLst>
          </p:cNvPr>
          <p:cNvSpPr txBox="1"/>
          <p:nvPr/>
        </p:nvSpPr>
        <p:spPr>
          <a:xfrm>
            <a:off x="2431189" y="2273760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6" name="yt_shape_13966"/>
          <p:cNvSpPr txBox="1"/>
          <p:nvPr/>
        </p:nvSpPr>
        <p:spPr>
          <a:xfrm>
            <a:off x="539881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965" name="yt_image_13965" title="H_50.0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68" name="yt_shape_13968"/>
              <p:cNvSpPr txBox="1"/>
              <p:nvPr/>
            </p:nvSpPr>
            <p:spPr>
              <a:xfrm>
                <a:off x="540000" y="1844824"/>
                <a:ext cx="11111999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在同一平面直角坐标系中，一次函数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小星根据图象得到如下结论：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在一次函数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的图象中，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的值随着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值的增大而增大；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的解为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3968" name="yt_shape_139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3419975"/>
              </a:xfrm>
              <a:prstGeom prst="rect">
                <a:avLst/>
              </a:prstGeom>
              <a:blipFill>
                <a:blip r:embed="rId3"/>
                <a:stretch>
                  <a:fillRect l="-1701" t="-1604" r="-1592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3974"/>
          <p:cNvSpPr txBox="1"/>
          <p:nvPr/>
        </p:nvSpPr>
        <p:spPr>
          <a:xfrm>
            <a:off x="539881" y="5445224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其中结论正确的个数是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6" name="yt_table_139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40141"/>
              </p:ext>
            </p:extLst>
          </p:nvPr>
        </p:nvGraphicFramePr>
        <p:xfrm>
          <a:off x="539881" y="5924527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pic>
        <p:nvPicPr>
          <p:cNvPr id="7" name="yt_image_13975_skip" title="H_144.63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3518210"/>
            <a:ext cx="2788920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5472688-CAEA-DD04-EB3C-6E6432A062C7}"/>
              </a:ext>
            </a:extLst>
          </p:cNvPr>
          <p:cNvSpPr txBox="1"/>
          <p:nvPr/>
        </p:nvSpPr>
        <p:spPr>
          <a:xfrm>
            <a:off x="4108455" y="53811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1097</Words>
  <Application>Microsoft Office PowerPoint</Application>
  <PresentationFormat>宽屏</PresentationFormat>
  <Paragraphs>119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2023-11-03T06:00:17Z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