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7" r:id="rId7"/>
    <p:sldId id="379" r:id="rId8"/>
    <p:sldId id="383" r:id="rId9"/>
    <p:sldId id="388" r:id="rId10"/>
    <p:sldId id="385" r:id="rId11"/>
    <p:sldId id="389" r:id="rId12"/>
    <p:sldId id="387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4" name="yt_shape_14384"/>
          <p:cNvSpPr txBox="1"/>
          <p:nvPr/>
        </p:nvSpPr>
        <p:spPr>
          <a:xfrm>
            <a:off x="482975" y="1147241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383" name="yt_image_14383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86" name="yt_shape_14386"/>
              <p:cNvSpPr txBox="1"/>
              <p:nvPr/>
            </p:nvSpPr>
            <p:spPr>
              <a:xfrm>
                <a:off x="540000" y="1844824"/>
                <a:ext cx="11111999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一般地，设有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，那么这组数据的平均数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386" name="yt_shape_143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908647"/>
              </a:xfrm>
              <a:prstGeom prst="rect">
                <a:avLst/>
              </a:prstGeom>
              <a:blipFill>
                <a:blip r:embed="rId3"/>
                <a:stretch>
                  <a:fillRect l="-1701" t="-6040" r="-1701" b="-20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88" name="yt_shape_14388"/>
              <p:cNvSpPr txBox="1"/>
              <p:nvPr/>
            </p:nvSpPr>
            <p:spPr>
              <a:xfrm>
                <a:off x="540000" y="3004762"/>
                <a:ext cx="11111999" cy="23078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一组数据里的各个数据的重要程度不一定相同，在计算它们的平均数时，往往给每个数据一个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，由此求出的平均数叫做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加权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平均数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的权分别是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个数的加权平均数为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388" name="yt_shape_14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4762"/>
                <a:ext cx="11111999" cy="2307876"/>
              </a:xfrm>
              <a:prstGeom prst="rect">
                <a:avLst/>
              </a:prstGeom>
              <a:blipFill>
                <a:blip r:embed="rId4"/>
                <a:stretch>
                  <a:fillRect l="-1701" t="-2381" r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47F927-08A0-E9C6-D4B9-146CC8ACFC11}"/>
                  </a:ext>
                </a:extLst>
              </p:cNvPr>
              <p:cNvSpPr txBox="1"/>
              <p:nvPr/>
            </p:nvSpPr>
            <p:spPr>
              <a:xfrm>
                <a:off x="9326566" y="1537302"/>
                <a:ext cx="2325433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47F927-08A0-E9C6-D4B9-146CC8ACF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566" y="1537302"/>
                <a:ext cx="2325433" cy="767665"/>
              </a:xfrm>
              <a:prstGeom prst="rect">
                <a:avLst/>
              </a:prstGeom>
              <a:blipFill>
                <a:blip r:embed="rId5"/>
                <a:stretch>
                  <a:fillRect r="-419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921E2F3-0529-FFF7-4405-EE52F0506880}"/>
              </a:ext>
            </a:extLst>
          </p:cNvPr>
          <p:cNvSpPr txBox="1"/>
          <p:nvPr/>
        </p:nvSpPr>
        <p:spPr>
          <a:xfrm>
            <a:off x="539569" y="2202097"/>
            <a:ext cx="10262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16EB39-6493-083F-DB19-05E43A778096}"/>
              </a:ext>
            </a:extLst>
          </p:cNvPr>
          <p:cNvSpPr txBox="1"/>
          <p:nvPr/>
        </p:nvSpPr>
        <p:spPr>
          <a:xfrm>
            <a:off x="6850788" y="343344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加权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3" name="yt_shape_14443"/>
          <p:cNvSpPr txBox="1"/>
          <p:nvPr/>
        </p:nvSpPr>
        <p:spPr>
          <a:xfrm>
            <a:off x="540000" y="9514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若将甲、乙的测试成绩按照扇形统计图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各项所占之比分别计算两人各自的综合成绩，判断是否会改变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的录用结果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674466B-828A-D2E8-305E-764DDA8306D4}"/>
                  </a:ext>
                </a:extLst>
              </p:cNvPr>
              <p:cNvSpPr txBox="1"/>
              <p:nvPr/>
            </p:nvSpPr>
            <p:spPr>
              <a:xfrm>
                <a:off x="407368" y="1724468"/>
                <a:ext cx="5114036" cy="894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能力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674466B-828A-D2E8-305E-764DDA8306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724468"/>
                <a:ext cx="5114036" cy="894284"/>
              </a:xfrm>
              <a:prstGeom prst="rect">
                <a:avLst/>
              </a:prstGeom>
              <a:blipFill>
                <a:blip r:embed="rId2"/>
                <a:stretch>
                  <a:fillRect l="-1907" r="-1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9041DAF-E866-5F2E-4DD0-5501E74AB82F}"/>
                  </a:ext>
                </a:extLst>
              </p:cNvPr>
              <p:cNvSpPr txBox="1"/>
              <p:nvPr/>
            </p:nvSpPr>
            <p:spPr>
              <a:xfrm>
                <a:off x="511631" y="2482464"/>
                <a:ext cx="4352036" cy="8942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学历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9041DAF-E866-5F2E-4DD0-5501E74AB8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631" y="2482464"/>
                <a:ext cx="4352036" cy="894283"/>
              </a:xfrm>
              <a:prstGeom prst="rect">
                <a:avLst/>
              </a:prstGeom>
              <a:blipFill>
                <a:blip r:embed="rId3"/>
                <a:stretch>
                  <a:fillRect l="-2241" r="-2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726225-FCF5-B458-EEE0-24024B9EFA2A}"/>
                  </a:ext>
                </a:extLst>
              </p:cNvPr>
              <p:cNvSpPr txBox="1"/>
              <p:nvPr/>
            </p:nvSpPr>
            <p:spPr>
              <a:xfrm>
                <a:off x="407368" y="3186819"/>
                <a:ext cx="4352036" cy="894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经验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所占比例为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726225-FCF5-B458-EEE0-24024B9EFA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186819"/>
                <a:ext cx="4352036" cy="894284"/>
              </a:xfrm>
              <a:prstGeom prst="rect">
                <a:avLst/>
              </a:prstGeom>
              <a:blipFill>
                <a:blip r:embed="rId4"/>
                <a:stretch>
                  <a:fillRect l="-2241" r="-2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62E5DC6-1915-D075-64BB-BB78EB09AC44}"/>
              </a:ext>
            </a:extLst>
          </p:cNvPr>
          <p:cNvSpPr txBox="1"/>
          <p:nvPr/>
        </p:nvSpPr>
        <p:spPr>
          <a:xfrm>
            <a:off x="407368" y="3993259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能力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学历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经验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的比为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6DBD0B3-0DDF-F27E-CFCB-87891000ED93}"/>
                  </a:ext>
                </a:extLst>
              </p:cNvPr>
              <p:cNvSpPr txBox="1"/>
              <p:nvPr/>
            </p:nvSpPr>
            <p:spPr>
              <a:xfrm>
                <a:off x="416536" y="4459353"/>
                <a:ext cx="5853811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甲三项成绩加权平均分为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2×9+3×5+1×9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6DBD0B3-0DDF-F27E-CFCB-87891000E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536" y="4459353"/>
                <a:ext cx="5853811" cy="775792"/>
              </a:xfrm>
              <a:prstGeom prst="rect">
                <a:avLst/>
              </a:prstGeom>
              <a:blipFill>
                <a:blip r:embed="rId5"/>
                <a:stretch>
                  <a:fillRect l="-1561" r="-1665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0662F3-5C1D-1046-77E3-EDC08A07785B}"/>
                  </a:ext>
                </a:extLst>
              </p:cNvPr>
              <p:cNvSpPr txBox="1"/>
              <p:nvPr/>
            </p:nvSpPr>
            <p:spPr>
              <a:xfrm>
                <a:off x="416536" y="5071280"/>
                <a:ext cx="563156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乙三项成绩加权平均分为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2×8+3×9+1×5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0662F3-5C1D-1046-77E3-EDC08A077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536" y="5071280"/>
                <a:ext cx="5631561" cy="775793"/>
              </a:xfrm>
              <a:prstGeom prst="rect">
                <a:avLst/>
              </a:prstGeom>
              <a:blipFill>
                <a:blip r:embed="rId6"/>
                <a:stretch>
                  <a:fillRect l="-1623" r="-184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CBEF700D-188E-5619-4EB5-837FD97A976D}"/>
              </a:ext>
            </a:extLst>
          </p:cNvPr>
          <p:cNvSpPr txBox="1"/>
          <p:nvPr/>
        </p:nvSpPr>
        <p:spPr>
          <a:xfrm>
            <a:off x="416536" y="570123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90985F-BF8A-05F4-13DF-69B9864F71BB}"/>
              </a:ext>
            </a:extLst>
          </p:cNvPr>
          <p:cNvSpPr txBox="1"/>
          <p:nvPr/>
        </p:nvSpPr>
        <p:spPr>
          <a:xfrm>
            <a:off x="407368" y="6228398"/>
            <a:ext cx="54726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会录用乙，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会改变录用结果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yt_image_14440" title="H_152.0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59322" t="-1445" b="-1"/>
          <a:stretch/>
        </p:blipFill>
        <p:spPr bwMode="auto">
          <a:xfrm>
            <a:off x="9923807" y="1962357"/>
            <a:ext cx="1728192" cy="174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8" name="yt_shape_14448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4447" name="yt_image_1444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5480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0" name="yt_shape_14450"/>
          <p:cNvSpPr txBox="1"/>
          <p:nvPr/>
        </p:nvSpPr>
        <p:spPr>
          <a:xfrm>
            <a:off x="1985852" y="1988840"/>
            <a:ext cx="822029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计算加权平均数时，要首先明确各项的权，再将已知数据代入加权平均数公式进行计算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yt_shape_14391"/>
          <p:cNvSpPr txBox="1"/>
          <p:nvPr/>
        </p:nvSpPr>
        <p:spPr>
          <a:xfrm>
            <a:off x="483094" y="1042247"/>
            <a:ext cx="4251292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390" name="yt_image_14390" title="H_51.3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4224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3" name="yt_shape_14393"/>
          <p:cNvSpPr txBox="1"/>
          <p:nvPr/>
        </p:nvSpPr>
        <p:spPr>
          <a:xfrm>
            <a:off x="540000" y="1745544"/>
            <a:ext cx="2600071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平均数</a:t>
            </a:r>
          </a:p>
        </p:txBody>
      </p:sp>
      <p:sp>
        <p:nvSpPr>
          <p:cNvPr id="14394" name="yt_shape_14394"/>
          <p:cNvSpPr txBox="1"/>
          <p:nvPr/>
        </p:nvSpPr>
        <p:spPr>
          <a:xfrm>
            <a:off x="540119" y="22498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店今年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月新能源汽车的销量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，这组数据的平均数是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95" name="yt_table_143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75945"/>
              </p:ext>
            </p:extLst>
          </p:nvPr>
        </p:nvGraphicFramePr>
        <p:xfrm>
          <a:off x="540000" y="3209289"/>
          <a:ext cx="8022591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sp>
        <p:nvSpPr>
          <p:cNvPr id="14397" name="yt_shape_14397"/>
          <p:cNvSpPr txBox="1"/>
          <p:nvPr/>
        </p:nvSpPr>
        <p:spPr>
          <a:xfrm>
            <a:off x="540000" y="3735460"/>
            <a:ext cx="9018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98" name="yt_table_143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401374"/>
              </p:ext>
            </p:extLst>
          </p:nvPr>
        </p:nvGraphicFramePr>
        <p:xfrm>
          <a:off x="540000" y="4214763"/>
          <a:ext cx="7870191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sp>
        <p:nvSpPr>
          <p:cNvPr id="14400" name="yt_shape_14400"/>
          <p:cNvSpPr txBox="1"/>
          <p:nvPr/>
        </p:nvSpPr>
        <p:spPr>
          <a:xfrm>
            <a:off x="540120" y="4740934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位评委给一个演讲者打分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，若去掉一个最高分和一个最低分，这名演讲者的最后平均分是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01" name="yt_table_144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277267"/>
              </p:ext>
            </p:extLst>
          </p:nvPr>
        </p:nvGraphicFramePr>
        <p:xfrm>
          <a:off x="540000" y="5700369"/>
          <a:ext cx="8319453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pic>
        <p:nvPicPr>
          <p:cNvPr id="3" name="yt_shape_1698905376170" title="H_28.801733">
            <a:extLst>
              <a:ext uri="{FF2B5EF4-FFF2-40B4-BE49-F238E27FC236}">
                <a16:creationId xmlns:a16="http://schemas.microsoft.com/office/drawing/2014/main" id="{BAC9532A-E924-1602-5230-640A47E0AC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87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083B12-061F-3E42-6F48-FA7B1DB940B8}"/>
              </a:ext>
            </a:extLst>
          </p:cNvPr>
          <p:cNvSpPr txBox="1"/>
          <p:nvPr/>
        </p:nvSpPr>
        <p:spPr>
          <a:xfrm>
            <a:off x="5631708" y="26785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56A65B-307E-B6A4-6955-33778C7D5C0C}"/>
              </a:ext>
            </a:extLst>
          </p:cNvPr>
          <p:cNvSpPr txBox="1"/>
          <p:nvPr/>
        </p:nvSpPr>
        <p:spPr>
          <a:xfrm>
            <a:off x="8568464" y="36886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FB5C5F-FDCA-5ED8-06FE-1A24E44E9E93}"/>
              </a:ext>
            </a:extLst>
          </p:cNvPr>
          <p:cNvSpPr txBox="1"/>
          <p:nvPr/>
        </p:nvSpPr>
        <p:spPr>
          <a:xfrm>
            <a:off x="8374908" y="5169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3" name="yt_shape_14403"/>
          <p:cNvSpPr txBox="1"/>
          <p:nvPr/>
        </p:nvSpPr>
        <p:spPr>
          <a:xfrm>
            <a:off x="623273" y="1239853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加权平均数</a:t>
            </a:r>
          </a:p>
        </p:txBody>
      </p:sp>
      <p:sp>
        <p:nvSpPr>
          <p:cNvPr id="14404" name="yt_shape_14404"/>
          <p:cNvSpPr txBox="1"/>
          <p:nvPr/>
        </p:nvSpPr>
        <p:spPr>
          <a:xfrm>
            <a:off x="623392" y="17441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李老师参加本校青年数学教师优质课比赛，笔试得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分，微型课得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分，教学反思得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按照如图所示的笔试、微型课、教学反思的权重，李老师的综合成绩为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06" name="yt_table_144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22446"/>
              </p:ext>
            </p:extLst>
          </p:nvPr>
        </p:nvGraphicFramePr>
        <p:xfrm>
          <a:off x="623273" y="3183729"/>
          <a:ext cx="86925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</a:tbl>
          </a:graphicData>
        </a:graphic>
      </p:graphicFrame>
      <p:pic>
        <p:nvPicPr>
          <p:cNvPr id="14405" name="yt_image_14405_skip" title="H_127.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6952" y="3183729"/>
            <a:ext cx="2056257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5376312" title="H_28.801733">
            <a:extLst>
              <a:ext uri="{FF2B5EF4-FFF2-40B4-BE49-F238E27FC236}">
                <a16:creationId xmlns:a16="http://schemas.microsoft.com/office/drawing/2014/main" id="{6571760B-C274-FFC1-B11C-A618EB39EC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3" y="128153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A63E46-A624-E3FD-DAED-55291D463427}"/>
              </a:ext>
            </a:extLst>
          </p:cNvPr>
          <p:cNvSpPr txBox="1"/>
          <p:nvPr/>
        </p:nvSpPr>
        <p:spPr>
          <a:xfrm>
            <a:off x="2971781" y="26483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8" name="yt_shape_14408"/>
          <p:cNvSpPr txBox="1"/>
          <p:nvPr/>
        </p:nvSpPr>
        <p:spPr>
          <a:xfrm>
            <a:off x="540000" y="1124744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建团百年，我为团旗添光彩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主题演讲比赛，其演讲形象、内容、效果三项得分分别是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若将三项得分依次按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的比例确定最终成绩，则小明的最终比赛成绩为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8.3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下表是某学校女子排球队队员的年龄分布：</a:t>
            </a:r>
          </a:p>
        </p:txBody>
      </p:sp>
      <p:graphicFrame>
        <p:nvGraphicFramePr>
          <p:cNvPr id="14410" name="yt_table_1441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062194"/>
              </p:ext>
            </p:extLst>
          </p:nvPr>
        </p:nvGraphicFramePr>
        <p:xfrm>
          <a:off x="539881" y="3050474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年龄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12" name="yt_shape_14412"/>
              <p:cNvSpPr txBox="1"/>
              <p:nvPr/>
            </p:nvSpPr>
            <p:spPr>
              <a:xfrm>
                <a:off x="539881" y="4261962"/>
                <a:ext cx="6155531" cy="21286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求该校女子排球队队员的平均年龄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解：该校女子排球队队员的平均年龄为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13×2+14×4+15×4+16×2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2+4+4+2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答：该校女子排球队队员的平均年龄为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12" name="yt_shape_14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261962"/>
                <a:ext cx="6155531" cy="2128660"/>
              </a:xfrm>
              <a:prstGeom prst="rect">
                <a:avLst/>
              </a:prstGeom>
              <a:blipFill>
                <a:blip r:embed="rId2"/>
                <a:stretch>
                  <a:fillRect l="-3072" t="-2292" r="-2180" b="-5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13BC74-AC9E-D169-6DE4-048074BCF82B}"/>
              </a:ext>
            </a:extLst>
          </p:cNvPr>
          <p:cNvSpPr txBox="1"/>
          <p:nvPr/>
        </p:nvSpPr>
        <p:spPr>
          <a:xfrm>
            <a:off x="6545988" y="202891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C0F7EB-D886-D3E9-AE08-C32EA7843208}"/>
              </a:ext>
            </a:extLst>
          </p:cNvPr>
          <p:cNvSpPr txBox="1"/>
          <p:nvPr/>
        </p:nvSpPr>
        <p:spPr>
          <a:xfrm>
            <a:off x="449870" y="4690645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解：该校女子排球队队员的平均年龄为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E5936E-D4C8-5A74-AA81-DEA7119354E1}"/>
                  </a:ext>
                </a:extLst>
              </p:cNvPr>
              <p:cNvSpPr txBox="1"/>
              <p:nvPr/>
            </p:nvSpPr>
            <p:spPr>
              <a:xfrm>
                <a:off x="449870" y="5166132"/>
                <a:ext cx="46727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13×2+14×4+15×4+16×2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2+4+4+2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岁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E5936E-D4C8-5A74-AA81-DEA711935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5166132"/>
                <a:ext cx="4672711" cy="775221"/>
              </a:xfrm>
              <a:prstGeom prst="rect">
                <a:avLst/>
              </a:prstGeom>
              <a:blipFill>
                <a:blip r:embed="rId3"/>
                <a:stretch>
                  <a:fillRect r="-2219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61E1279-8D2A-51A4-8331-9766C631138B}"/>
              </a:ext>
            </a:extLst>
          </p:cNvPr>
          <p:cNvSpPr txBox="1"/>
          <p:nvPr/>
        </p:nvSpPr>
        <p:spPr>
          <a:xfrm>
            <a:off x="449870" y="5847741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答：该校女子排球队队员的平均年龄为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6" name="yt_shape_14416"/>
          <p:cNvSpPr txBox="1"/>
          <p:nvPr/>
        </p:nvSpPr>
        <p:spPr>
          <a:xfrm>
            <a:off x="539881" y="1273885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对平均数的概念理解不透彻而致错</a:t>
            </a:r>
          </a:p>
        </p:txBody>
      </p:sp>
      <p:sp>
        <p:nvSpPr>
          <p:cNvPr id="14417" name="yt_shape_14417"/>
          <p:cNvSpPr txBox="1"/>
          <p:nvPr/>
        </p:nvSpPr>
        <p:spPr>
          <a:xfrm>
            <a:off x="540000" y="17781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某汽车从甲地以速度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匀速行驶至乙地后，又从乙地以速度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匀速返回甲地，则汽车在整个行驶过程中的平均速度是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18" name="yt_table_14418" title="H_121.2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794392"/>
                  </p:ext>
                </p:extLst>
              </p:nvPr>
            </p:nvGraphicFramePr>
            <p:xfrm>
              <a:off x="539881" y="2737630"/>
              <a:ext cx="4252850" cy="1620012"/>
            </p:xfrm>
            <a:graphic>
              <a:graphicData uri="http://schemas.openxmlformats.org/drawingml/2006/table">
                <a:tbl>
                  <a:tblPr/>
                  <a:tblGrid>
                    <a:gridCol w="2592515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  <a:gridCol w="1660335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418" name="yt_table_14418" title="H_121.2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794392"/>
                  </p:ext>
                </p:extLst>
              </p:nvPr>
            </p:nvGraphicFramePr>
            <p:xfrm>
              <a:off x="539881" y="2737630"/>
              <a:ext cx="4252850" cy="1620012"/>
            </p:xfrm>
            <a:graphic>
              <a:graphicData uri="http://schemas.openxmlformats.org/drawingml/2006/table">
                <a:tbl>
                  <a:tblPr/>
                  <a:tblGrid>
                    <a:gridCol w="2592515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  <a:gridCol w="1660335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</a:tblGrid>
                  <a:tr h="8394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4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6044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7805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7813" r="-64085" b="-78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6044" t="-107813" b="-78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5376478">
            <a:extLst>
              <a:ext uri="{FF2B5EF4-FFF2-40B4-BE49-F238E27FC236}">
                <a16:creationId xmlns:a16="http://schemas.microsoft.com/office/drawing/2014/main" id="{547751CF-F136-1A75-0E93-CC62C6CB54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1556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33C8E7-6135-A40D-889A-C07577D770EF}"/>
              </a:ext>
            </a:extLst>
          </p:cNvPr>
          <p:cNvSpPr txBox="1"/>
          <p:nvPr/>
        </p:nvSpPr>
        <p:spPr>
          <a:xfrm>
            <a:off x="5631589" y="22068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0" name="yt_shape_14420"/>
          <p:cNvSpPr txBox="1"/>
          <p:nvPr/>
        </p:nvSpPr>
        <p:spPr>
          <a:xfrm>
            <a:off x="539880" y="12822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19" name="yt_image_14419" title="H_50.04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822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2" name="yt_shape_14422"/>
          <p:cNvSpPr txBox="1"/>
          <p:nvPr/>
        </p:nvSpPr>
        <p:spPr>
          <a:xfrm>
            <a:off x="540000" y="19684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地球的水资源越来越枯竭，全世界都提倡节约用水，小明将自己家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月份的用水量绘制成折线图如图，那么小明家这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个月的月平均用水量是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24" name="yt_table_144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950509"/>
              </p:ext>
            </p:extLst>
          </p:nvPr>
        </p:nvGraphicFramePr>
        <p:xfrm>
          <a:off x="539880" y="2927859"/>
          <a:ext cx="82353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pic>
        <p:nvPicPr>
          <p:cNvPr id="14423" name="yt_image_14423_skip" title="H_157.23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9304" y="2927859"/>
            <a:ext cx="2370582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82DA41-9457-9281-E34A-B28FFFAE1A59}"/>
              </a:ext>
            </a:extLst>
          </p:cNvPr>
          <p:cNvSpPr txBox="1"/>
          <p:nvPr/>
        </p:nvSpPr>
        <p:spPr>
          <a:xfrm>
            <a:off x="9746388" y="23971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426"/>
          <p:cNvSpPr txBox="1"/>
          <p:nvPr/>
        </p:nvSpPr>
        <p:spPr>
          <a:xfrm>
            <a:off x="623392" y="52292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如果一组数据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，那么另一组数据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A01167-0E15-C68A-949E-0C327F3D518B}"/>
              </a:ext>
            </a:extLst>
          </p:cNvPr>
          <p:cNvSpPr txBox="1"/>
          <p:nvPr/>
        </p:nvSpPr>
        <p:spPr>
          <a:xfrm>
            <a:off x="4511656" y="56578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28" name="yt_table_14428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853070"/>
              </p:ext>
            </p:extLst>
          </p:nvPr>
        </p:nvGraphicFramePr>
        <p:xfrm>
          <a:off x="540001" y="2383130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55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0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0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01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59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选手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表达能力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阅读理解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综合素质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汉字听写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30" name="yt_shape_14430"/>
              <p:cNvSpPr txBox="1"/>
              <p:nvPr/>
            </p:nvSpPr>
            <p:spPr>
              <a:xfrm>
                <a:off x="540001" y="4149080"/>
                <a:ext cx="11111999" cy="2547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由表中成绩已算得甲的平均成绩为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80.25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，请计算乙的平均成绩，从他们的这一成绩看，应选派谁？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乙的平均成绩为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73+80+82+83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所以应选派甲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30" name="yt_shape_144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4149080"/>
                <a:ext cx="11111999" cy="2547942"/>
              </a:xfrm>
              <a:prstGeom prst="rect">
                <a:avLst/>
              </a:prstGeom>
              <a:blipFill>
                <a:blip r:embed="rId2"/>
                <a:stretch>
                  <a:fillRect l="-1701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90D242-C57B-66AA-A8FF-B171D9C3326A}"/>
                  </a:ext>
                </a:extLst>
              </p:cNvPr>
              <p:cNvSpPr txBox="1"/>
              <p:nvPr/>
            </p:nvSpPr>
            <p:spPr>
              <a:xfrm>
                <a:off x="540001" y="4950311"/>
                <a:ext cx="6114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乙的平均成绩为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73+80+82+83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79.5.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90D242-C57B-66AA-A8FF-B171D9C33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4950311"/>
                <a:ext cx="6114161" cy="766077"/>
              </a:xfrm>
              <a:prstGeom prst="rect">
                <a:avLst/>
              </a:prstGeom>
              <a:blipFill>
                <a:blip r:embed="rId3"/>
                <a:stretch>
                  <a:fillRect l="-1595" r="-159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202AE57-BC18-88B3-F8C0-C2832C395DEB}"/>
              </a:ext>
            </a:extLst>
          </p:cNvPr>
          <p:cNvSpPr txBox="1"/>
          <p:nvPr/>
        </p:nvSpPr>
        <p:spPr>
          <a:xfrm>
            <a:off x="540001" y="562277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7D93F7-E129-009D-8BDD-294997985A50}"/>
              </a:ext>
            </a:extLst>
          </p:cNvPr>
          <p:cNvSpPr txBox="1"/>
          <p:nvPr/>
        </p:nvSpPr>
        <p:spPr>
          <a:xfrm>
            <a:off x="540001" y="6098264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所以应选派甲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427"/>
          <p:cNvSpPr txBox="1"/>
          <p:nvPr/>
        </p:nvSpPr>
        <p:spPr>
          <a:xfrm>
            <a:off x="540001" y="906717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学校准备从甲、乙两位选手中选择一位选手代表学校参加所在地区的汉字听写大赛，学校对两位选手从表达能力、阅读理解、综合素质和汉字听写四个方面进行了测试，他们各自的成绩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百分制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如下表：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34" name="yt_shape_14434"/>
              <p:cNvSpPr txBox="1"/>
              <p:nvPr/>
            </p:nvSpPr>
            <p:spPr>
              <a:xfrm>
                <a:off x="584667" y="2177340"/>
                <a:ext cx="4231928" cy="2758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甲的平均成绩为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85×2+78×1+85×3+73×4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乙的平均成绩为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73×2+80×1+82×3+83×4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，所以应选派乙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434" name="yt_shape_14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667" y="2177340"/>
                <a:ext cx="4231928" cy="2758512"/>
              </a:xfrm>
              <a:prstGeom prst="rect">
                <a:avLst/>
              </a:prstGeom>
              <a:blipFill>
                <a:blip r:embed="rId2"/>
                <a:stretch>
                  <a:fillRect l="-4467" t="-1766" r="-3602" b="-5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F44316-685C-B909-5476-A1D6006DA3F9}"/>
              </a:ext>
            </a:extLst>
          </p:cNvPr>
          <p:cNvSpPr txBox="1"/>
          <p:nvPr/>
        </p:nvSpPr>
        <p:spPr>
          <a:xfrm>
            <a:off x="494656" y="213053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甲的平均成绩为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0C9E29-1AD5-117A-75A0-BE3D62D9CD83}"/>
                  </a:ext>
                </a:extLst>
              </p:cNvPr>
              <p:cNvSpPr txBox="1"/>
              <p:nvPr/>
            </p:nvSpPr>
            <p:spPr>
              <a:xfrm>
                <a:off x="494656" y="2606022"/>
                <a:ext cx="39869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85×2+78×1+85×3+73×4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79.5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0C9E29-1AD5-117A-75A0-BE3D62D9C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656" y="2606022"/>
                <a:ext cx="3986911" cy="775221"/>
              </a:xfrm>
              <a:prstGeom prst="rect">
                <a:avLst/>
              </a:prstGeom>
              <a:blipFill>
                <a:blip r:embed="rId3"/>
                <a:stretch>
                  <a:fillRect r="-2599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D06E3D9-04DE-9105-6F5B-85C5F57B5F65}"/>
              </a:ext>
            </a:extLst>
          </p:cNvPr>
          <p:cNvSpPr txBox="1"/>
          <p:nvPr/>
        </p:nvSpPr>
        <p:spPr>
          <a:xfrm>
            <a:off x="494656" y="328763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乙的平均成绩为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29AD16-2006-B915-ECC3-ED4571AF4500}"/>
                  </a:ext>
                </a:extLst>
              </p:cNvPr>
              <p:cNvSpPr txBox="1"/>
              <p:nvPr/>
            </p:nvSpPr>
            <p:spPr>
              <a:xfrm>
                <a:off x="494656" y="3763119"/>
                <a:ext cx="37583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73×2+80×1+82×3+83×4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2+1+3+4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80.4.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29AD16-2006-B915-ECC3-ED4571AF4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656" y="3763119"/>
                <a:ext cx="3758311" cy="768490"/>
              </a:xfrm>
              <a:prstGeom prst="rect">
                <a:avLst/>
              </a:prstGeom>
              <a:blipFill>
                <a:blip r:embed="rId4"/>
                <a:stretch>
                  <a:fillRect r="-27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054AA72-6B09-DEF9-9292-F6C4FFE591F8}"/>
              </a:ext>
            </a:extLst>
          </p:cNvPr>
          <p:cNvSpPr txBox="1"/>
          <p:nvPr/>
        </p:nvSpPr>
        <p:spPr>
          <a:xfrm>
            <a:off x="494656" y="4437997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，所以应选派乙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1124744"/>
            <a:ext cx="10657184" cy="100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如果表达能力、阅读理解、综合素质和汉字听写分别赋予它们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的权，请分别计算两位选手的平均成绩，从他们的这一成绩看，应选派谁？</a:t>
            </a:r>
          </a:p>
        </p:txBody>
      </p:sp>
      <p:graphicFrame>
        <p:nvGraphicFramePr>
          <p:cNvPr id="10" name="yt_table_14428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028307"/>
              </p:ext>
            </p:extLst>
          </p:nvPr>
        </p:nvGraphicFramePr>
        <p:xfrm>
          <a:off x="4481567" y="2394740"/>
          <a:ext cx="742820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06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1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1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1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84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823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选手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表达能力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阅读理解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综合素质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汉字听写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23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23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7" name="yt_shape_14437"/>
          <p:cNvSpPr txBox="1"/>
          <p:nvPr/>
        </p:nvSpPr>
        <p:spPr>
          <a:xfrm>
            <a:off x="540000" y="12595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436" name="yt_image_14436" title="H_50.94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595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9" name="yt_shape_14439"/>
          <p:cNvSpPr txBox="1"/>
          <p:nvPr/>
        </p:nvSpPr>
        <p:spPr>
          <a:xfrm>
            <a:off x="540120" y="19571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河北省中考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某公司要在甲、乙两人中招聘一名职员，对两人的学历、能力、经验进行了测试，各项满分均为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分，成绩高者被录用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是甲、乙测试成绩的条形统计图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440" name="yt_image_14440" title="H_152.0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-4188" r="38983"/>
          <a:stretch/>
        </p:blipFill>
        <p:spPr bwMode="auto">
          <a:xfrm>
            <a:off x="9059831" y="3067136"/>
            <a:ext cx="2592288" cy="179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2" name="yt_shape_14442"/>
          <p:cNvSpPr txBox="1"/>
          <p:nvPr/>
        </p:nvSpPr>
        <p:spPr>
          <a:xfrm>
            <a:off x="263352" y="3396547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分别求出甲、乙三项成绩之和，并指出会录用谁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E16083-F9DA-D7DB-553A-A5E0D078D064}"/>
              </a:ext>
            </a:extLst>
          </p:cNvPr>
          <p:cNvSpPr txBox="1"/>
          <p:nvPr/>
        </p:nvSpPr>
        <p:spPr>
          <a:xfrm>
            <a:off x="407368" y="3907715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甲三项成绩之和为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EC3546-C999-D3A4-1D09-65AB9D46ABDD}"/>
              </a:ext>
            </a:extLst>
          </p:cNvPr>
          <p:cNvSpPr txBox="1"/>
          <p:nvPr/>
        </p:nvSpPr>
        <p:spPr>
          <a:xfrm>
            <a:off x="407368" y="4383203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乙三项成绩之和为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E267B8-64E2-4930-FE34-70D5C5E5B8C6}"/>
              </a:ext>
            </a:extLst>
          </p:cNvPr>
          <p:cNvSpPr txBox="1"/>
          <p:nvPr/>
        </p:nvSpPr>
        <p:spPr>
          <a:xfrm>
            <a:off x="407368" y="4858691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，录取规则是分高者录取，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C55EDD-5FDE-FD2B-7729-91BCD5C33B51}"/>
              </a:ext>
            </a:extLst>
          </p:cNvPr>
          <p:cNvSpPr txBox="1"/>
          <p:nvPr/>
        </p:nvSpPr>
        <p:spPr>
          <a:xfrm>
            <a:off x="407368" y="5334179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会录用甲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1195</Words>
  <Application>Microsoft Office PowerPoint</Application>
  <PresentationFormat>宽屏</PresentationFormat>
  <Paragraphs>141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2023-11-03T06:02:19Z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