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2" r:id="rId6"/>
    <p:sldId id="373" r:id="rId7"/>
    <p:sldId id="377" r:id="rId8"/>
    <p:sldId id="379" r:id="rId9"/>
    <p:sldId id="381" r:id="rId10"/>
    <p:sldId id="384" r:id="rId11"/>
    <p:sldId id="386" r:id="rId12"/>
    <p:sldId id="387" r:id="rId13"/>
    <p:sldId id="392" r:id="rId14"/>
    <p:sldId id="389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644" y="4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bin"/><Relationship Id="rId5" Type="http://schemas.openxmlformats.org/officeDocument/2006/relationships/image" Target="../media/image18.bin"/><Relationship Id="rId4" Type="http://schemas.openxmlformats.org/officeDocument/2006/relationships/image" Target="../media/image17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5" name="yt_shape_11145"/>
          <p:cNvSpPr txBox="1"/>
          <p:nvPr/>
        </p:nvSpPr>
        <p:spPr>
          <a:xfrm>
            <a:off x="539881" y="1268165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144" name="yt_image_11144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68165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47" name="yt_shape_11147"/>
          <p:cNvSpPr txBox="1"/>
          <p:nvPr/>
        </p:nvSpPr>
        <p:spPr>
          <a:xfrm>
            <a:off x="540001" y="1965748"/>
            <a:ext cx="9804472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的三边长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满足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直角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三角形，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，这个定理叫做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勾股定理的逆定理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一个命题成立，那么它的逆命题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不一定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如果一个定理的逆命题经过证明是正确的，它也是一个定理，称这两个定理互为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逆定理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AA043FB-354F-E4B5-68B7-932EE773CBB0}"/>
              </a:ext>
            </a:extLst>
          </p:cNvPr>
          <p:cNvSpPr txBox="1"/>
          <p:nvPr/>
        </p:nvSpPr>
        <p:spPr>
          <a:xfrm>
            <a:off x="8498613" y="191894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4D1499-CAEB-8352-19E0-35D068C5BCFC}"/>
              </a:ext>
            </a:extLst>
          </p:cNvPr>
          <p:cNvSpPr txBox="1"/>
          <p:nvPr/>
        </p:nvSpPr>
        <p:spPr>
          <a:xfrm>
            <a:off x="1364389" y="2394430"/>
            <a:ext cx="99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1F9F14-6C35-C3DA-9E12-C52D043AA772}"/>
              </a:ext>
            </a:extLst>
          </p:cNvPr>
          <p:cNvSpPr txBox="1"/>
          <p:nvPr/>
        </p:nvSpPr>
        <p:spPr>
          <a:xfrm>
            <a:off x="5347427" y="239443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勾股定理的逆定理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F75E9F-4FB3-9F54-1A20-B92A8FCA6567}"/>
              </a:ext>
            </a:extLst>
          </p:cNvPr>
          <p:cNvSpPr txBox="1"/>
          <p:nvPr/>
        </p:nvSpPr>
        <p:spPr>
          <a:xfrm>
            <a:off x="5250589" y="286991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不一定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0A8D0E6-B6A0-104D-6352-86DBA7010472}"/>
              </a:ext>
            </a:extLst>
          </p:cNvPr>
          <p:cNvSpPr txBox="1"/>
          <p:nvPr/>
        </p:nvSpPr>
        <p:spPr>
          <a:xfrm>
            <a:off x="8265985" y="333002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逆定理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7" name="yt_shape_11207"/>
          <p:cNvSpPr txBox="1"/>
          <p:nvPr/>
        </p:nvSpPr>
        <p:spPr>
          <a:xfrm>
            <a:off x="479376" y="1268413"/>
            <a:ext cx="110639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208" name="yt_image_11208" title="H_129.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21579" y="1988840"/>
            <a:ext cx="1321723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210"/>
          <p:cNvSpPr txBox="1"/>
          <p:nvPr/>
        </p:nvSpPr>
        <p:spPr>
          <a:xfrm>
            <a:off x="540000" y="900000"/>
            <a:ext cx="65626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yt_shape_11212"/>
          <p:cNvSpPr txBox="1"/>
          <p:nvPr/>
        </p:nvSpPr>
        <p:spPr>
          <a:xfrm>
            <a:off x="5320042" y="1531667"/>
            <a:ext cx="1123897" cy="144360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850" b="0" i="0" u="none" spc="-7850">
                <a:solidFill>
                  <a:srgbClr val="1EE3CF"/>
                </a:solidFill>
                <a:effectLst/>
                <a:latin typeface="白正" pitchFamily="78"/>
                <a:ea typeface="宋体" pitchFamily="78"/>
              </a:rPr>
              <a:t> </a:t>
            </a:r>
            <a:r>
              <a:rPr lang="en-US" altLang="zh-CN" sz="7850" b="0" i="0" u="none" spc="6989">
                <a:solidFill>
                  <a:srgbClr val="1EE3CF"/>
                </a:solidFill>
                <a:effectLst/>
                <a:latin typeface="白正" pitchFamily="78"/>
                <a:ea typeface="宋体" pitchFamily="78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6" name="yt_image_11211" title="H_123.1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14940" y="4334454"/>
            <a:ext cx="1134999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1214"/>
          <p:cNvSpPr txBox="1"/>
          <p:nvPr/>
        </p:nvSpPr>
        <p:spPr>
          <a:xfrm>
            <a:off x="508476" y="2477318"/>
            <a:ext cx="6341480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为等腰直角三角形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0640C1-3E7F-B09C-89B2-E6CD61C1A190}"/>
              </a:ext>
            </a:extLst>
          </p:cNvPr>
          <p:cNvSpPr txBox="1"/>
          <p:nvPr/>
        </p:nvSpPr>
        <p:spPr>
          <a:xfrm>
            <a:off x="423382" y="1925872"/>
            <a:ext cx="66793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4313FBD-37AF-468D-4789-93F01083B238}"/>
              </a:ext>
            </a:extLst>
          </p:cNvPr>
          <p:cNvSpPr txBox="1"/>
          <p:nvPr/>
        </p:nvSpPr>
        <p:spPr>
          <a:xfrm>
            <a:off x="418465" y="2430512"/>
            <a:ext cx="338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3A3C20-5CF7-176D-452C-1174FA4CDF48}"/>
              </a:ext>
            </a:extLst>
          </p:cNvPr>
          <p:cNvSpPr txBox="1"/>
          <p:nvPr/>
        </p:nvSpPr>
        <p:spPr>
          <a:xfrm>
            <a:off x="418465" y="2906000"/>
            <a:ext cx="387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为等腰直角三角形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13783DD-6CDC-AB08-38BC-849108F02631}"/>
              </a:ext>
            </a:extLst>
          </p:cNvPr>
          <p:cNvSpPr txBox="1"/>
          <p:nvPr/>
        </p:nvSpPr>
        <p:spPr>
          <a:xfrm>
            <a:off x="418465" y="3381488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3811EB3-DA35-759A-70EE-3E584A47995F}"/>
              </a:ext>
            </a:extLst>
          </p:cNvPr>
          <p:cNvSpPr txBox="1"/>
          <p:nvPr/>
        </p:nvSpPr>
        <p:spPr>
          <a:xfrm>
            <a:off x="418465" y="3856976"/>
            <a:ext cx="5925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35B32A4-91F4-7DD3-4CBF-868C00C943D3}"/>
              </a:ext>
            </a:extLst>
          </p:cNvPr>
          <p:cNvSpPr txBox="1"/>
          <p:nvPr/>
        </p:nvSpPr>
        <p:spPr>
          <a:xfrm>
            <a:off x="418465" y="4332464"/>
            <a:ext cx="646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7750774-E875-43C8-8F20-2F988BF3FB5E}"/>
              </a:ext>
            </a:extLst>
          </p:cNvPr>
          <p:cNvSpPr txBox="1"/>
          <p:nvPr/>
        </p:nvSpPr>
        <p:spPr>
          <a:xfrm>
            <a:off x="418465" y="4807952"/>
            <a:ext cx="2207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90363DA-BCAC-6FD0-FB5F-E44BD2FC79B9}"/>
              </a:ext>
            </a:extLst>
          </p:cNvPr>
          <p:cNvSpPr txBox="1"/>
          <p:nvPr/>
        </p:nvSpPr>
        <p:spPr>
          <a:xfrm>
            <a:off x="418465" y="5283440"/>
            <a:ext cx="6209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2" name="yt_shape_11222"/>
          <p:cNvSpPr txBox="1"/>
          <p:nvPr/>
        </p:nvSpPr>
        <p:spPr>
          <a:xfrm>
            <a:off x="551384" y="1219249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221" name="yt_image_11221" title="H_50.94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21924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24" name="yt_shape_11224"/>
          <p:cNvSpPr txBox="1"/>
          <p:nvPr/>
        </p:nvSpPr>
        <p:spPr>
          <a:xfrm>
            <a:off x="551384" y="1916832"/>
            <a:ext cx="1095171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张老师在一次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探究性学习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课中，设计了如下数表：</a:t>
            </a:r>
          </a:p>
        </p:txBody>
      </p:sp>
      <p:graphicFrame>
        <p:nvGraphicFramePr>
          <p:cNvPr id="11225" name="yt_table_11225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087777"/>
              </p:ext>
            </p:extLst>
          </p:nvPr>
        </p:nvGraphicFramePr>
        <p:xfrm>
          <a:off x="551384" y="2555360"/>
          <a:ext cx="11111996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227" name="yt_shape_11227"/>
          <p:cNvSpPr txBox="1"/>
          <p:nvPr/>
        </p:nvSpPr>
        <p:spPr>
          <a:xfrm>
            <a:off x="551503" y="50925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请你分别探究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之间的关系，并且用含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的式子表示：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是直角三角形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3E293B-64AA-B92F-BF60-8B0D4240E22C}"/>
              </a:ext>
            </a:extLst>
          </p:cNvPr>
          <p:cNvSpPr txBox="1"/>
          <p:nvPr/>
        </p:nvSpPr>
        <p:spPr>
          <a:xfrm>
            <a:off x="1071092" y="5521254"/>
            <a:ext cx="1196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882907-AB59-D2D1-1802-059E3F828BB6}"/>
              </a:ext>
            </a:extLst>
          </p:cNvPr>
          <p:cNvSpPr txBox="1"/>
          <p:nvPr/>
        </p:nvSpPr>
        <p:spPr>
          <a:xfrm>
            <a:off x="3153892" y="552125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438441-73F2-6A21-C4E0-B3C397CC5354}"/>
              </a:ext>
            </a:extLst>
          </p:cNvPr>
          <p:cNvSpPr txBox="1"/>
          <p:nvPr/>
        </p:nvSpPr>
        <p:spPr>
          <a:xfrm>
            <a:off x="4812830" y="5521254"/>
            <a:ext cx="119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0" name="yt_shape_11230"/>
          <p:cNvSpPr txBox="1"/>
          <p:nvPr/>
        </p:nvSpPr>
        <p:spPr>
          <a:xfrm>
            <a:off x="557659" y="4601511"/>
            <a:ext cx="7181453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为边长的三角形是直角三角形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2AB001B-1F90-D766-BB2C-0B39F6832294}"/>
              </a:ext>
            </a:extLst>
          </p:cNvPr>
          <p:cNvSpPr txBox="1"/>
          <p:nvPr/>
        </p:nvSpPr>
        <p:spPr>
          <a:xfrm>
            <a:off x="467648" y="4554705"/>
            <a:ext cx="7292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8611C8-2FEC-EE06-234E-5607450BECDE}"/>
              </a:ext>
            </a:extLst>
          </p:cNvPr>
          <p:cNvSpPr txBox="1"/>
          <p:nvPr/>
        </p:nvSpPr>
        <p:spPr>
          <a:xfrm>
            <a:off x="467648" y="5030193"/>
            <a:ext cx="417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6D93D2-8033-D3C2-6FF3-8921754E47A5}"/>
              </a:ext>
            </a:extLst>
          </p:cNvPr>
          <p:cNvSpPr txBox="1"/>
          <p:nvPr/>
        </p:nvSpPr>
        <p:spPr>
          <a:xfrm>
            <a:off x="467648" y="5505682"/>
            <a:ext cx="2143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85460E2-8A82-3766-FD8C-5C26A265FDDF}"/>
              </a:ext>
            </a:extLst>
          </p:cNvPr>
          <p:cNvSpPr txBox="1"/>
          <p:nvPr/>
        </p:nvSpPr>
        <p:spPr>
          <a:xfrm>
            <a:off x="467648" y="5981169"/>
            <a:ext cx="5877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为边长的三角形是直角三角形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360" y="1052736"/>
            <a:ext cx="1065174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猜想以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为边长的三角形是否为直角三角形？并证明你的猜想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22DA1B3-B818-4323-40C8-AFE0FEAAEBDB}"/>
              </a:ext>
            </a:extLst>
          </p:cNvPr>
          <p:cNvSpPr txBox="1"/>
          <p:nvPr/>
        </p:nvSpPr>
        <p:spPr>
          <a:xfrm>
            <a:off x="479376" y="3933403"/>
            <a:ext cx="345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0" name="yt_table_11225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787511"/>
              </p:ext>
            </p:extLst>
          </p:nvPr>
        </p:nvGraphicFramePr>
        <p:xfrm>
          <a:off x="3127302" y="1729878"/>
          <a:ext cx="5937395" cy="198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896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9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96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96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96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92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9729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1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1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1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729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1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1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1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1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1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1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1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1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1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1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729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1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1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729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1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1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1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1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1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1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1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1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1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1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1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marL="80209" marR="80209" marT="40105" marB="40105"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2" name="yt_shape_11232"/>
          <p:cNvSpPr txBox="1"/>
          <p:nvPr/>
        </p:nvSpPr>
        <p:spPr>
          <a:xfrm>
            <a:off x="540000" y="2652760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1231" name="yt_image_1123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264" y="1340768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34" name="yt_shape_11234"/>
          <p:cNvSpPr txBox="1"/>
          <p:nvPr/>
        </p:nvSpPr>
        <p:spPr>
          <a:xfrm>
            <a:off x="1049748" y="1916832"/>
            <a:ext cx="10092504" cy="1513097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判定一个三角形是直角三角形可求出一个角是直角；也可运用两较小边的平方和等于较大边的平方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判定一个命题是假命题，常用举反例的方法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0" name="yt_shape_11150"/>
          <p:cNvSpPr txBox="1"/>
          <p:nvPr/>
        </p:nvSpPr>
        <p:spPr>
          <a:xfrm>
            <a:off x="551384" y="1141273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149" name="yt_image_11149" title="H_51.39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141273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52" name="yt_shape_11152"/>
          <p:cNvSpPr txBox="1"/>
          <p:nvPr/>
        </p:nvSpPr>
        <p:spPr>
          <a:xfrm>
            <a:off x="551384" y="1844570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勾股定理的逆定理</a:t>
            </a:r>
          </a:p>
        </p:txBody>
      </p:sp>
      <p:sp>
        <p:nvSpPr>
          <p:cNvPr id="11153" name="yt_shape_11153"/>
          <p:cNvSpPr txBox="1"/>
          <p:nvPr/>
        </p:nvSpPr>
        <p:spPr>
          <a:xfrm>
            <a:off x="551384" y="2348880"/>
            <a:ext cx="75325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下列长度的三条线段能组成直角三角形的是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54" name="yt_table_11154" title="H_70.3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2908772"/>
                  </p:ext>
                </p:extLst>
              </p:nvPr>
            </p:nvGraphicFramePr>
            <p:xfrm>
              <a:off x="551384" y="2828183"/>
              <a:ext cx="5701284" cy="997268"/>
            </p:xfrm>
            <a:graphic>
              <a:graphicData uri="http://schemas.openxmlformats.org/drawingml/2006/table">
                <a:tbl>
                  <a:tblPr/>
                  <a:tblGrid>
                    <a:gridCol w="3329305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  <a:gridCol w="2371979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154" name="yt_table_11154" title="H_70.3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2908772"/>
                  </p:ext>
                </p:extLst>
              </p:nvPr>
            </p:nvGraphicFramePr>
            <p:xfrm>
              <a:off x="551384" y="2828183"/>
              <a:ext cx="5701284" cy="997268"/>
            </p:xfrm>
            <a:graphic>
              <a:graphicData uri="http://schemas.openxmlformats.org/drawingml/2006/table">
                <a:tbl>
                  <a:tblPr/>
                  <a:tblGrid>
                    <a:gridCol w="3329305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  <a:gridCol w="2371979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</a:tblGrid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4"/>
                      </a:ext>
                    </a:extLst>
                  </a:tr>
                  <a:tr h="52178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0617" t="-101163" b="-232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155" name="yt_shape_11155"/>
          <p:cNvSpPr txBox="1"/>
          <p:nvPr/>
        </p:nvSpPr>
        <p:spPr>
          <a:xfrm>
            <a:off x="551384" y="3772474"/>
            <a:ext cx="96853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若三角形的三边长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，则它是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56" name="yt_table_1115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248344"/>
              </p:ext>
            </p:extLst>
          </p:nvPr>
        </p:nvGraphicFramePr>
        <p:xfrm>
          <a:off x="551384" y="4251777"/>
          <a:ext cx="5726430" cy="950976"/>
        </p:xfrm>
        <a:graphic>
          <a:graphicData uri="http://schemas.openxmlformats.org/drawingml/2006/table">
            <a:tbl>
              <a:tblPr/>
              <a:tblGrid>
                <a:gridCol w="3329305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  <a:gridCol w="2397125">
                  <a:extLst>
                    <a:ext uri="{9D8B030D-6E8A-4147-A177-3AD203B41FA5}">
                      <a16:colId xmlns:a16="http://schemas.microsoft.com/office/drawing/2014/main" val="102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"/>
                  </a:ext>
                </a:extLst>
              </a:tr>
            </a:tbl>
          </a:graphicData>
        </a:graphic>
      </p:graphicFrame>
      <p:pic>
        <p:nvPicPr>
          <p:cNvPr id="3" name="yt_shape_1698903431547" title="H_28.801733">
            <a:extLst>
              <a:ext uri="{FF2B5EF4-FFF2-40B4-BE49-F238E27FC236}">
                <a16:creationId xmlns:a16="http://schemas.microsoft.com/office/drawing/2014/main" id="{AA2A70CB-AC59-5FE5-2263-68E640A6CD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862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238CE58-7568-65D5-E494-F3DC81E34E05}"/>
              </a:ext>
            </a:extLst>
          </p:cNvPr>
          <p:cNvSpPr txBox="1"/>
          <p:nvPr/>
        </p:nvSpPr>
        <p:spPr>
          <a:xfrm>
            <a:off x="7090773" y="23020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728211-E1BE-BF44-C646-EF576F50ADF1}"/>
              </a:ext>
            </a:extLst>
          </p:cNvPr>
          <p:cNvSpPr txBox="1"/>
          <p:nvPr/>
        </p:nvSpPr>
        <p:spPr>
          <a:xfrm>
            <a:off x="9240248" y="372566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58" name="yt_shape_11158"/>
              <p:cNvSpPr txBox="1"/>
              <p:nvPr/>
            </p:nvSpPr>
            <p:spPr>
              <a:xfrm>
                <a:off x="540000" y="1124744"/>
                <a:ext cx="11111999" cy="48402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的对边分别记为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，下列结论中能判定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是直角三角形的有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①②③④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填序号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  <a:tabLst>
                    <a:tab pos="2943930" algn="l"/>
                  </a:tabLst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  <a:tabLst>
                    <a:tab pos="2943930" algn="l"/>
                  </a:tabLst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判断由线段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组成的三角形是不是直角三角形：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由线段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组成的三角形是直角三角形；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由线段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组成的三角形不是直角三角形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158" name="yt_shape_111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24744"/>
                <a:ext cx="11111999" cy="4840236"/>
              </a:xfrm>
              <a:prstGeom prst="rect">
                <a:avLst/>
              </a:prstGeom>
              <a:blipFill>
                <a:blip r:embed="rId2"/>
                <a:stretch>
                  <a:fillRect l="-1701" t="-1134" r="-165" b="-28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CEF9503-8201-F114-E692-3A1DD42B0A18}"/>
              </a:ext>
            </a:extLst>
          </p:cNvPr>
          <p:cNvSpPr txBox="1"/>
          <p:nvPr/>
        </p:nvSpPr>
        <p:spPr>
          <a:xfrm>
            <a:off x="3193189" y="155342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0C7FF99-F3AB-17D0-3D79-14D01F64212B}"/>
                  </a:ext>
                </a:extLst>
              </p:cNvPr>
              <p:cNvSpPr txBox="1"/>
              <p:nvPr/>
            </p:nvSpPr>
            <p:spPr>
              <a:xfrm>
                <a:off x="449989" y="3858074"/>
                <a:ext cx="730027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0C7FF99-F3AB-17D0-3D79-14D01F6421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58074"/>
                <a:ext cx="7300278" cy="613931"/>
              </a:xfrm>
              <a:prstGeom prst="rect">
                <a:avLst/>
              </a:prstGeom>
              <a:blipFill>
                <a:blip r:embed="rId3"/>
                <a:stretch>
                  <a:fillRect l="-1337" r="-142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A892F49-AAE0-6A2E-3928-92DB784E3DBB}"/>
              </a:ext>
            </a:extLst>
          </p:cNvPr>
          <p:cNvSpPr txBox="1"/>
          <p:nvPr/>
        </p:nvSpPr>
        <p:spPr>
          <a:xfrm>
            <a:off x="449989" y="4378393"/>
            <a:ext cx="6411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由线段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组成的三角形是直角三角形；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BACC1C-2721-B875-630E-5E934E68E5B2}"/>
              </a:ext>
            </a:extLst>
          </p:cNvPr>
          <p:cNvSpPr txBox="1"/>
          <p:nvPr/>
        </p:nvSpPr>
        <p:spPr>
          <a:xfrm>
            <a:off x="449989" y="5446992"/>
            <a:ext cx="586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844B0C1-635C-C37E-1B0E-E65D578A440F}"/>
              </a:ext>
            </a:extLst>
          </p:cNvPr>
          <p:cNvSpPr txBox="1"/>
          <p:nvPr/>
        </p:nvSpPr>
        <p:spPr>
          <a:xfrm>
            <a:off x="449989" y="5922480"/>
            <a:ext cx="6487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由线段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组成的三角形不是直角三角形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0000" y="4823416"/>
            <a:ext cx="3475631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9.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8" name="yt_shape_11168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边上的点，已知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169" name="yt_image_11169" title="H_120.96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273" y="2076447"/>
            <a:ext cx="1795652" cy="1600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71" name="yt_shape_11171"/>
              <p:cNvSpPr txBox="1"/>
              <p:nvPr/>
            </p:nvSpPr>
            <p:spPr>
              <a:xfrm>
                <a:off x="540000" y="2255129"/>
                <a:ext cx="6927153" cy="28919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169.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171" name="yt_shape_111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55129"/>
                <a:ext cx="6927153" cy="2891946"/>
              </a:xfrm>
              <a:prstGeom prst="rect">
                <a:avLst/>
              </a:prstGeom>
              <a:blipFill>
                <a:blip r:embed="rId3"/>
                <a:stretch>
                  <a:fillRect l="-2729" t="-1899" r="-1761" b="-5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61F6D44-B914-64A4-2787-53C25B593309}"/>
              </a:ext>
            </a:extLst>
          </p:cNvPr>
          <p:cNvSpPr txBox="1"/>
          <p:nvPr/>
        </p:nvSpPr>
        <p:spPr>
          <a:xfrm>
            <a:off x="449989" y="2208323"/>
            <a:ext cx="6774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53A00C-7565-A013-6A17-4EDC260B482A}"/>
              </a:ext>
            </a:extLst>
          </p:cNvPr>
          <p:cNvSpPr txBox="1"/>
          <p:nvPr/>
        </p:nvSpPr>
        <p:spPr>
          <a:xfrm>
            <a:off x="449989" y="2683811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3A00C8-4233-D3FE-6327-A6F0DD0D1796}"/>
              </a:ext>
            </a:extLst>
          </p:cNvPr>
          <p:cNvSpPr txBox="1"/>
          <p:nvPr/>
        </p:nvSpPr>
        <p:spPr>
          <a:xfrm>
            <a:off x="449989" y="3159299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6867ED-D6AB-DB72-1F33-07EEE1AE7D8A}"/>
              </a:ext>
            </a:extLst>
          </p:cNvPr>
          <p:cNvSpPr txBox="1"/>
          <p:nvPr/>
        </p:nvSpPr>
        <p:spPr>
          <a:xfrm>
            <a:off x="449989" y="3634787"/>
            <a:ext cx="2435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D5D5872-3CBA-8D31-7725-C915D20A7D41}"/>
                  </a:ext>
                </a:extLst>
              </p:cNvPr>
              <p:cNvSpPr txBox="1"/>
              <p:nvPr/>
            </p:nvSpPr>
            <p:spPr>
              <a:xfrm>
                <a:off x="449989" y="4110275"/>
                <a:ext cx="7040245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D5D5872-3CBA-8D31-7725-C915D20A7D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10275"/>
                <a:ext cx="7040245" cy="631267"/>
              </a:xfrm>
              <a:prstGeom prst="rect">
                <a:avLst/>
              </a:prstGeom>
              <a:blipFill>
                <a:blip r:embed="rId4"/>
                <a:stretch>
                  <a:fillRect l="-1385" r="-1385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8E07DD1-E697-99C7-5514-CDAA96D4355D}"/>
              </a:ext>
            </a:extLst>
          </p:cNvPr>
          <p:cNvSpPr txBox="1"/>
          <p:nvPr/>
        </p:nvSpPr>
        <p:spPr>
          <a:xfrm>
            <a:off x="449989" y="4647930"/>
            <a:ext cx="205174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3" name="yt_shape_11173"/>
          <p:cNvSpPr txBox="1"/>
          <p:nvPr/>
        </p:nvSpPr>
        <p:spPr>
          <a:xfrm>
            <a:off x="479376" y="1041652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互逆命题与互逆定理</a:t>
            </a:r>
          </a:p>
        </p:txBody>
      </p:sp>
      <p:sp>
        <p:nvSpPr>
          <p:cNvPr id="11174" name="yt_shape_11174"/>
          <p:cNvSpPr txBox="1"/>
          <p:nvPr/>
        </p:nvSpPr>
        <p:spPr>
          <a:xfrm>
            <a:off x="479376" y="1545962"/>
            <a:ext cx="56858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下列各命题的逆命题成立的是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75" name="yt_table_1117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6713044"/>
              </p:ext>
            </p:extLst>
          </p:nvPr>
        </p:nvGraphicFramePr>
        <p:xfrm>
          <a:off x="479376" y="2025265"/>
          <a:ext cx="6342063" cy="1901952"/>
        </p:xfrm>
        <a:graphic>
          <a:graphicData uri="http://schemas.openxmlformats.org/drawingml/2006/table">
            <a:tbl>
              <a:tblPr/>
              <a:tblGrid>
                <a:gridCol w="6342063">
                  <a:extLst>
                    <a:ext uri="{9D8B030D-6E8A-4147-A177-3AD203B41FA5}">
                      <a16:colId xmlns:a16="http://schemas.microsoft.com/office/drawing/2014/main" val="102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两直线平行，同位角相等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若两个数相等，则这两个数的平方也相等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对顶角相等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，则｜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"/>
                  </a:ext>
                </a:extLst>
              </a:tr>
            </a:tbl>
          </a:graphicData>
        </a:graphic>
      </p:graphicFrame>
      <p:sp>
        <p:nvSpPr>
          <p:cNvPr id="11177" name="yt_shape_11177"/>
          <p:cNvSpPr txBox="1"/>
          <p:nvPr/>
        </p:nvSpPr>
        <p:spPr>
          <a:xfrm>
            <a:off x="479495" y="3977585"/>
            <a:ext cx="11316521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下列定理：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同角的余角相等；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线段垂直平分线上的点到这条线段两端的距离相等；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同位角相等，两直线平行；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同角的补角相等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其中有逆定理的有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78" name="yt_table_1117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067329"/>
              </p:ext>
            </p:extLst>
          </p:nvPr>
        </p:nvGraphicFramePr>
        <p:xfrm>
          <a:off x="479376" y="4978408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237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2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</a:tbl>
          </a:graphicData>
        </a:graphic>
      </p:graphicFrame>
      <p:pic>
        <p:nvPicPr>
          <p:cNvPr id="3" name="yt_shape_1698903431745" title="H_28.801733">
            <a:extLst>
              <a:ext uri="{FF2B5EF4-FFF2-40B4-BE49-F238E27FC236}">
                <a16:creationId xmlns:a16="http://schemas.microsoft.com/office/drawing/2014/main" id="{48FEA037-F9EB-690F-1CF8-BA6F7FC7F6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8332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774384-0388-187D-3C26-283B43E05CB1}"/>
              </a:ext>
            </a:extLst>
          </p:cNvPr>
          <p:cNvSpPr txBox="1"/>
          <p:nvPr/>
        </p:nvSpPr>
        <p:spPr>
          <a:xfrm>
            <a:off x="5189965" y="14991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121824-7F61-5B9E-4461-24E6C829D943}"/>
              </a:ext>
            </a:extLst>
          </p:cNvPr>
          <p:cNvSpPr txBox="1"/>
          <p:nvPr/>
        </p:nvSpPr>
        <p:spPr>
          <a:xfrm>
            <a:off x="10571880" y="440052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yt_shape_11180"/>
          <p:cNvSpPr txBox="1"/>
          <p:nvPr/>
        </p:nvSpPr>
        <p:spPr>
          <a:xfrm>
            <a:off x="540000" y="5497472"/>
            <a:ext cx="11256016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命题：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是整数，那么它是有理数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，则它的逆命题为：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如果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是有理数，那么它是整数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BF56E18-2C35-12A2-515B-940E3595BA20}"/>
              </a:ext>
            </a:extLst>
          </p:cNvPr>
          <p:cNvSpPr txBox="1"/>
          <p:nvPr/>
        </p:nvSpPr>
        <p:spPr>
          <a:xfrm>
            <a:off x="9801148" y="5429735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如果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是有理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F28A8BC-0D01-EA82-E287-D40F2BFBBCED}"/>
              </a:ext>
            </a:extLst>
          </p:cNvPr>
          <p:cNvSpPr txBox="1"/>
          <p:nvPr/>
        </p:nvSpPr>
        <p:spPr>
          <a:xfrm>
            <a:off x="449989" y="5926154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数，那么它是整数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1" grpId="0" build="allAtOnce"/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1" name="yt_shape_11181"/>
          <p:cNvSpPr txBox="1"/>
          <p:nvPr/>
        </p:nvSpPr>
        <p:spPr>
          <a:xfrm>
            <a:off x="551384" y="1268413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忽视勾股数是正整数这一条件出错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82" name="yt_shape_11182"/>
              <p:cNvSpPr txBox="1"/>
              <p:nvPr/>
            </p:nvSpPr>
            <p:spPr>
              <a:xfrm>
                <a:off x="551384" y="1772723"/>
                <a:ext cx="6771084" cy="11228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下列各组数能构成勾股数的是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填序号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</p:txBody>
          </p:sp>
        </mc:Choice>
        <mc:Fallback xmlns="">
          <p:sp>
            <p:nvSpPr>
              <p:cNvPr id="11182" name="yt_shape_111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772723"/>
                <a:ext cx="6771084" cy="1122871"/>
              </a:xfrm>
              <a:prstGeom prst="rect">
                <a:avLst/>
              </a:prstGeom>
              <a:blipFill>
                <a:blip r:embed="rId2"/>
                <a:stretch>
                  <a:fillRect l="-2700" t="-4891" r="-1800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903431908" title="H_28.801733">
            <a:extLst>
              <a:ext uri="{FF2B5EF4-FFF2-40B4-BE49-F238E27FC236}">
                <a16:creationId xmlns:a16="http://schemas.microsoft.com/office/drawing/2014/main" id="{A6D35928-E181-70C8-0A15-22C8602D90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1009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84E2C8-B7DE-A75D-B0E1-14C381882455}"/>
              </a:ext>
            </a:extLst>
          </p:cNvPr>
          <p:cNvSpPr txBox="1"/>
          <p:nvPr/>
        </p:nvSpPr>
        <p:spPr>
          <a:xfrm>
            <a:off x="4957173" y="172591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6" name="yt_shape_11186"/>
          <p:cNvSpPr txBox="1"/>
          <p:nvPr/>
        </p:nvSpPr>
        <p:spPr>
          <a:xfrm>
            <a:off x="539881" y="1137449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185" name="yt_image_111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3744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88" name="yt_shape_11188"/>
          <p:cNvSpPr txBox="1"/>
          <p:nvPr/>
        </p:nvSpPr>
        <p:spPr>
          <a:xfrm>
            <a:off x="540000" y="1772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五根小木棒，其长度分别为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，现将他们摆成两个直角三角形，其中正确的是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189" name="yt_image_1118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881" y="2884615"/>
            <a:ext cx="1401318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90" name="yt_image_11190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6079" y="2895023"/>
            <a:ext cx="1267587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93" name="yt_shape_11193"/>
          <p:cNvSpPr txBox="1"/>
          <p:nvPr/>
        </p:nvSpPr>
        <p:spPr>
          <a:xfrm>
            <a:off x="1040506" y="4409377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1194" name="yt_shape_11194"/>
          <p:cNvSpPr txBox="1"/>
          <p:nvPr/>
        </p:nvSpPr>
        <p:spPr>
          <a:xfrm>
            <a:off x="2948245" y="441978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pic>
        <p:nvPicPr>
          <p:cNvPr id="11195" name="yt_image_1119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52370" y="2786317"/>
            <a:ext cx="1159002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96" name="yt_image_1119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0" y="3362389"/>
            <a:ext cx="1728216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99" name="yt_shape_11199"/>
          <p:cNvSpPr txBox="1"/>
          <p:nvPr/>
        </p:nvSpPr>
        <p:spPr>
          <a:xfrm>
            <a:off x="4840244" y="4409377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1200" name="yt_shape_11200"/>
          <p:cNvSpPr txBox="1"/>
          <p:nvPr/>
        </p:nvSpPr>
        <p:spPr>
          <a:xfrm>
            <a:off x="6760074" y="4409377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FF03FB-B076-F4A5-D6B3-2935289A96F4}"/>
              </a:ext>
            </a:extLst>
          </p:cNvPr>
          <p:cNvSpPr txBox="1"/>
          <p:nvPr/>
        </p:nvSpPr>
        <p:spPr>
          <a:xfrm>
            <a:off x="3497989" y="22014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1" name="yt_shape_11201"/>
          <p:cNvSpPr txBox="1"/>
          <p:nvPr/>
        </p:nvSpPr>
        <p:spPr>
          <a:xfrm>
            <a:off x="540000" y="1268413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把一根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米长的细绳折成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段，围成一个三角形，其中一条边的长度比较短边长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米，比较长边短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米，则这个三角形是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直角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三角形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观察下面几组勾股数：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；并寻找规律，请你写出有以上规律的第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组勾股数：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，第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组勾股数是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A2C57C7-A61E-1986-B42B-BED0EEBAF36D}"/>
              </a:ext>
            </a:extLst>
          </p:cNvPr>
          <p:cNvSpPr txBox="1"/>
          <p:nvPr/>
        </p:nvSpPr>
        <p:spPr>
          <a:xfrm>
            <a:off x="7460388" y="169709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8C5E91-AAD3-0E39-B286-EAE4DB24F815}"/>
              </a:ext>
            </a:extLst>
          </p:cNvPr>
          <p:cNvSpPr txBox="1"/>
          <p:nvPr/>
        </p:nvSpPr>
        <p:spPr>
          <a:xfrm>
            <a:off x="7914841" y="2648071"/>
            <a:ext cx="19975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9AD37F-958D-7F52-EC6A-89EB238A2C4F}"/>
              </a:ext>
            </a:extLst>
          </p:cNvPr>
          <p:cNvSpPr txBox="1"/>
          <p:nvPr/>
        </p:nvSpPr>
        <p:spPr>
          <a:xfrm>
            <a:off x="1364389" y="3123559"/>
            <a:ext cx="434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04" name="yt_image_11204" title="H_95.0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2091" y="2762850"/>
            <a:ext cx="1841038" cy="1547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06" name="yt_shape_11206"/>
          <p:cNvSpPr txBox="1"/>
          <p:nvPr/>
        </p:nvSpPr>
        <p:spPr>
          <a:xfrm>
            <a:off x="581715" y="2560963"/>
            <a:ext cx="5043047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解：符合要求，理由是：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同理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</a:rPr>
              <a:t>故符合要求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C5D934-AEEA-F67B-F8B0-67179E31ACC5}"/>
              </a:ext>
            </a:extLst>
          </p:cNvPr>
          <p:cNvSpPr txBox="1"/>
          <p:nvPr/>
        </p:nvSpPr>
        <p:spPr>
          <a:xfrm>
            <a:off x="491704" y="2514157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解：符合要求，理由是：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9B4C2B-4FE7-4A45-1666-B8B9F7B8513A}"/>
              </a:ext>
            </a:extLst>
          </p:cNvPr>
          <p:cNvSpPr txBox="1"/>
          <p:nvPr/>
        </p:nvSpPr>
        <p:spPr>
          <a:xfrm>
            <a:off x="491704" y="2989645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70FEAF-5FD2-898A-2FE7-BDB791864BA1}"/>
              </a:ext>
            </a:extLst>
          </p:cNvPr>
          <p:cNvSpPr txBox="1"/>
          <p:nvPr/>
        </p:nvSpPr>
        <p:spPr>
          <a:xfrm>
            <a:off x="491704" y="3465133"/>
            <a:ext cx="517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4D60EB-65CB-E4A2-26CC-5C391CAF39D7}"/>
              </a:ext>
            </a:extLst>
          </p:cNvPr>
          <p:cNvSpPr txBox="1"/>
          <p:nvPr/>
        </p:nvSpPr>
        <p:spPr>
          <a:xfrm>
            <a:off x="491704" y="3940621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D91FC4-58D5-C73A-858F-805EAD00351F}"/>
              </a:ext>
            </a:extLst>
          </p:cNvPr>
          <p:cNvSpPr txBox="1"/>
          <p:nvPr/>
        </p:nvSpPr>
        <p:spPr>
          <a:xfrm>
            <a:off x="491704" y="4416109"/>
            <a:ext cx="178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E55D1E-F7CE-CDC8-3C4F-42B52A1DAB50}"/>
              </a:ext>
            </a:extLst>
          </p:cNvPr>
          <p:cNvSpPr txBox="1"/>
          <p:nvPr/>
        </p:nvSpPr>
        <p:spPr>
          <a:xfrm>
            <a:off x="491704" y="4891597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同理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2C14AC6-0986-D271-F9F4-F1D44963E958}"/>
              </a:ext>
            </a:extLst>
          </p:cNvPr>
          <p:cNvSpPr txBox="1"/>
          <p:nvPr/>
        </p:nvSpPr>
        <p:spPr>
          <a:xfrm>
            <a:off x="491704" y="5367085"/>
            <a:ext cx="2435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8F8CF2-6752-AE0F-A56C-52700E1199B8}"/>
              </a:ext>
            </a:extLst>
          </p:cNvPr>
          <p:cNvSpPr txBox="1"/>
          <p:nvPr/>
        </p:nvSpPr>
        <p:spPr>
          <a:xfrm>
            <a:off x="491704" y="5842573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+mn-cs"/>
              </a:rPr>
              <a:t>故符合要求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9376" y="1124744"/>
            <a:ext cx="11123843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楷体" pitchFamily="24"/>
              </a:rPr>
              <a:t>教材第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34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楷体" pitchFamily="24"/>
              </a:rPr>
              <a:t>页第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楷体" pitchFamily="24"/>
              </a:rPr>
              <a:t>题变式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一种机器零件的形状如图所示，按规定这个零件中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DBC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都应为直角，工人师傅量得这个零件各边尺寸如图所示，这个零件符合要求吗？请说明理由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1514</Words>
  <Application>Microsoft Office PowerPoint</Application>
  <PresentationFormat>宽屏</PresentationFormat>
  <Paragraphs>190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2023-11-03T05:45:51Z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