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63" r:id="rId3"/>
    <p:sldId id="364" r:id="rId4"/>
    <p:sldId id="368" r:id="rId5"/>
    <p:sldId id="370" r:id="rId6"/>
    <p:sldId id="374" r:id="rId7"/>
    <p:sldId id="378" r:id="rId8"/>
    <p:sldId id="380" r:id="rId9"/>
    <p:sldId id="382" r:id="rId10"/>
    <p:sldId id="388" r:id="rId11"/>
    <p:sldId id="392" r:id="rId12"/>
    <p:sldId id="394" r:id="rId13"/>
    <p:sldId id="395" r:id="rId14"/>
    <p:sldId id="39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B9E601-FCE9-46CD-9599-28988D55F5BA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61954-2FA8-4A43-AF50-57B4B402E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792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61954-2FA8-4A43-AF50-57B4B402EC6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229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61954-2FA8-4A43-AF50-57B4B402EC6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55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61954-2FA8-4A43-AF50-57B4B402EC6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470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8" name="yt_shape_13588"/>
          <p:cNvSpPr txBox="1"/>
          <p:nvPr/>
        </p:nvSpPr>
        <p:spPr>
          <a:xfrm>
            <a:off x="539880" y="125406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587" name="yt_image_1358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5406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0" name="yt_shape_13590"/>
          <p:cNvSpPr txBox="1"/>
          <p:nvPr/>
        </p:nvSpPr>
        <p:spPr>
          <a:xfrm>
            <a:off x="540000" y="19516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一般地，形如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的函数叫做一次函数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，故正比例函数是一种特殊的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一次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0B299F-C68A-6799-2F98-EF2799C12894}"/>
              </a:ext>
            </a:extLst>
          </p:cNvPr>
          <p:cNvSpPr txBox="1"/>
          <p:nvPr/>
        </p:nvSpPr>
        <p:spPr>
          <a:xfrm>
            <a:off x="3023327" y="1904838"/>
            <a:ext cx="121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C1A9F2-11A9-8395-E181-A4047344B1FF}"/>
              </a:ext>
            </a:extLst>
          </p:cNvPr>
          <p:cNvSpPr txBox="1"/>
          <p:nvPr/>
        </p:nvSpPr>
        <p:spPr>
          <a:xfrm>
            <a:off x="5291864" y="238032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一次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0" name="yt_shape_13640"/>
          <p:cNvSpPr txBox="1"/>
          <p:nvPr/>
        </p:nvSpPr>
        <p:spPr>
          <a:xfrm>
            <a:off x="551384" y="1697208"/>
            <a:ext cx="11111999" cy="43211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求剩余的图书数量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和借书的学生数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之间的函数关系式，并求自变量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当班里有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个学生借书时，剩余多少本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当图书室剩余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本书时，这个班有多少名学生借书？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本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5F80E9-AE62-8431-3F02-3D1DC1667477}"/>
              </a:ext>
            </a:extLst>
          </p:cNvPr>
          <p:cNvSpPr txBox="1"/>
          <p:nvPr/>
        </p:nvSpPr>
        <p:spPr>
          <a:xfrm>
            <a:off x="551384" y="2577975"/>
            <a:ext cx="492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008CB2-D408-2AA1-CB77-4CA56C20143C}"/>
              </a:ext>
            </a:extLst>
          </p:cNvPr>
          <p:cNvSpPr txBox="1"/>
          <p:nvPr/>
        </p:nvSpPr>
        <p:spPr>
          <a:xfrm>
            <a:off x="461373" y="3540652"/>
            <a:ext cx="616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本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8A7B7C-F75B-662C-DB32-26B25088DAB8}"/>
              </a:ext>
            </a:extLst>
          </p:cNvPr>
          <p:cNvSpPr txBox="1"/>
          <p:nvPr/>
        </p:nvSpPr>
        <p:spPr>
          <a:xfrm>
            <a:off x="461373" y="4467965"/>
            <a:ext cx="6909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384" y="1124744"/>
            <a:ext cx="1030840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学校图书室有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本图书借给八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班的同学阅读，每人借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6" name="yt_shape_13646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成正比例，且当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的函数关系式，并判断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47" name="yt_shape_13647"/>
              <p:cNvSpPr txBox="1"/>
              <p:nvPr/>
            </p:nvSpPr>
            <p:spPr>
              <a:xfrm>
                <a:off x="539881" y="2156187"/>
                <a:ext cx="6311600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2=3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的一次函数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647" name="yt_shape_136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156187"/>
                <a:ext cx="6311600" cy="2939844"/>
              </a:xfrm>
              <a:prstGeom prst="rect">
                <a:avLst/>
              </a:prstGeom>
              <a:blipFill>
                <a:blip r:embed="rId2"/>
                <a:stretch>
                  <a:fillRect l="-2995" t="-1867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C6288BD-0A27-A36A-0EC2-F0F715EFF9C7}"/>
              </a:ext>
            </a:extLst>
          </p:cNvPr>
          <p:cNvSpPr txBox="1"/>
          <p:nvPr/>
        </p:nvSpPr>
        <p:spPr>
          <a:xfrm>
            <a:off x="449870" y="2109381"/>
            <a:ext cx="459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BB9ACE-0499-F76E-288A-3E8E2B8607F6}"/>
              </a:ext>
            </a:extLst>
          </p:cNvPr>
          <p:cNvSpPr txBox="1"/>
          <p:nvPr/>
        </p:nvSpPr>
        <p:spPr>
          <a:xfrm>
            <a:off x="449870" y="2584869"/>
            <a:ext cx="3115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47CB5D-4558-3659-5179-68084FC6E2CE}"/>
                  </a:ext>
                </a:extLst>
              </p:cNvPr>
              <p:cNvSpPr txBox="1"/>
              <p:nvPr/>
            </p:nvSpPr>
            <p:spPr>
              <a:xfrm>
                <a:off x="480358" y="2924944"/>
                <a:ext cx="643064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2=3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47CB5D-4558-3659-5179-68084FC6E2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358" y="2924944"/>
                <a:ext cx="6430645" cy="1154189"/>
              </a:xfrm>
              <a:prstGeom prst="rect">
                <a:avLst/>
              </a:prstGeom>
              <a:blipFill>
                <a:blip r:embed="rId3"/>
                <a:stretch>
                  <a:fillRect l="-1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FFD245C-9A1A-6963-70A2-066AC7EE3CD9}"/>
              </a:ext>
            </a:extLst>
          </p:cNvPr>
          <p:cNvSpPr txBox="1"/>
          <p:nvPr/>
        </p:nvSpPr>
        <p:spPr>
          <a:xfrm>
            <a:off x="449870" y="4120934"/>
            <a:ext cx="392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601DF8-3047-E9B8-FA62-EBD90E06FD61}"/>
              </a:ext>
            </a:extLst>
          </p:cNvPr>
          <p:cNvSpPr txBox="1"/>
          <p:nvPr/>
        </p:nvSpPr>
        <p:spPr>
          <a:xfrm>
            <a:off x="449870" y="4596422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的一次函数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0" name="yt_shape_13650"/>
          <p:cNvSpPr txBox="1"/>
          <p:nvPr/>
        </p:nvSpPr>
        <p:spPr>
          <a:xfrm>
            <a:off x="539881" y="810318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649" name="yt_image_1364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881" y="81031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2" name="yt_shape_13652"/>
          <p:cNvSpPr txBox="1"/>
          <p:nvPr/>
        </p:nvSpPr>
        <p:spPr>
          <a:xfrm>
            <a:off x="540000" y="1507901"/>
            <a:ext cx="11111999" cy="33809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张老师计划到超市购买甲种文具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个，他到超市后发现还有乙种文具可供选择，如果调整文具的购买品种，每减少购买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个甲种文具，需增加购买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个乙种文具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设购买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个甲种文具时，需购买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个乙种文具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当减少购买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个甲种文具时，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5658FA-6C12-52C3-56A0-F53AB2210E2A}"/>
              </a:ext>
            </a:extLst>
          </p:cNvPr>
          <p:cNvSpPr txBox="1"/>
          <p:nvPr/>
        </p:nvSpPr>
        <p:spPr>
          <a:xfrm>
            <a:off x="6071327" y="288755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5EA035-1EB3-1C5E-AC25-86061A24E908}"/>
              </a:ext>
            </a:extLst>
          </p:cNvPr>
          <p:cNvSpPr txBox="1"/>
          <p:nvPr/>
        </p:nvSpPr>
        <p:spPr>
          <a:xfrm>
            <a:off x="7730263" y="288755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74DF13-9C74-439A-F2B3-B438C077A79B}"/>
              </a:ext>
            </a:extLst>
          </p:cNvPr>
          <p:cNvSpPr txBox="1"/>
          <p:nvPr/>
        </p:nvSpPr>
        <p:spPr>
          <a:xfrm>
            <a:off x="539881" y="3796004"/>
            <a:ext cx="751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E05EB7-E34A-8037-3F26-02DBB44DB861}"/>
              </a:ext>
            </a:extLst>
          </p:cNvPr>
          <p:cNvSpPr txBox="1"/>
          <p:nvPr/>
        </p:nvSpPr>
        <p:spPr>
          <a:xfrm>
            <a:off x="539881" y="4238332"/>
            <a:ext cx="567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9149771-9499-0260-66C7-75F65158F396}"/>
                  </a:ext>
                </a:extLst>
              </p:cNvPr>
              <p:cNvSpPr txBox="1"/>
              <p:nvPr/>
            </p:nvSpPr>
            <p:spPr>
              <a:xfrm>
                <a:off x="488596" y="5299147"/>
                <a:ext cx="724166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9149771-9499-0260-66C7-75F65158F3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596" y="5299147"/>
                <a:ext cx="7241667" cy="1154189"/>
              </a:xfrm>
              <a:prstGeom prst="rect">
                <a:avLst/>
              </a:prstGeom>
              <a:blipFill>
                <a:blip r:embed="rId4"/>
                <a:stretch>
                  <a:fillRect l="-1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E60F7CE-A295-F720-F9ED-9CB002B99D66}"/>
              </a:ext>
            </a:extLst>
          </p:cNvPr>
          <p:cNvSpPr txBox="1"/>
          <p:nvPr/>
        </p:nvSpPr>
        <p:spPr>
          <a:xfrm>
            <a:off x="488596" y="6309320"/>
            <a:ext cx="574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故甲、乙两种文具分别购买了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个和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5545" y="4642091"/>
            <a:ext cx="1074946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已知甲种文具每个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元，乙种文具每个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元，张老师购买这两种文具共用去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540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元，则甲、乙两种文具分别购买了多少个？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0" name="yt_shape_13660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3659" name="yt_image_136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1340768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2" name="yt_shape_13662"/>
          <p:cNvSpPr txBox="1"/>
          <p:nvPr/>
        </p:nvSpPr>
        <p:spPr>
          <a:xfrm>
            <a:off x="1193764" y="2006950"/>
            <a:ext cx="9804472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，所以说正比例函数是特殊的一次函数，但一次函数不一定是正比例函数，即一次函数包含正比例函数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2" name="yt_shape_13592"/>
          <p:cNvSpPr txBox="1"/>
          <p:nvPr/>
        </p:nvSpPr>
        <p:spPr>
          <a:xfrm>
            <a:off x="540000" y="1150122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591" name="yt_image_13591" title="H_51.3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5012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4" name="yt_shape_13594"/>
          <p:cNvSpPr txBox="1"/>
          <p:nvPr/>
        </p:nvSpPr>
        <p:spPr>
          <a:xfrm>
            <a:off x="540000" y="1853419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一次函数的定义</a:t>
            </a:r>
          </a:p>
        </p:txBody>
      </p:sp>
      <p:sp>
        <p:nvSpPr>
          <p:cNvPr id="13595" name="yt_shape_13595"/>
          <p:cNvSpPr txBox="1"/>
          <p:nvPr/>
        </p:nvSpPr>
        <p:spPr>
          <a:xfrm>
            <a:off x="540000" y="2357729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下列函数中是一次函数的是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96" name="yt_table_13596" title="H_83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9096663"/>
                  </p:ext>
                </p:extLst>
              </p:nvPr>
            </p:nvGraphicFramePr>
            <p:xfrm>
              <a:off x="540000" y="2837032"/>
              <a:ext cx="6817361" cy="1155193"/>
            </p:xfrm>
            <a:graphic>
              <a:graphicData uri="http://schemas.openxmlformats.org/drawingml/2006/table">
                <a:tbl>
                  <a:tblPr/>
                  <a:tblGrid>
                    <a:gridCol w="4793298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2024063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596" name="yt_table_13596" descr="{&quot;rangeId&quot;:3,&quot;type&quot;:&quot;Option&quot;}" title="H_83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9096663"/>
                  </p:ext>
                </p:extLst>
              </p:nvPr>
            </p:nvGraphicFramePr>
            <p:xfrm>
              <a:off x="540000" y="2586910"/>
              <a:ext cx="6817361" cy="1064705"/>
            </p:xfrm>
            <a:graphic>
              <a:graphicData uri="http://schemas.openxmlformats.org/drawingml/2006/table">
                <a:tbl>
                  <a:tblPr/>
                  <a:tblGrid>
                    <a:gridCol w="4793298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2024063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2186" b="-9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7048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42913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7048" t="-147887" b="-43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597" name="yt_shape_13597"/>
          <p:cNvSpPr txBox="1"/>
          <p:nvPr/>
        </p:nvSpPr>
        <p:spPr>
          <a:xfrm>
            <a:off x="540000" y="3952290"/>
            <a:ext cx="9308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应满足的条件为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98" name="yt_table_135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984940"/>
              </p:ext>
            </p:extLst>
          </p:nvPr>
        </p:nvGraphicFramePr>
        <p:xfrm>
          <a:off x="540000" y="4431593"/>
          <a:ext cx="8654416" cy="475488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600" name="yt_shape_13600"/>
              <p:cNvSpPr txBox="1"/>
              <p:nvPr/>
            </p:nvSpPr>
            <p:spPr>
              <a:xfrm>
                <a:off x="540119" y="4957764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下列函数：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的一次函数的有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①④⑤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600" name="yt_shape_1360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57764"/>
                <a:ext cx="11111999" cy="1110112"/>
              </a:xfrm>
              <a:prstGeom prst="rect">
                <a:avLst/>
              </a:prstGeom>
              <a:blipFill>
                <a:blip r:embed="rId4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4816410" title="H_28.801733">
            <a:extLst>
              <a:ext uri="{FF2B5EF4-FFF2-40B4-BE49-F238E27FC236}">
                <a16:creationId xmlns:a16="http://schemas.microsoft.com/office/drawing/2014/main" id="{5A1D7EDF-0FF1-D0C3-563D-457F7E8533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9509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47FC41-2D6E-27B4-776B-4F18A633D652}"/>
              </a:ext>
            </a:extLst>
          </p:cNvPr>
          <p:cNvSpPr txBox="1"/>
          <p:nvPr/>
        </p:nvSpPr>
        <p:spPr>
          <a:xfrm>
            <a:off x="4945789" y="23109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B4E278-DEEE-6E80-5EB9-BDAD68D4515D}"/>
              </a:ext>
            </a:extLst>
          </p:cNvPr>
          <p:cNvSpPr txBox="1"/>
          <p:nvPr/>
        </p:nvSpPr>
        <p:spPr>
          <a:xfrm>
            <a:off x="8838339" y="39054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79DA7F-A01C-CDA6-3A6E-DF49897F1551}"/>
              </a:ext>
            </a:extLst>
          </p:cNvPr>
          <p:cNvSpPr txBox="1"/>
          <p:nvPr/>
        </p:nvSpPr>
        <p:spPr>
          <a:xfrm>
            <a:off x="3328246" y="5585963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2" name="yt_shape_13602"/>
          <p:cNvSpPr txBox="1"/>
          <p:nvPr/>
        </p:nvSpPr>
        <p:spPr>
          <a:xfrm>
            <a:off x="623392" y="1268413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一次函数与正比例函数</a:t>
            </a:r>
          </a:p>
        </p:txBody>
      </p:sp>
      <p:sp>
        <p:nvSpPr>
          <p:cNvPr id="13603" name="yt_shape_13603"/>
          <p:cNvSpPr txBox="1"/>
          <p:nvPr/>
        </p:nvSpPr>
        <p:spPr>
          <a:xfrm>
            <a:off x="623392" y="1772723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04" name="yt_table_1360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971778"/>
              </p:ext>
            </p:extLst>
          </p:nvPr>
        </p:nvGraphicFramePr>
        <p:xfrm>
          <a:off x="623392" y="2252026"/>
          <a:ext cx="7332664" cy="1901952"/>
        </p:xfrm>
        <a:graphic>
          <a:graphicData uri="http://schemas.openxmlformats.org/drawingml/2006/table">
            <a:tbl>
              <a:tblPr/>
              <a:tblGrid>
                <a:gridCol w="7332664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是正比例函数，也是一次函数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是一次函数，也是正比例函数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商品单价一定时，总金额与商品数量成正比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是一次函数，那么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pic>
        <p:nvPicPr>
          <p:cNvPr id="3" name="yt_shape_1698904816548" title="H_28.801733">
            <a:extLst>
              <a:ext uri="{FF2B5EF4-FFF2-40B4-BE49-F238E27FC236}">
                <a16:creationId xmlns:a16="http://schemas.microsoft.com/office/drawing/2014/main" id="{5BF38620-8292-2D39-55C9-778A415C7F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7CC252-E79A-1B3F-B529-E6EC871FEEE1}"/>
              </a:ext>
            </a:extLst>
          </p:cNvPr>
          <p:cNvSpPr txBox="1"/>
          <p:nvPr/>
        </p:nvSpPr>
        <p:spPr>
          <a:xfrm>
            <a:off x="3809981" y="17259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6" name="yt_shape_13606"/>
          <p:cNvSpPr txBox="1"/>
          <p:nvPr/>
        </p:nvSpPr>
        <p:spPr>
          <a:xfrm>
            <a:off x="540000" y="980728"/>
            <a:ext cx="11111999" cy="43211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是一次函数，则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应满足的条件是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为任意实数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；若是正比例函数，则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应满足的条件是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且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，则函数关系式是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取何值时，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取何值时，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的正比例函数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295909-9665-C7DF-D23A-B40CBC952E85}"/>
              </a:ext>
            </a:extLst>
          </p:cNvPr>
          <p:cNvSpPr txBox="1"/>
          <p:nvPr/>
        </p:nvSpPr>
        <p:spPr>
          <a:xfrm>
            <a:off x="9771788" y="933922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C10CB4-3479-9AAC-C69C-7D654B2E2097}"/>
              </a:ext>
            </a:extLst>
          </p:cNvPr>
          <p:cNvSpPr txBox="1"/>
          <p:nvPr/>
        </p:nvSpPr>
        <p:spPr>
          <a:xfrm>
            <a:off x="449989" y="140941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任意实数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3AAC58-AEFA-1D75-8328-060255A7AC6D}"/>
              </a:ext>
            </a:extLst>
          </p:cNvPr>
          <p:cNvSpPr txBox="1"/>
          <p:nvPr/>
        </p:nvSpPr>
        <p:spPr>
          <a:xfrm>
            <a:off x="8138252" y="1409410"/>
            <a:ext cx="2381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489E54-20A8-5061-522E-BDA862608D30}"/>
              </a:ext>
            </a:extLst>
          </p:cNvPr>
          <p:cNvSpPr txBox="1"/>
          <p:nvPr/>
        </p:nvSpPr>
        <p:spPr>
          <a:xfrm>
            <a:off x="4564789" y="1857151"/>
            <a:ext cx="166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BE96C3-A190-8DA4-3120-9865D4D8D107}"/>
              </a:ext>
            </a:extLst>
          </p:cNvPr>
          <p:cNvSpPr txBox="1"/>
          <p:nvPr/>
        </p:nvSpPr>
        <p:spPr>
          <a:xfrm>
            <a:off x="495462" y="3302674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根据一次函数的定义，有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E97E21-519A-7BBA-5256-0ABE2EF2FC87}"/>
              </a:ext>
            </a:extLst>
          </p:cNvPr>
          <p:cNvSpPr txBox="1"/>
          <p:nvPr/>
        </p:nvSpPr>
        <p:spPr>
          <a:xfrm>
            <a:off x="495462" y="3778162"/>
            <a:ext cx="526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9B9988-D9D5-18E2-01E8-B95A85559859}"/>
              </a:ext>
            </a:extLst>
          </p:cNvPr>
          <p:cNvSpPr txBox="1"/>
          <p:nvPr/>
        </p:nvSpPr>
        <p:spPr>
          <a:xfrm>
            <a:off x="495462" y="4253650"/>
            <a:ext cx="592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为任意实数时，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的一次函数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E23205-8015-ADDE-9ACF-48650039E316}"/>
              </a:ext>
            </a:extLst>
          </p:cNvPr>
          <p:cNvSpPr txBox="1"/>
          <p:nvPr/>
        </p:nvSpPr>
        <p:spPr>
          <a:xfrm>
            <a:off x="417692" y="5185242"/>
            <a:ext cx="1120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根据正比例函数的定义，有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00D22C-4A35-844F-1D5D-085B1D78D8B2}"/>
              </a:ext>
            </a:extLst>
          </p:cNvPr>
          <p:cNvSpPr txBox="1"/>
          <p:nvPr/>
        </p:nvSpPr>
        <p:spPr>
          <a:xfrm>
            <a:off x="495462" y="5650905"/>
            <a:ext cx="39897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解得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，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D0535E-41A3-BE2B-A5BC-10D7A0587B6B}"/>
              </a:ext>
            </a:extLst>
          </p:cNvPr>
          <p:cNvSpPr txBox="1"/>
          <p:nvPr/>
        </p:nvSpPr>
        <p:spPr>
          <a:xfrm>
            <a:off x="400440" y="6167685"/>
            <a:ext cx="5776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的正比例函数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2" name="yt_shape_13612"/>
          <p:cNvSpPr txBox="1"/>
          <p:nvPr/>
        </p:nvSpPr>
        <p:spPr>
          <a:xfrm>
            <a:off x="551384" y="1268413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根据实际问题列一次函数解析式</a:t>
            </a:r>
          </a:p>
        </p:txBody>
      </p:sp>
      <p:sp>
        <p:nvSpPr>
          <p:cNvPr id="13613" name="yt_shape_13613"/>
          <p:cNvSpPr txBox="1"/>
          <p:nvPr/>
        </p:nvSpPr>
        <p:spPr>
          <a:xfrm>
            <a:off x="551503" y="177272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水池中贮水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，每小时放水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，则水池中的剩余水量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与放水的时间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我们知道，海拔高度每上升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，温度下降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6℃.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某时刻测量某市地面温度为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20℃.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设高出地面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处的温度为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是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698904816718" title="H_28.801733">
            <a:extLst>
              <a:ext uri="{FF2B5EF4-FFF2-40B4-BE49-F238E27FC236}">
                <a16:creationId xmlns:a16="http://schemas.microsoft.com/office/drawing/2014/main" id="{CE888EF4-CE9C-57DA-3A4E-01534D47C4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33D193-EC57-F52D-7FF2-2F146916E2FF}"/>
              </a:ext>
            </a:extLst>
          </p:cNvPr>
          <p:cNvSpPr txBox="1"/>
          <p:nvPr/>
        </p:nvSpPr>
        <p:spPr>
          <a:xfrm>
            <a:off x="4355630" y="2173658"/>
            <a:ext cx="392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C8D2CB-3EF2-0F14-6E7A-18681EA848B1}"/>
              </a:ext>
            </a:extLst>
          </p:cNvPr>
          <p:cNvSpPr txBox="1"/>
          <p:nvPr/>
        </p:nvSpPr>
        <p:spPr>
          <a:xfrm>
            <a:off x="8103716" y="3124634"/>
            <a:ext cx="212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C06257-FE0A-0421-49A7-E84694617C25}"/>
              </a:ext>
            </a:extLst>
          </p:cNvPr>
          <p:cNvSpPr txBox="1"/>
          <p:nvPr/>
        </p:nvSpPr>
        <p:spPr>
          <a:xfrm>
            <a:off x="10920536" y="315238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6" name="yt_shape_13616"/>
          <p:cNvSpPr txBox="1"/>
          <p:nvPr/>
        </p:nvSpPr>
        <p:spPr>
          <a:xfrm>
            <a:off x="530673" y="1806042"/>
            <a:ext cx="11051728" cy="3360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张老师带领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名学生去动物园参观，已知成人票价每张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元，学生票价每张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元，则门票总费用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与学生数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矩形的周长是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，则矩形的面积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与矩形一边的长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的一次函数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不是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的一次函数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EAA8F8-B662-0F9A-748B-EF03E42D62DE}"/>
              </a:ext>
            </a:extLst>
          </p:cNvPr>
          <p:cNvSpPr txBox="1"/>
          <p:nvPr/>
        </p:nvSpPr>
        <p:spPr>
          <a:xfrm>
            <a:off x="551384" y="2717650"/>
            <a:ext cx="536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的一次函数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86D988-1E4B-E55E-E61C-D52A99F4F3F8}"/>
              </a:ext>
            </a:extLst>
          </p:cNvPr>
          <p:cNvSpPr txBox="1"/>
          <p:nvPr/>
        </p:nvSpPr>
        <p:spPr>
          <a:xfrm>
            <a:off x="440661" y="4136676"/>
            <a:ext cx="7246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不是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的一次函数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384" y="1233578"/>
            <a:ext cx="987636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写出下列各题中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之间的函数关系式，并判断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是否是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的一次函数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0" name="yt_shape_13620"/>
          <p:cNvSpPr txBox="1"/>
          <p:nvPr/>
        </p:nvSpPr>
        <p:spPr>
          <a:xfrm>
            <a:off x="695400" y="1268413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因忽略一次函数的比例系数不为零而错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21" name="yt_shape_13621"/>
              <p:cNvSpPr txBox="1"/>
              <p:nvPr/>
            </p:nvSpPr>
            <p:spPr>
              <a:xfrm>
                <a:off x="695400" y="1772723"/>
                <a:ext cx="9293634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是一次函数，则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621" name="yt_shape_136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772723"/>
                <a:ext cx="9293634" cy="481029"/>
              </a:xfrm>
              <a:prstGeom prst="rect">
                <a:avLst/>
              </a:prstGeom>
              <a:blipFill>
                <a:blip r:embed="rId2"/>
                <a:stretch>
                  <a:fillRect l="-1967" t="-1266" r="-1049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23" name="yt_table_136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437362"/>
              </p:ext>
            </p:extLst>
          </p:nvPr>
        </p:nvGraphicFramePr>
        <p:xfrm>
          <a:off x="695400" y="2304540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</a:tbl>
          </a:graphicData>
        </a:graphic>
      </p:graphicFrame>
      <p:pic>
        <p:nvPicPr>
          <p:cNvPr id="3" name="yt_shape_1698904816878" title="H_28.801733">
            <a:extLst>
              <a:ext uri="{FF2B5EF4-FFF2-40B4-BE49-F238E27FC236}">
                <a16:creationId xmlns:a16="http://schemas.microsoft.com/office/drawing/2014/main" id="{9FA19E51-02D1-F18E-95D5-229AF7F6C2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3502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C78D7C-048F-EF49-ED21-A546973455E0}"/>
              </a:ext>
            </a:extLst>
          </p:cNvPr>
          <p:cNvSpPr txBox="1"/>
          <p:nvPr/>
        </p:nvSpPr>
        <p:spPr>
          <a:xfrm>
            <a:off x="8996343" y="1725917"/>
            <a:ext cx="383285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6" name="yt_shape_13626"/>
          <p:cNvSpPr txBox="1"/>
          <p:nvPr/>
        </p:nvSpPr>
        <p:spPr>
          <a:xfrm>
            <a:off x="479376" y="1268165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625" name="yt_image_13625" title="H_50.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68165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8" name="yt_shape_13628"/>
          <p:cNvSpPr txBox="1"/>
          <p:nvPr/>
        </p:nvSpPr>
        <p:spPr>
          <a:xfrm>
            <a:off x="479376" y="1954320"/>
            <a:ext cx="1049486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，下列说法正确的有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的一次函数；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的正比例函数；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是正比例函数；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只有当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才是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631" name="yt_table_136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135594"/>
              </p:ext>
            </p:extLst>
          </p:nvPr>
        </p:nvGraphicFramePr>
        <p:xfrm>
          <a:off x="479376" y="3399090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66563A9-3AF0-120C-A2F5-F95EAEF6145A}"/>
              </a:ext>
            </a:extLst>
          </p:cNvPr>
          <p:cNvSpPr txBox="1"/>
          <p:nvPr/>
        </p:nvSpPr>
        <p:spPr>
          <a:xfrm>
            <a:off x="9510949" y="1907514"/>
            <a:ext cx="383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3" name="yt_shape_13633"/>
          <p:cNvSpPr txBox="1"/>
          <p:nvPr/>
        </p:nvSpPr>
        <p:spPr>
          <a:xfrm>
            <a:off x="551384" y="1196752"/>
            <a:ext cx="66749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34" name="yt_table_136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10663"/>
              </p:ext>
            </p:extLst>
          </p:nvPr>
        </p:nvGraphicFramePr>
        <p:xfrm>
          <a:off x="551384" y="1676055"/>
          <a:ext cx="6318568" cy="950976"/>
        </p:xfrm>
        <a:graphic>
          <a:graphicData uri="http://schemas.openxmlformats.org/drawingml/2006/table">
            <a:tbl>
              <a:tblPr/>
              <a:tblGrid>
                <a:gridCol w="3616643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没有函数关系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以上均不正确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636" name="yt_shape_13636"/>
              <p:cNvSpPr txBox="1"/>
              <p:nvPr/>
            </p:nvSpPr>
            <p:spPr>
              <a:xfrm>
                <a:off x="551503" y="2677609"/>
                <a:ext cx="10873089" cy="2118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等腰三角形的周长为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，底边长为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，腰长为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之间的关系式为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的值相等，那么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3636" name="yt_shape_136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2677609"/>
                <a:ext cx="10873089" cy="2118400"/>
              </a:xfrm>
              <a:prstGeom prst="rect">
                <a:avLst/>
              </a:prstGeom>
              <a:blipFill>
                <a:blip r:embed="rId2"/>
                <a:stretch>
                  <a:fillRect l="-1682" t="-2299" r="-1738" b="-5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8B8ED8F-1A89-804B-BA5B-87D101E6A76E}"/>
              </a:ext>
            </a:extLst>
          </p:cNvPr>
          <p:cNvSpPr txBox="1"/>
          <p:nvPr/>
        </p:nvSpPr>
        <p:spPr>
          <a:xfrm>
            <a:off x="6258923" y="11499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7B4551-741B-26D0-056E-4EA55AE8B921}"/>
                  </a:ext>
                </a:extLst>
              </p:cNvPr>
              <p:cNvSpPr txBox="1"/>
              <p:nvPr/>
            </p:nvSpPr>
            <p:spPr>
              <a:xfrm>
                <a:off x="4590580" y="2924944"/>
                <a:ext cx="1645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7B4551-741B-26D0-056E-4EA55AE8B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0580" y="2924944"/>
                <a:ext cx="1645348" cy="765061"/>
              </a:xfrm>
              <a:prstGeom prst="rect">
                <a:avLst/>
              </a:prstGeom>
              <a:blipFill>
                <a:blip r:embed="rId3"/>
                <a:stretch>
                  <a:fillRect l="-555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4253145-3B80-F422-70A5-AA8DA3B015C6}"/>
              </a:ext>
            </a:extLst>
          </p:cNvPr>
          <p:cNvSpPr txBox="1"/>
          <p:nvPr/>
        </p:nvSpPr>
        <p:spPr>
          <a:xfrm>
            <a:off x="9543580" y="3106291"/>
            <a:ext cx="153422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E42584-8351-7D1C-7ADD-DE14FD12AEAC}"/>
              </a:ext>
            </a:extLst>
          </p:cNvPr>
          <p:cNvSpPr txBox="1"/>
          <p:nvPr/>
        </p:nvSpPr>
        <p:spPr>
          <a:xfrm>
            <a:off x="1071092" y="425322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1381</Words>
  <Application>Microsoft Office PowerPoint</Application>
  <PresentationFormat>宽屏</PresentationFormat>
  <Paragraphs>130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2023-11-02T14:27:44Z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