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0" r:id="rId6"/>
    <p:sldId id="371" r:id="rId7"/>
    <p:sldId id="374" r:id="rId8"/>
    <p:sldId id="387" r:id="rId9"/>
    <p:sldId id="375" r:id="rId10"/>
    <p:sldId id="377" r:id="rId11"/>
    <p:sldId id="379" r:id="rId12"/>
    <p:sldId id="380" r:id="rId13"/>
    <p:sldId id="388" r:id="rId14"/>
    <p:sldId id="384" r:id="rId15"/>
    <p:sldId id="390" r:id="rId16"/>
    <p:sldId id="391" r:id="rId17"/>
    <p:sldId id="386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704" y="32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bin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7" Type="http://schemas.openxmlformats.org/officeDocument/2006/relationships/image" Target="../media/image14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bin"/><Relationship Id="rId5" Type="http://schemas.openxmlformats.org/officeDocument/2006/relationships/image" Target="../media/image12.bin"/><Relationship Id="rId4" Type="http://schemas.openxmlformats.org/officeDocument/2006/relationships/image" Target="../media/image1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0" name="yt_shape_11740"/>
          <p:cNvSpPr txBox="1"/>
          <p:nvPr/>
        </p:nvSpPr>
        <p:spPr>
          <a:xfrm>
            <a:off x="551384" y="121924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739" name="yt_image_1173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2" name="yt_shape_11742"/>
          <p:cNvSpPr txBox="1"/>
          <p:nvPr/>
        </p:nvSpPr>
        <p:spPr>
          <a:xfrm>
            <a:off x="551384" y="1916832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一组对边平行且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A6155C-E7A3-3051-6AD7-7C444AD9D9E7}"/>
              </a:ext>
            </a:extLst>
          </p:cNvPr>
          <p:cNvSpPr txBox="1"/>
          <p:nvPr/>
        </p:nvSpPr>
        <p:spPr>
          <a:xfrm>
            <a:off x="3509373" y="187002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6" name="yt_shape_11796"/>
          <p:cNvSpPr txBox="1"/>
          <p:nvPr/>
        </p:nvSpPr>
        <p:spPr>
          <a:xfrm>
            <a:off x="551384" y="1196752"/>
            <a:ext cx="10740576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为边作的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都是等边三角形，连接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下列结论：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其中正确的个数是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00" name="yt_table_118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897663"/>
              </p:ext>
            </p:extLst>
          </p:nvPr>
        </p:nvGraphicFramePr>
        <p:xfrm>
          <a:off x="551264" y="3116450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</a:tbl>
          </a:graphicData>
        </a:graphic>
      </p:graphicFrame>
      <p:grpSp>
        <p:nvGrpSpPr>
          <p:cNvPr id="11797" name="yt_shape_11797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13215" y="2794332"/>
            <a:ext cx="2078745" cy="2016224"/>
            <a:chOff x="0" y="0"/>
            <a:chExt cx="1844802" cy="1789317"/>
          </a:xfrm>
        </p:grpSpPr>
        <p:pic>
          <p:nvPicPr>
            <p:cNvPr id="2" name="yt_image_1179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4802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99" name="yt_shape_11799"/>
            <p:cNvSpPr txBox="1"/>
            <p:nvPr/>
          </p:nvSpPr>
          <p:spPr>
            <a:xfrm>
              <a:off x="312937" y="14293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D9F3C94-D7B7-BE20-1AA4-A60BFB1EA863}"/>
              </a:ext>
            </a:extLst>
          </p:cNvPr>
          <p:cNvSpPr txBox="1"/>
          <p:nvPr/>
        </p:nvSpPr>
        <p:spPr>
          <a:xfrm>
            <a:off x="1642887" y="25776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1384" y="4918976"/>
            <a:ext cx="10740576" cy="100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在平面直角坐标系内有四个点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若以点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为顶点的四边形是平行四边形，则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zh-CN" altLang="zh-CN" sz="100" spc="-100" dirty="0">
                <a:solidFill>
                  <a:srgbClr val="FF0000"/>
                </a:solidFill>
                <a:latin typeface="白正" pitchFamily="24"/>
                <a:ea typeface="宋体" pitchFamily="24"/>
              </a:rPr>
              <a:t> </a:t>
            </a:r>
            <a:r>
              <a:rPr lang="zh-CN" altLang="zh-CN" sz="24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或</a:t>
            </a:r>
            <a:r>
              <a:rPr lang="zh-CN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spc="-100" dirty="0">
                <a:noFill/>
                <a:latin typeface="白正" pitchFamily="24"/>
                <a:ea typeface="宋体" pitchFamily="24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26BA5D4-3AA8-10C8-F435-5F64D59A323C}"/>
              </a:ext>
            </a:extLst>
          </p:cNvPr>
          <p:cNvSpPr txBox="1"/>
          <p:nvPr/>
        </p:nvSpPr>
        <p:spPr>
          <a:xfrm>
            <a:off x="8927119" y="5365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2" name="yt_shape_11802"/>
          <p:cNvSpPr txBox="1"/>
          <p:nvPr/>
        </p:nvSpPr>
        <p:spPr>
          <a:xfrm>
            <a:off x="540000" y="126841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内江市中考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</p:txBody>
      </p:sp>
      <p:pic>
        <p:nvPicPr>
          <p:cNvPr id="11804" name="yt_image_11804" title="H_103.2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5242" y="2287216"/>
            <a:ext cx="2476757" cy="153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6" name="yt_shape_11806"/>
          <p:cNvSpPr txBox="1"/>
          <p:nvPr/>
        </p:nvSpPr>
        <p:spPr>
          <a:xfrm>
            <a:off x="533700" y="1914143"/>
            <a:ext cx="29479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40DF02-C8FB-C4AC-6EC6-5938C06572B4}"/>
              </a:ext>
            </a:extLst>
          </p:cNvPr>
          <p:cNvSpPr txBox="1"/>
          <p:nvPr/>
        </p:nvSpPr>
        <p:spPr>
          <a:xfrm>
            <a:off x="449989" y="2310991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87DF5E-1373-E2D7-6AC6-7BA3A8C541C7}"/>
              </a:ext>
            </a:extLst>
          </p:cNvPr>
          <p:cNvSpPr txBox="1"/>
          <p:nvPr/>
        </p:nvSpPr>
        <p:spPr>
          <a:xfrm>
            <a:off x="449989" y="2786479"/>
            <a:ext cx="306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FC1402-2FAB-EE64-67C9-917A26F37925}"/>
              </a:ext>
            </a:extLst>
          </p:cNvPr>
          <p:cNvSpPr txBox="1"/>
          <p:nvPr/>
        </p:nvSpPr>
        <p:spPr>
          <a:xfrm>
            <a:off x="449989" y="3261967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D3973F4-C536-29A5-F485-6B9E2A918BDD}"/>
                  </a:ext>
                </a:extLst>
              </p:cNvPr>
              <p:cNvSpPr txBox="1"/>
              <p:nvPr/>
            </p:nvSpPr>
            <p:spPr>
              <a:xfrm>
                <a:off x="449989" y="3407121"/>
                <a:ext cx="55302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D3973F4-C536-29A5-F485-6B9E2A918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07121"/>
                <a:ext cx="5530278" cy="1611643"/>
              </a:xfrm>
              <a:prstGeom prst="rect">
                <a:avLst/>
              </a:prstGeom>
              <a:blipFill>
                <a:blip r:embed="rId3"/>
                <a:stretch>
                  <a:fillRect l="-17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31A3631-965F-0D6E-AAB7-024BC6471EDE}"/>
              </a:ext>
            </a:extLst>
          </p:cNvPr>
          <p:cNvSpPr txBox="1"/>
          <p:nvPr/>
        </p:nvSpPr>
        <p:spPr>
          <a:xfrm>
            <a:off x="449989" y="5092382"/>
            <a:ext cx="381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07" name="yt_shape_11807"/>
              <p:cNvSpPr txBox="1"/>
              <p:nvPr/>
            </p:nvSpPr>
            <p:spPr>
              <a:xfrm>
                <a:off x="551384" y="1268413"/>
                <a:ext cx="5881418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是平行四边形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证明：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1807" name="yt_shape_118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68413"/>
                <a:ext cx="5881418" cy="3881897"/>
              </a:xfrm>
              <a:prstGeom prst="rect">
                <a:avLst/>
              </a:prstGeom>
              <a:blipFill>
                <a:blip r:embed="rId2"/>
                <a:stretch>
                  <a:fillRect l="-3109" t="-1256" r="-2280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1804" title="H_103.2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75242" y="2287216"/>
            <a:ext cx="2476757" cy="153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1810"/>
          <p:cNvSpPr txBox="1"/>
          <p:nvPr/>
        </p:nvSpPr>
        <p:spPr>
          <a:xfrm>
            <a:off x="641395" y="1891630"/>
            <a:ext cx="4502836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B71AAAC-5AA2-D58D-D471-96F2CF109F20}"/>
              </a:ext>
            </a:extLst>
          </p:cNvPr>
          <p:cNvSpPr txBox="1"/>
          <p:nvPr/>
        </p:nvSpPr>
        <p:spPr>
          <a:xfrm>
            <a:off x="551384" y="1844824"/>
            <a:ext cx="363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FD28E9-431F-F02A-BDE7-36E49E7A38D8}"/>
              </a:ext>
            </a:extLst>
          </p:cNvPr>
          <p:cNvSpPr txBox="1"/>
          <p:nvPr/>
        </p:nvSpPr>
        <p:spPr>
          <a:xfrm>
            <a:off x="551384" y="2320312"/>
            <a:ext cx="4012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507D755-D68E-4B61-50F1-3B024EC3F761}"/>
              </a:ext>
            </a:extLst>
          </p:cNvPr>
          <p:cNvSpPr txBox="1"/>
          <p:nvPr/>
        </p:nvSpPr>
        <p:spPr>
          <a:xfrm>
            <a:off x="551384" y="2795800"/>
            <a:ext cx="463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828CAF-672D-E618-0219-0DBB727B3899}"/>
              </a:ext>
            </a:extLst>
          </p:cNvPr>
          <p:cNvSpPr txBox="1"/>
          <p:nvPr/>
        </p:nvSpPr>
        <p:spPr>
          <a:xfrm>
            <a:off x="551384" y="3271288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865513A-2AEE-B469-5041-AE45379406A9}"/>
              </a:ext>
            </a:extLst>
          </p:cNvPr>
          <p:cNvSpPr txBox="1"/>
          <p:nvPr/>
        </p:nvSpPr>
        <p:spPr>
          <a:xfrm>
            <a:off x="551384" y="3746776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2" name="yt_shape_11812"/>
          <p:cNvSpPr txBox="1"/>
          <p:nvPr/>
        </p:nvSpPr>
        <p:spPr>
          <a:xfrm>
            <a:off x="540000" y="139200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811" name="yt_image_11811" title="H_50.9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9200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14" name="yt_shape_11814"/>
          <p:cNvSpPr txBox="1"/>
          <p:nvPr/>
        </p:nvSpPr>
        <p:spPr>
          <a:xfrm>
            <a:off x="540119" y="208959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页复习题第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出发，沿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个单位长度的速度向终点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的运动时间为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815" name="yt_image_11815" title="H_92.7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4467" y="4005064"/>
            <a:ext cx="3023301" cy="154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9B926A3-54A3-6FFD-BB4D-4A66635EA23B}"/>
              </a:ext>
            </a:extLst>
          </p:cNvPr>
          <p:cNvSpPr txBox="1"/>
          <p:nvPr/>
        </p:nvSpPr>
        <p:spPr>
          <a:xfrm>
            <a:off x="403693" y="1618229"/>
            <a:ext cx="569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8AD232-E8FF-C019-2EDF-90AA0299E809}"/>
              </a:ext>
            </a:extLst>
          </p:cNvPr>
          <p:cNvSpPr txBox="1"/>
          <p:nvPr/>
        </p:nvSpPr>
        <p:spPr>
          <a:xfrm>
            <a:off x="403693" y="2093717"/>
            <a:ext cx="310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D58D20-8F63-C901-BFF3-F912E0082637}"/>
              </a:ext>
            </a:extLst>
          </p:cNvPr>
          <p:cNvSpPr txBox="1"/>
          <p:nvPr/>
        </p:nvSpPr>
        <p:spPr>
          <a:xfrm>
            <a:off x="403693" y="2569205"/>
            <a:ext cx="26728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FC25AA0-EFF4-4B31-5775-B5B4C4A6A0E8}"/>
                  </a:ext>
                </a:extLst>
              </p:cNvPr>
              <p:cNvSpPr txBox="1"/>
              <p:nvPr/>
            </p:nvSpPr>
            <p:spPr>
              <a:xfrm>
                <a:off x="403693" y="2897477"/>
                <a:ext cx="56207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CQO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𝑃𝐴𝑂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𝐴𝑂𝑃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𝐶𝑂𝑄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FC25AA0-EFF4-4B31-5775-B5B4C4A6A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93" y="2897477"/>
                <a:ext cx="5620766" cy="1611643"/>
              </a:xfrm>
              <a:prstGeom prst="rect">
                <a:avLst/>
              </a:prstGeom>
              <a:blipFill>
                <a:blip r:embed="rId2"/>
                <a:stretch>
                  <a:fillRect l="-1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B94BD95-232D-310A-EE0D-443E31EECD10}"/>
              </a:ext>
            </a:extLst>
          </p:cNvPr>
          <p:cNvSpPr txBox="1"/>
          <p:nvPr/>
        </p:nvSpPr>
        <p:spPr>
          <a:xfrm>
            <a:off x="403693" y="4562724"/>
            <a:ext cx="5414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C14C6B-8A70-91DF-1B99-1DA40999E555}"/>
              </a:ext>
            </a:extLst>
          </p:cNvPr>
          <p:cNvSpPr txBox="1"/>
          <p:nvPr/>
        </p:nvSpPr>
        <p:spPr>
          <a:xfrm>
            <a:off x="403693" y="5038212"/>
            <a:ext cx="3963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0AD3C4-BEAB-D08C-FAA5-BCB011B1A187}"/>
              </a:ext>
            </a:extLst>
          </p:cNvPr>
          <p:cNvSpPr txBox="1"/>
          <p:nvPr/>
        </p:nvSpPr>
        <p:spPr>
          <a:xfrm>
            <a:off x="403693" y="5513700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1B00B0-52E5-179B-46E3-09FFE7E6DBBE}"/>
              </a:ext>
            </a:extLst>
          </p:cNvPr>
          <p:cNvSpPr txBox="1"/>
          <p:nvPr/>
        </p:nvSpPr>
        <p:spPr>
          <a:xfrm>
            <a:off x="403693" y="5989188"/>
            <a:ext cx="1813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0291" y="1124744"/>
            <a:ext cx="552747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BQ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的长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用含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的代数式表示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13" name="yt_image_11815" title="H_92.7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2302836"/>
            <a:ext cx="3023301" cy="154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22" name="yt_shape_11822"/>
              <p:cNvSpPr txBox="1"/>
              <p:nvPr/>
            </p:nvSpPr>
            <p:spPr>
              <a:xfrm>
                <a:off x="551384" y="1743790"/>
                <a:ext cx="6187591" cy="22888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ABQP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1822" name="yt_shape_118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43790"/>
                <a:ext cx="6187591" cy="2288832"/>
              </a:xfrm>
              <a:prstGeom prst="rect">
                <a:avLst/>
              </a:prstGeom>
              <a:blipFill>
                <a:blip r:embed="rId2"/>
                <a:stretch>
                  <a:fillRect l="-2956" t="-2128" r="-2167" b="-3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4F103F3-99BE-2AEF-FC1B-318518EB38B7}"/>
              </a:ext>
            </a:extLst>
          </p:cNvPr>
          <p:cNvSpPr txBox="1"/>
          <p:nvPr/>
        </p:nvSpPr>
        <p:spPr>
          <a:xfrm>
            <a:off x="461373" y="1696984"/>
            <a:ext cx="263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D51336-CBCC-0AFC-B7B9-D9B41E9702DB}"/>
              </a:ext>
            </a:extLst>
          </p:cNvPr>
          <p:cNvSpPr txBox="1"/>
          <p:nvPr/>
        </p:nvSpPr>
        <p:spPr>
          <a:xfrm>
            <a:off x="461373" y="2172472"/>
            <a:ext cx="630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ABQP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AE8E347-455D-EF5D-EEE2-C6A06F92D53D}"/>
                  </a:ext>
                </a:extLst>
              </p:cNvPr>
              <p:cNvSpPr txBox="1"/>
              <p:nvPr/>
            </p:nvSpPr>
            <p:spPr>
              <a:xfrm>
                <a:off x="461373" y="2647960"/>
                <a:ext cx="29232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AE8E347-455D-EF5D-EEE2-C6A06F92D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647960"/>
                <a:ext cx="2923286" cy="772808"/>
              </a:xfrm>
              <a:prstGeom prst="rect">
                <a:avLst/>
              </a:prstGeom>
              <a:blipFill>
                <a:blip r:embed="rId3"/>
                <a:stretch>
                  <a:fillRect l="-3340" r="-3549" b="-3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AAE3D0-4835-E173-7DFF-34EB6BB710A5}"/>
                  </a:ext>
                </a:extLst>
              </p:cNvPr>
              <p:cNvSpPr txBox="1"/>
              <p:nvPr/>
            </p:nvSpPr>
            <p:spPr>
              <a:xfrm>
                <a:off x="461373" y="3684362"/>
                <a:ext cx="166439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AAE3D0-4835-E173-7DFF-34EB6BB710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684362"/>
                <a:ext cx="1664398" cy="730136"/>
              </a:xfrm>
              <a:prstGeom prst="rect">
                <a:avLst/>
              </a:prstGeom>
              <a:blipFill>
                <a:blip r:embed="rId4"/>
                <a:stretch>
                  <a:fillRect l="-5861" r="-586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817"/>
          <p:cNvSpPr txBox="1"/>
          <p:nvPr/>
        </p:nvSpPr>
        <p:spPr>
          <a:xfrm>
            <a:off x="551384" y="1254845"/>
            <a:ext cx="65642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ABQP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是平行四边形？</a:t>
            </a:r>
          </a:p>
        </p:txBody>
      </p:sp>
      <p:sp>
        <p:nvSpPr>
          <p:cNvPr id="8" name="yt_shape_11819"/>
          <p:cNvSpPr txBox="1"/>
          <p:nvPr/>
        </p:nvSpPr>
        <p:spPr>
          <a:xfrm>
            <a:off x="551384" y="3330554"/>
            <a:ext cx="7684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的垂直平分线上时，直接写出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0" name="yt_image_11815" title="H_92.7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00256" y="2302836"/>
            <a:ext cx="3023301" cy="154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7" name="yt_shape_11827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1826" name="yt_image_118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440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9" name="yt_shape_11829"/>
          <p:cNvSpPr txBox="1"/>
          <p:nvPr/>
        </p:nvSpPr>
        <p:spPr>
          <a:xfrm>
            <a:off x="1265772" y="1916832"/>
            <a:ext cx="9660456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平行四边形的判定方法有定义和四个判定定理，共五种判定方法，解题时要灵活选用，尽量使解题过程简捷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4" name="yt_shape_11744"/>
          <p:cNvSpPr txBox="1"/>
          <p:nvPr/>
        </p:nvSpPr>
        <p:spPr>
          <a:xfrm>
            <a:off x="479376" y="1078285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743" name="yt_image_11743" title="H_51.3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078285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6" name="yt_shape_11746"/>
          <p:cNvSpPr txBox="1"/>
          <p:nvPr/>
        </p:nvSpPr>
        <p:spPr>
          <a:xfrm>
            <a:off x="479376" y="1781582"/>
            <a:ext cx="752449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一组对边平行且相等的四边形是平行四边形</a:t>
            </a:r>
          </a:p>
        </p:txBody>
      </p:sp>
      <p:sp>
        <p:nvSpPr>
          <p:cNvPr id="11747" name="yt_shape_11747"/>
          <p:cNvSpPr txBox="1"/>
          <p:nvPr/>
        </p:nvSpPr>
        <p:spPr>
          <a:xfrm>
            <a:off x="479497" y="2285892"/>
            <a:ext cx="1030840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，要使四边形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成为平行四边形，还需添加的一个条件是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49" name="yt_table_1174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115157"/>
              </p:ext>
            </p:extLst>
          </p:nvPr>
        </p:nvGraphicFramePr>
        <p:xfrm>
          <a:off x="479376" y="3245327"/>
          <a:ext cx="2962275" cy="1901952"/>
        </p:xfrm>
        <a:graphic>
          <a:graphicData uri="http://schemas.openxmlformats.org/drawingml/2006/table">
            <a:tbl>
              <a:tblPr/>
              <a:tblGrid>
                <a:gridCol w="2962275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</a:tbl>
          </a:graphicData>
        </a:graphic>
      </p:graphicFrame>
      <p:pic>
        <p:nvPicPr>
          <p:cNvPr id="11748" name="yt_image_11748_skip" title="H_101.5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6904" y="3243030"/>
            <a:ext cx="2541001" cy="153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735827" title="H_28.801733">
            <a:extLst>
              <a:ext uri="{FF2B5EF4-FFF2-40B4-BE49-F238E27FC236}">
                <a16:creationId xmlns:a16="http://schemas.microsoft.com/office/drawing/2014/main" id="{4E702EF1-2352-E57D-DF8D-8286302FA4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2325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07ED2F-35C8-C50E-84DE-D605DD255B76}"/>
              </a:ext>
            </a:extLst>
          </p:cNvPr>
          <p:cNvSpPr txBox="1"/>
          <p:nvPr/>
        </p:nvSpPr>
        <p:spPr>
          <a:xfrm>
            <a:off x="1271464" y="27250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1751"/>
          <p:cNvSpPr txBox="1"/>
          <p:nvPr/>
        </p:nvSpPr>
        <p:spPr>
          <a:xfrm>
            <a:off x="479376" y="5311538"/>
            <a:ext cx="1030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将一条长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且不水平的线段向右平移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后，连接线段端点对应点得到的图形是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平行四边形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，它的周长是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7BFC065-6670-2F26-E426-A633EF575CB7}"/>
              </a:ext>
            </a:extLst>
          </p:cNvPr>
          <p:cNvSpPr txBox="1"/>
          <p:nvPr/>
        </p:nvSpPr>
        <p:spPr>
          <a:xfrm>
            <a:off x="1543672" y="571569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96C6448-0ACE-B373-9D96-47F88A4E1CA8}"/>
              </a:ext>
            </a:extLst>
          </p:cNvPr>
          <p:cNvSpPr txBox="1"/>
          <p:nvPr/>
        </p:nvSpPr>
        <p:spPr>
          <a:xfrm>
            <a:off x="5616376" y="57411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53" name="yt_image_11753" title="H_92.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69556" y="2755159"/>
            <a:ext cx="2339012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55" name="yt_shape_11755"/>
          <p:cNvSpPr txBox="1"/>
          <p:nvPr/>
        </p:nvSpPr>
        <p:spPr>
          <a:xfrm>
            <a:off x="540000" y="2326477"/>
            <a:ext cx="511197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分别是边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F59357-4C2E-730D-BC1D-C7C4CBECA52D}"/>
              </a:ext>
            </a:extLst>
          </p:cNvPr>
          <p:cNvSpPr txBox="1"/>
          <p:nvPr/>
        </p:nvSpPr>
        <p:spPr>
          <a:xfrm>
            <a:off x="449989" y="2279671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FC5C19-1ECC-7263-17AA-CFFBB8F2A2DE}"/>
              </a:ext>
            </a:extLst>
          </p:cNvPr>
          <p:cNvSpPr txBox="1"/>
          <p:nvPr/>
        </p:nvSpPr>
        <p:spPr>
          <a:xfrm>
            <a:off x="449989" y="2755159"/>
            <a:ext cx="306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5A8DBC-694D-F85F-BD7B-64F3B6516FB4}"/>
              </a:ext>
            </a:extLst>
          </p:cNvPr>
          <p:cNvSpPr txBox="1"/>
          <p:nvPr/>
        </p:nvSpPr>
        <p:spPr>
          <a:xfrm>
            <a:off x="449989" y="3230647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97D12C-B78F-977B-0423-C20DA06D2D07}"/>
              </a:ext>
            </a:extLst>
          </p:cNvPr>
          <p:cNvSpPr txBox="1"/>
          <p:nvPr/>
        </p:nvSpPr>
        <p:spPr>
          <a:xfrm>
            <a:off x="449989" y="3706135"/>
            <a:ext cx="500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分别是边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CD7291-AE31-998E-8936-254DC2EC930F}"/>
              </a:ext>
            </a:extLst>
          </p:cNvPr>
          <p:cNvSpPr txBox="1"/>
          <p:nvPr/>
        </p:nvSpPr>
        <p:spPr>
          <a:xfrm>
            <a:off x="449989" y="4181623"/>
            <a:ext cx="3013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910047-A7CC-5AAD-B508-EFC03F612F73}"/>
              </a:ext>
            </a:extLst>
          </p:cNvPr>
          <p:cNvSpPr txBox="1"/>
          <p:nvPr/>
        </p:nvSpPr>
        <p:spPr>
          <a:xfrm>
            <a:off x="449989" y="4657111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A78080-6B6B-14F6-EF1F-18891A465798}"/>
              </a:ext>
            </a:extLst>
          </p:cNvPr>
          <p:cNvSpPr txBox="1"/>
          <p:nvPr/>
        </p:nvSpPr>
        <p:spPr>
          <a:xfrm>
            <a:off x="449989" y="5132600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0B8F3D-0088-E45C-AFFD-4BD1E3A4D6A8}"/>
              </a:ext>
            </a:extLst>
          </p:cNvPr>
          <p:cNvSpPr txBox="1"/>
          <p:nvPr/>
        </p:nvSpPr>
        <p:spPr>
          <a:xfrm>
            <a:off x="449989" y="5608087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9989" y="1181645"/>
            <a:ext cx="1075857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楷体" pitchFamily="24"/>
              </a:rPr>
              <a:t>宿迁市中考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中，点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的中点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求证：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6" name="yt_shape_11756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都是平行四边形，求证：四边形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57" name="yt_image_11757" title="H_107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7279" y="2374891"/>
            <a:ext cx="2244720" cy="163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59" name="yt_shape_11759"/>
          <p:cNvSpPr txBox="1"/>
          <p:nvPr/>
        </p:nvSpPr>
        <p:spPr>
          <a:xfrm>
            <a:off x="569267" y="2421697"/>
            <a:ext cx="743633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都是平行四边形，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353F37-9BF9-B0D4-98D2-0FADD7AEBA40}"/>
              </a:ext>
            </a:extLst>
          </p:cNvPr>
          <p:cNvSpPr txBox="1"/>
          <p:nvPr/>
        </p:nvSpPr>
        <p:spPr>
          <a:xfrm>
            <a:off x="479256" y="2374891"/>
            <a:ext cx="754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都是平行四边形，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98E334-9663-B211-C7F4-13DCF002DA37}"/>
              </a:ext>
            </a:extLst>
          </p:cNvPr>
          <p:cNvSpPr txBox="1"/>
          <p:nvPr/>
        </p:nvSpPr>
        <p:spPr>
          <a:xfrm>
            <a:off x="479256" y="2850379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11C8A9-1FDE-D617-4B14-84BBF0479566}"/>
              </a:ext>
            </a:extLst>
          </p:cNvPr>
          <p:cNvSpPr txBox="1"/>
          <p:nvPr/>
        </p:nvSpPr>
        <p:spPr>
          <a:xfrm>
            <a:off x="479256" y="3325867"/>
            <a:ext cx="2955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E9EAA9-DF13-098C-959C-2ADE97D48F6F}"/>
              </a:ext>
            </a:extLst>
          </p:cNvPr>
          <p:cNvSpPr txBox="1"/>
          <p:nvPr/>
        </p:nvSpPr>
        <p:spPr>
          <a:xfrm>
            <a:off x="479256" y="3801355"/>
            <a:ext cx="322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152CC2-C83B-2AAC-8D17-B4E4F14D2442}"/>
              </a:ext>
            </a:extLst>
          </p:cNvPr>
          <p:cNvSpPr txBox="1"/>
          <p:nvPr/>
        </p:nvSpPr>
        <p:spPr>
          <a:xfrm>
            <a:off x="479256" y="4276843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0" name="yt_shape_11760"/>
          <p:cNvSpPr txBox="1"/>
          <p:nvPr/>
        </p:nvSpPr>
        <p:spPr>
          <a:xfrm>
            <a:off x="540000" y="900000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平行四边形的判定方法的综合应用</a:t>
            </a:r>
          </a:p>
        </p:txBody>
      </p:sp>
      <p:sp>
        <p:nvSpPr>
          <p:cNvPr id="11761" name="yt_shape_11761"/>
          <p:cNvSpPr txBox="1"/>
          <p:nvPr/>
        </p:nvSpPr>
        <p:spPr>
          <a:xfrm>
            <a:off x="540000" y="1404310"/>
            <a:ext cx="96869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依据所标数据，下列一定为平行四边形的是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762" name="yt_image_1176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934" y="2211999"/>
            <a:ext cx="952119" cy="77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63" name="yt_image_11763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3897" y="2035977"/>
            <a:ext cx="950976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64" name="yt_image_1176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6793" y="2102271"/>
            <a:ext cx="1014984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65" name="yt_image_1176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32104" y="2035977"/>
            <a:ext cx="950976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8" name="yt_shape_11768"/>
          <p:cNvSpPr txBox="1"/>
          <p:nvPr/>
        </p:nvSpPr>
        <p:spPr>
          <a:xfrm>
            <a:off x="798959" y="298466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769" name="yt_shape_11769"/>
          <p:cNvSpPr txBox="1"/>
          <p:nvPr/>
        </p:nvSpPr>
        <p:spPr>
          <a:xfrm>
            <a:off x="2877758" y="298466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770" name="yt_shape_11770"/>
          <p:cNvSpPr txBox="1"/>
          <p:nvPr/>
        </p:nvSpPr>
        <p:spPr>
          <a:xfrm>
            <a:off x="5092658" y="298466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771" name="yt_shape_11771"/>
          <p:cNvSpPr txBox="1"/>
          <p:nvPr/>
        </p:nvSpPr>
        <p:spPr>
          <a:xfrm>
            <a:off x="7307558" y="298466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1772" name="yt_shape_11772"/>
          <p:cNvSpPr txBox="1"/>
          <p:nvPr/>
        </p:nvSpPr>
        <p:spPr>
          <a:xfrm>
            <a:off x="540119" y="349732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，给出下列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其中一定能判定这个四边形是平行四边形的条件共有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74" name="yt_table_117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405323"/>
              </p:ext>
            </p:extLst>
          </p:nvPr>
        </p:nvGraphicFramePr>
        <p:xfrm>
          <a:off x="540000" y="5417020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</a:tbl>
          </a:graphicData>
        </a:graphic>
      </p:graphicFrame>
      <p:pic>
        <p:nvPicPr>
          <p:cNvPr id="11773" name="yt_image_11773_skip" title="H_89.8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88527" y="5417020"/>
            <a:ext cx="1961388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736018">
            <a:extLst>
              <a:ext uri="{FF2B5EF4-FFF2-40B4-BE49-F238E27FC236}">
                <a16:creationId xmlns:a16="http://schemas.microsoft.com/office/drawing/2014/main" id="{2BE9EDE3-84A3-632A-3CB8-15BC677AC52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917D92-9C78-506C-C912-B3BB08F175E8}"/>
              </a:ext>
            </a:extLst>
          </p:cNvPr>
          <p:cNvSpPr txBox="1"/>
          <p:nvPr/>
        </p:nvSpPr>
        <p:spPr>
          <a:xfrm>
            <a:off x="9212989" y="13575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AF193E-1713-7E3B-639F-AC812F2A09CD}"/>
              </a:ext>
            </a:extLst>
          </p:cNvPr>
          <p:cNvSpPr txBox="1"/>
          <p:nvPr/>
        </p:nvSpPr>
        <p:spPr>
          <a:xfrm>
            <a:off x="10249746" y="487698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" name="yt_shape_11776"/>
          <p:cNvSpPr txBox="1"/>
          <p:nvPr/>
        </p:nvSpPr>
        <p:spPr>
          <a:xfrm>
            <a:off x="623391" y="1268413"/>
            <a:ext cx="1059667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是平行四边形，点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上的两点，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</p:txBody>
      </p:sp>
      <p:pic>
        <p:nvPicPr>
          <p:cNvPr id="11777" name="yt_image_11777" title="H_103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0251" y="2069503"/>
            <a:ext cx="2603791" cy="147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9" name="yt_shape_11779"/>
          <p:cNvSpPr txBox="1"/>
          <p:nvPr/>
        </p:nvSpPr>
        <p:spPr>
          <a:xfrm>
            <a:off x="608335" y="2183920"/>
            <a:ext cx="19220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45AB71-97E3-057D-0FCF-D9EEC21197E0}"/>
              </a:ext>
            </a:extLst>
          </p:cNvPr>
          <p:cNvSpPr txBox="1"/>
          <p:nvPr/>
        </p:nvSpPr>
        <p:spPr>
          <a:xfrm>
            <a:off x="608335" y="2612435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FE126B-EE1B-D326-0B6B-85608C220E46}"/>
              </a:ext>
            </a:extLst>
          </p:cNvPr>
          <p:cNvSpPr txBox="1"/>
          <p:nvPr/>
        </p:nvSpPr>
        <p:spPr>
          <a:xfrm>
            <a:off x="608335" y="3563411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96BDB9-B05E-BF3A-A287-4F3F647EBACF}"/>
              </a:ext>
            </a:extLst>
          </p:cNvPr>
          <p:cNvSpPr txBox="1"/>
          <p:nvPr/>
        </p:nvSpPr>
        <p:spPr>
          <a:xfrm>
            <a:off x="608335" y="4038899"/>
            <a:ext cx="6803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7D9184-29F8-3862-AC53-D6543E9AA597}"/>
              </a:ext>
            </a:extLst>
          </p:cNvPr>
          <p:cNvSpPr txBox="1"/>
          <p:nvPr/>
        </p:nvSpPr>
        <p:spPr>
          <a:xfrm>
            <a:off x="608335" y="4514387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D011D0-A252-034C-AE6F-1E3725B09910}"/>
              </a:ext>
            </a:extLst>
          </p:cNvPr>
          <p:cNvSpPr txBox="1"/>
          <p:nvPr/>
        </p:nvSpPr>
        <p:spPr>
          <a:xfrm>
            <a:off x="608335" y="4989875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9225E17-7563-DAC0-37D8-0348AF207C94}"/>
              </a:ext>
            </a:extLst>
          </p:cNvPr>
          <p:cNvSpPr txBox="1"/>
          <p:nvPr/>
        </p:nvSpPr>
        <p:spPr>
          <a:xfrm>
            <a:off x="608335" y="5465363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8335" y="3087923"/>
            <a:ext cx="2058099" cy="624685"/>
            <a:chOff x="608335" y="3087923"/>
            <a:chExt cx="2058099" cy="62468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B2542A0-71F8-9BE3-6845-E79BACB84A81}"/>
                </a:ext>
              </a:extLst>
            </p:cNvPr>
            <p:cNvSpPr txBox="1"/>
            <p:nvPr/>
          </p:nvSpPr>
          <p:spPr>
            <a:xfrm>
              <a:off x="608335" y="3087923"/>
              <a:ext cx="2058099" cy="569100"/>
            </a:xfrm>
            <a:prstGeom prst="rect">
              <a:avLst/>
            </a:prstGeom>
            <a:noFill/>
          </p:spPr>
          <p:txBody>
            <a:bodyPr vert="horz" wrap="none" rtlCol="0">
              <a:noAutofit/>
            </a:bodyPr>
            <a:lstStyle/>
            <a:p>
              <a:pPr>
                <a:lnSpc>
                  <a:spcPct val="129999"/>
                </a:lnSpc>
              </a:pPr>
              <a:r>
                <a: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itchFamily="24"/>
                  <a:ea typeface="宋体" pitchFamily="24"/>
                  <a:cs typeface="+mn-cs"/>
                </a:rPr>
                <a:t>∴</a:t>
              </a:r>
              <a:r>
                <a:rPr kumimoji="0" lang="en-US" altLang="zh-CN" sz="2400" b="0" i="1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Times New Roman" pitchFamily="24"/>
                  <a:cs typeface="+mn-cs"/>
                </a:rPr>
                <a:t>AD</a:t>
              </a:r>
              <a:r>
                <a:rPr lang="en-US" altLang="zh-CN" sz="2400" dirty="0" smtClean="0">
                  <a:solidFill>
                    <a:srgbClr val="FF0000"/>
                  </a:solidFill>
                  <a:uFill>
                    <a:solidFill>
                      <a:srgbClr val="FF0000"/>
                    </a:solidFill>
                  </a:uFill>
                  <a:latin typeface="宋体" pitchFamily="24"/>
                  <a:ea typeface="宋体" pitchFamily="24"/>
                </a:rPr>
                <a:t>∥</a:t>
              </a:r>
              <a:r>
                <a:rPr kumimoji="0" lang="en-US" altLang="zh-CN" sz="2400" b="0" i="1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Times New Roman" pitchFamily="24"/>
                  <a:cs typeface="+mn-cs"/>
                </a:rPr>
                <a:t>BC</a:t>
              </a:r>
              <a:r>
                <a:rPr kumimoji="0" lang="zh-CN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白正" pitchFamily="24"/>
                  <a:ea typeface="黑体" pitchFamily="24"/>
                  <a:cs typeface="+mn-cs"/>
                </a:rPr>
                <a:t>，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355340" y="3343276"/>
              <a:ext cx="348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0000"/>
                  </a:solidFill>
                </a:rPr>
                <a:t>═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0" name="yt_shape_11780"/>
          <p:cNvSpPr txBox="1"/>
          <p:nvPr/>
        </p:nvSpPr>
        <p:spPr>
          <a:xfrm>
            <a:off x="551384" y="1271241"/>
            <a:ext cx="6687728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2B9E22-3742-B136-9A67-BFBF18F68CB9}"/>
              </a:ext>
            </a:extLst>
          </p:cNvPr>
          <p:cNvSpPr txBox="1"/>
          <p:nvPr/>
        </p:nvSpPr>
        <p:spPr>
          <a:xfrm>
            <a:off x="551384" y="1761941"/>
            <a:ext cx="5096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B796D14-EFEE-6664-2AD3-137FD86F28F4}"/>
              </a:ext>
            </a:extLst>
          </p:cNvPr>
          <p:cNvSpPr txBox="1"/>
          <p:nvPr/>
        </p:nvSpPr>
        <p:spPr>
          <a:xfrm>
            <a:off x="551384" y="2237430"/>
            <a:ext cx="347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997D612-2604-9BE0-485A-18485F1C9545}"/>
              </a:ext>
            </a:extLst>
          </p:cNvPr>
          <p:cNvSpPr txBox="1"/>
          <p:nvPr/>
        </p:nvSpPr>
        <p:spPr>
          <a:xfrm>
            <a:off x="551384" y="2712917"/>
            <a:ext cx="4082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1777" title="H_103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0251" y="2069503"/>
            <a:ext cx="2603791" cy="147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3" name="yt_shape_11783"/>
          <p:cNvSpPr txBox="1"/>
          <p:nvPr/>
        </p:nvSpPr>
        <p:spPr>
          <a:xfrm>
            <a:off x="623273" y="1285181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混淆平行四边形的判定方法而致错</a:t>
            </a:r>
          </a:p>
        </p:txBody>
      </p:sp>
      <p:sp>
        <p:nvSpPr>
          <p:cNvPr id="11784" name="yt_shape_11784"/>
          <p:cNvSpPr txBox="1"/>
          <p:nvPr/>
        </p:nvSpPr>
        <p:spPr>
          <a:xfrm>
            <a:off x="623392" y="17894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中任选两个使四边形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为平行四边形的选法有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85" name="yt_table_117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252823"/>
              </p:ext>
            </p:extLst>
          </p:nvPr>
        </p:nvGraphicFramePr>
        <p:xfrm>
          <a:off x="623273" y="2748926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</a:tbl>
          </a:graphicData>
        </a:graphic>
      </p:graphicFrame>
      <p:pic>
        <p:nvPicPr>
          <p:cNvPr id="3" name="yt_shape_1698903736180" title="H_28.801733">
            <a:extLst>
              <a:ext uri="{FF2B5EF4-FFF2-40B4-BE49-F238E27FC236}">
                <a16:creationId xmlns:a16="http://schemas.microsoft.com/office/drawing/2014/main" id="{B3F96BB5-3ED5-97C6-59F7-36E5906B6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73" y="132685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767513-A6D5-18E0-02D7-F989CBC47BD6}"/>
              </a:ext>
            </a:extLst>
          </p:cNvPr>
          <p:cNvSpPr txBox="1"/>
          <p:nvPr/>
        </p:nvSpPr>
        <p:spPr>
          <a:xfrm>
            <a:off x="6510319" y="221817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8" name="yt_shape_11788"/>
          <p:cNvSpPr txBox="1"/>
          <p:nvPr/>
        </p:nvSpPr>
        <p:spPr>
          <a:xfrm>
            <a:off x="539881" y="1301825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787" name="yt_image_11787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301825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0" name="yt_shape_11790"/>
          <p:cNvSpPr txBox="1"/>
          <p:nvPr/>
        </p:nvSpPr>
        <p:spPr>
          <a:xfrm>
            <a:off x="540000" y="19879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上不同的两点，下列条件中，不能得出四边形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一定为平行四边形的是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4" name="yt_table_1179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044764"/>
              </p:ext>
            </p:extLst>
          </p:nvPr>
        </p:nvGraphicFramePr>
        <p:xfrm>
          <a:off x="539881" y="2947415"/>
          <a:ext cx="5858193" cy="950976"/>
        </p:xfrm>
        <a:graphic>
          <a:graphicData uri="http://schemas.openxmlformats.org/drawingml/2006/table">
            <a:tbl>
              <a:tblPr/>
              <a:tblGrid>
                <a:gridCol w="2895918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2962275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</a:tbl>
          </a:graphicData>
        </a:graphic>
      </p:graphicFrame>
      <p:grpSp>
        <p:nvGrpSpPr>
          <p:cNvPr id="11791" name="yt_shape_11791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352" y="2832618"/>
            <a:ext cx="2387647" cy="1861468"/>
            <a:chOff x="0" y="0"/>
            <a:chExt cx="2139696" cy="1668159"/>
          </a:xfrm>
        </p:grpSpPr>
        <p:pic>
          <p:nvPicPr>
            <p:cNvPr id="2" name="yt_image_1179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39696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93" name="yt_shape_11793"/>
            <p:cNvSpPr txBox="1"/>
            <p:nvPr/>
          </p:nvSpPr>
          <p:spPr>
            <a:xfrm>
              <a:off x="536567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E7361F6-2B74-CBB9-D95E-53099F43BAFB}"/>
              </a:ext>
            </a:extLst>
          </p:cNvPr>
          <p:cNvSpPr txBox="1"/>
          <p:nvPr/>
        </p:nvSpPr>
        <p:spPr>
          <a:xfrm>
            <a:off x="5477602" y="241666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1610</Words>
  <Application>Microsoft Office PowerPoint</Application>
  <PresentationFormat>宽屏</PresentationFormat>
  <Paragraphs>154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46</cp:revision>
  <dcterms:created xsi:type="dcterms:W3CDTF">2023-05-05T05:33:04Z</dcterms:created>
  <dcterms:modified xsi:type="dcterms:W3CDTF">2023-11-02T12:04:09Z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