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5" r:id="rId7"/>
    <p:sldId id="376" r:id="rId8"/>
    <p:sldId id="378" r:id="rId9"/>
    <p:sldId id="379" r:id="rId10"/>
    <p:sldId id="381" r:id="rId11"/>
    <p:sldId id="387" r:id="rId12"/>
    <p:sldId id="392" r:id="rId13"/>
    <p:sldId id="393" r:id="rId14"/>
    <p:sldId id="389" r:id="rId15"/>
    <p:sldId id="394" r:id="rId16"/>
    <p:sldId id="39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0.png"/><Relationship Id="rId4" Type="http://schemas.openxmlformats.org/officeDocument/2006/relationships/image" Target="../media/image3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0.png"/><Relationship Id="rId4" Type="http://schemas.openxmlformats.org/officeDocument/2006/relationships/image" Target="../media/image4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yt_shape_10340"/>
          <p:cNvSpPr txBox="1"/>
          <p:nvPr/>
        </p:nvSpPr>
        <p:spPr>
          <a:xfrm>
            <a:off x="479376" y="125246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339" name="yt_image_1033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5246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42" name="yt_shape_10342"/>
              <p:cNvSpPr txBox="1"/>
              <p:nvPr/>
            </p:nvSpPr>
            <p:spPr>
              <a:xfrm>
                <a:off x="479376" y="1950044"/>
                <a:ext cx="7134838" cy="3342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二次根式的除法：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二次根式除法的逆用：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最简二次根式必须满足下列两个条件：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被开方数不含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分母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被开方数中不含能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开得尽方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的因数或因式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42" name="yt_shape_10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50044"/>
                <a:ext cx="7134838" cy="3342775"/>
              </a:xfrm>
              <a:prstGeom prst="rect">
                <a:avLst/>
              </a:prstGeom>
              <a:blipFill>
                <a:blip r:embed="rId3"/>
                <a:stretch>
                  <a:fillRect l="-2650" r="-1624" b="-4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E55C26-BB9A-A2B9-A2E2-61E7105B94CA}"/>
                  </a:ext>
                </a:extLst>
              </p:cNvPr>
              <p:cNvSpPr txBox="1"/>
              <p:nvPr/>
            </p:nvSpPr>
            <p:spPr>
              <a:xfrm>
                <a:off x="3957176" y="1903238"/>
                <a:ext cx="85871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E55C26-BB9A-A2B9-A2E2-61E7105B9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7176" y="1903238"/>
                <a:ext cx="858710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4FDCB99-CD0F-524C-E5A6-7B03F4350C85}"/>
              </a:ext>
            </a:extLst>
          </p:cNvPr>
          <p:cNvCxnSpPr/>
          <p:nvPr/>
        </p:nvCxnSpPr>
        <p:spPr>
          <a:xfrm>
            <a:off x="3742387" y="2936644"/>
            <a:ext cx="983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566283-A6DA-6BB5-3F54-122D32D0B42D}"/>
                  </a:ext>
                </a:extLst>
              </p:cNvPr>
              <p:cNvSpPr txBox="1"/>
              <p:nvPr/>
            </p:nvSpPr>
            <p:spPr>
              <a:xfrm>
                <a:off x="3970765" y="2870788"/>
                <a:ext cx="85871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566283-A6DA-6BB5-3F54-122D32D0B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765" y="2870788"/>
                <a:ext cx="858710" cy="10611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819C564-D1CF-45DF-C449-84DF70030FB8}"/>
              </a:ext>
            </a:extLst>
          </p:cNvPr>
          <p:cNvCxnSpPr/>
          <p:nvPr/>
        </p:nvCxnSpPr>
        <p:spPr>
          <a:xfrm>
            <a:off x="3755976" y="3904193"/>
            <a:ext cx="983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99D8F53-7226-F2EF-104C-0EECD2D2683E}"/>
              </a:ext>
            </a:extLst>
          </p:cNvPr>
          <p:cNvSpPr txBox="1"/>
          <p:nvPr/>
        </p:nvSpPr>
        <p:spPr>
          <a:xfrm>
            <a:off x="3284965" y="431382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10D2B8-0DB0-02DC-1D6D-F5A694A849FD}"/>
              </a:ext>
            </a:extLst>
          </p:cNvPr>
          <p:cNvSpPr txBox="1"/>
          <p:nvPr/>
        </p:nvSpPr>
        <p:spPr>
          <a:xfrm>
            <a:off x="3894565" y="478931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开得尽方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0" name="yt_shape_10410"/>
              <p:cNvSpPr txBox="1"/>
              <p:nvPr/>
            </p:nvSpPr>
            <p:spPr>
              <a:xfrm>
                <a:off x="540000" y="1782314"/>
                <a:ext cx="2996398" cy="36533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0" name="yt_shape_1041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2314"/>
                <a:ext cx="2996398" cy="3653372"/>
              </a:xfrm>
              <a:prstGeom prst="rect">
                <a:avLst/>
              </a:prstGeom>
              <a:blipFill>
                <a:blip r:embed="rId2"/>
                <a:stretch>
                  <a:fillRect l="-6314" r="-5499" b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BAB39D-C322-5A89-B739-5304835670E6}"/>
                  </a:ext>
                </a:extLst>
              </p:cNvPr>
              <p:cNvSpPr txBox="1"/>
              <p:nvPr/>
            </p:nvSpPr>
            <p:spPr>
              <a:xfrm>
                <a:off x="449989" y="2703058"/>
                <a:ext cx="302456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01BAB39D-C322-5A89-B739-530483567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3058"/>
                <a:ext cx="3024568" cy="1061161"/>
              </a:xfrm>
              <a:prstGeom prst="rect">
                <a:avLst/>
              </a:prstGeom>
              <a:blipFill>
                <a:blip r:embed="rId3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1B0E69-AC4A-87EF-C4CA-B44C91C61E9C}"/>
                  </a:ext>
                </a:extLst>
              </p:cNvPr>
              <p:cNvSpPr txBox="1"/>
              <p:nvPr/>
            </p:nvSpPr>
            <p:spPr>
              <a:xfrm>
                <a:off x="1669189" y="3670607"/>
                <a:ext cx="97078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1C1B0E69-AC4A-87EF-C4CA-B44C91C61E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670607"/>
                <a:ext cx="970789" cy="1061162"/>
              </a:xfrm>
              <a:prstGeom prst="rect">
                <a:avLst/>
              </a:prstGeom>
              <a:blipFill>
                <a:blip r:embed="rId4"/>
                <a:stretch>
                  <a:fillRect l="-10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9B51C5-E7A2-FE0C-7C85-988E40A019E8}"/>
                  </a:ext>
                </a:extLst>
              </p:cNvPr>
              <p:cNvSpPr txBox="1"/>
              <p:nvPr/>
            </p:nvSpPr>
            <p:spPr>
              <a:xfrm>
                <a:off x="1669189" y="4638157"/>
                <a:ext cx="964374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499B51C5-E7A2-FE0C-7C85-988E40A019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638157"/>
                <a:ext cx="964374" cy="809003"/>
              </a:xfrm>
              <a:prstGeom prst="rect">
                <a:avLst/>
              </a:prstGeom>
              <a:blipFill>
                <a:blip r:embed="rId5"/>
                <a:stretch>
                  <a:fillRect l="-10127" r="-10127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58660" y="1100245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计算：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4" name="yt_shape_10414"/>
              <p:cNvSpPr txBox="1"/>
              <p:nvPr/>
            </p:nvSpPr>
            <p:spPr>
              <a:xfrm>
                <a:off x="540000" y="1030954"/>
                <a:ext cx="3748206" cy="51560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4" name="yt_shape_1041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30954"/>
                <a:ext cx="3748206" cy="5156091"/>
              </a:xfrm>
              <a:prstGeom prst="rect">
                <a:avLst/>
              </a:prstGeom>
              <a:blipFill>
                <a:blip r:embed="rId2"/>
                <a:stretch>
                  <a:fillRect l="-5049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414A72-1877-29B0-E656-09BC8D99CD0A}"/>
                  </a:ext>
                </a:extLst>
              </p:cNvPr>
              <p:cNvSpPr txBox="1"/>
              <p:nvPr/>
            </p:nvSpPr>
            <p:spPr>
              <a:xfrm>
                <a:off x="449989" y="1951698"/>
                <a:ext cx="306425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35414A72-1877-29B0-E656-09BC8D99C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1698"/>
                <a:ext cx="3064257" cy="1061161"/>
              </a:xfrm>
              <a:prstGeom prst="rect">
                <a:avLst/>
              </a:prstGeom>
              <a:blipFill>
                <a:blip r:embed="rId3"/>
                <a:stretch>
                  <a:fillRect l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1F8C0C-75E9-0C18-CF79-95715A535FD9}"/>
                  </a:ext>
                </a:extLst>
              </p:cNvPr>
              <p:cNvSpPr txBox="1"/>
              <p:nvPr/>
            </p:nvSpPr>
            <p:spPr>
              <a:xfrm>
                <a:off x="1669189" y="2919247"/>
                <a:ext cx="929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931F8C0C-75E9-0C18-CF79-95715A535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919247"/>
                <a:ext cx="929514" cy="613931"/>
              </a:xfrm>
              <a:prstGeom prst="rect">
                <a:avLst/>
              </a:prstGeom>
              <a:blipFill>
                <a:blip r:embed="rId4"/>
                <a:stretch>
                  <a:fillRect l="-10526" r="-105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39EC4F-4423-70A6-D832-9BD9BA8E7CF5}"/>
                  </a:ext>
                </a:extLst>
              </p:cNvPr>
              <p:cNvSpPr txBox="1"/>
              <p:nvPr/>
            </p:nvSpPr>
            <p:spPr>
              <a:xfrm>
                <a:off x="449989" y="4407116"/>
                <a:ext cx="389204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6039EC4F-4423-70A6-D832-9BD9BA8E7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7116"/>
                <a:ext cx="3892042" cy="1061161"/>
              </a:xfrm>
              <a:prstGeom prst="rect">
                <a:avLst/>
              </a:prstGeom>
              <a:blipFill>
                <a:blip r:embed="rId5"/>
                <a:stretch>
                  <a:fillRect l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DABA65-0AF4-AF5E-DE67-3E438A474623}"/>
                  </a:ext>
                </a:extLst>
              </p:cNvPr>
              <p:cNvSpPr txBox="1"/>
              <p:nvPr/>
            </p:nvSpPr>
            <p:spPr>
              <a:xfrm>
                <a:off x="1669189" y="5374665"/>
                <a:ext cx="1092963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BADABA65-0AF4-AF5E-DE67-3E438A474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374665"/>
                <a:ext cx="1092963" cy="809321"/>
              </a:xfrm>
              <a:prstGeom prst="rect">
                <a:avLst/>
              </a:prstGeom>
              <a:blipFill>
                <a:blip r:embed="rId6"/>
                <a:stretch>
                  <a:fillRect l="-8939" r="-8939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22" name="yt_shape_10422"/>
              <p:cNvSpPr txBox="1"/>
              <p:nvPr/>
            </p:nvSpPr>
            <p:spPr>
              <a:xfrm>
                <a:off x="695400" y="1052736"/>
                <a:ext cx="5543377" cy="3279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4×25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22" name="yt_shape_10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052736"/>
                <a:ext cx="5543377" cy="3279296"/>
              </a:xfrm>
              <a:prstGeom prst="rect">
                <a:avLst/>
              </a:prstGeom>
              <a:blipFill>
                <a:blip r:embed="rId2"/>
                <a:stretch>
                  <a:fillRect l="-3300" b="-2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D4D46E-8ADA-95D2-31F3-4643F3F29710}"/>
                  </a:ext>
                </a:extLst>
              </p:cNvPr>
              <p:cNvSpPr txBox="1"/>
              <p:nvPr/>
            </p:nvSpPr>
            <p:spPr>
              <a:xfrm>
                <a:off x="605389" y="1973480"/>
                <a:ext cx="566985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D4D46E-8ADA-95D2-31F3-4643F3F29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1973480"/>
                <a:ext cx="5669851" cy="1061161"/>
              </a:xfrm>
              <a:prstGeom prst="rect">
                <a:avLst/>
              </a:prstGeom>
              <a:blipFill>
                <a:blip r:embed="rId3"/>
                <a:stretch>
                  <a:fillRect l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F3096B-3E6B-5BC0-2495-D492DF5A8572}"/>
                  </a:ext>
                </a:extLst>
              </p:cNvPr>
              <p:cNvSpPr txBox="1"/>
              <p:nvPr/>
            </p:nvSpPr>
            <p:spPr>
              <a:xfrm>
                <a:off x="1824589" y="2941029"/>
                <a:ext cx="20270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4×25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F3096B-3E6B-5BC0-2495-D492DF5A8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589" y="2941029"/>
                <a:ext cx="2027048" cy="766077"/>
              </a:xfrm>
              <a:prstGeom prst="rect">
                <a:avLst/>
              </a:prstGeom>
              <a:blipFill>
                <a:blip r:embed="rId4"/>
                <a:stretch>
                  <a:fillRect l="-4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DD075E-245D-56B7-E9E7-5079F842DBBA}"/>
                  </a:ext>
                </a:extLst>
              </p:cNvPr>
              <p:cNvSpPr txBox="1"/>
              <p:nvPr/>
            </p:nvSpPr>
            <p:spPr>
              <a:xfrm>
                <a:off x="1824589" y="3613494"/>
                <a:ext cx="11230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DD075E-245D-56B7-E9E7-5079F842D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589" y="3613494"/>
                <a:ext cx="1123062" cy="733629"/>
              </a:xfrm>
              <a:prstGeom prst="rect">
                <a:avLst/>
              </a:prstGeom>
              <a:blipFill>
                <a:blip r:embed="rId5"/>
                <a:stretch>
                  <a:fillRect l="-8108" r="-864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39881" y="107523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26" name="yt_image_1042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7523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29" name="yt_shape_10429"/>
              <p:cNvSpPr txBox="1"/>
              <p:nvPr/>
            </p:nvSpPr>
            <p:spPr>
              <a:xfrm>
                <a:off x="540000" y="1772816"/>
                <a:ext cx="11111999" cy="3366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我们知道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，其和必然不小于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，而题中的结果却是负数，说明计算过程有错，请你指出错在哪一步，错的原因是什么，正确解法又该怎样？</a:t>
                </a:r>
              </a:p>
            </p:txBody>
          </p:sp>
        </mc:Choice>
        <mc:Fallback>
          <p:sp>
            <p:nvSpPr>
              <p:cNvPr id="10429" name="yt_shape_10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1111999" cy="3366371"/>
              </a:xfrm>
              <a:prstGeom prst="rect">
                <a:avLst/>
              </a:prstGeom>
              <a:blipFill>
                <a:blip r:embed="rId3"/>
                <a:stretch>
                  <a:fillRect l="-1701" r="-274" b="-3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5" name="yt_shape_10435"/>
              <p:cNvSpPr txBox="1"/>
              <p:nvPr/>
            </p:nvSpPr>
            <p:spPr>
              <a:xfrm>
                <a:off x="540000" y="900000"/>
                <a:ext cx="5959708" cy="56084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变形为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是错误的，原因：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是错误的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正确解法为：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35" name="yt_shape_10435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59708" cy="5608458"/>
              </a:xfrm>
              <a:prstGeom prst="rect">
                <a:avLst/>
              </a:prstGeom>
              <a:blipFill>
                <a:blip r:embed="rId2"/>
                <a:stretch>
                  <a:fillRect l="-3173" r="-2149" b="-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90B7A2-DECA-7067-A79D-040CA1A3E0F3}"/>
                  </a:ext>
                </a:extLst>
              </p:cNvPr>
              <p:cNvSpPr txBox="1"/>
              <p:nvPr/>
            </p:nvSpPr>
            <p:spPr>
              <a:xfrm>
                <a:off x="449989" y="853194"/>
                <a:ext cx="608215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变形为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是错误的，原因：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6290B7A2-DECA-7067-A79D-040CA1A3E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53194"/>
                <a:ext cx="6082157" cy="1061162"/>
              </a:xfrm>
              <a:prstGeom prst="rect">
                <a:avLst/>
              </a:prstGeom>
              <a:blipFill>
                <a:blip r:embed="rId3"/>
                <a:stretch>
                  <a:fillRect l="-1603" r="-1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0D8DCBC-C5B2-1836-8B88-C7AC56605500}"/>
              </a:ext>
            </a:extLst>
          </p:cNvPr>
          <p:cNvSpPr txBox="1"/>
          <p:nvPr/>
        </p:nvSpPr>
        <p:spPr>
          <a:xfrm>
            <a:off x="449989" y="182074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74257E-95C1-D704-24C1-D97D37C9BF3B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488372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是错误的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BD74257E-95C1-D704-24C1-D97D37C9B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4883721" cy="1061161"/>
              </a:xfrm>
              <a:prstGeom prst="rect">
                <a:avLst/>
              </a:prstGeom>
              <a:blipFill>
                <a:blip r:embed="rId4"/>
                <a:stretch>
                  <a:fillRect l="-1998" r="-1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EB36B55-D6E7-B33A-E2F6-2D5C927D6A3C}"/>
              </a:ext>
            </a:extLst>
          </p:cNvPr>
          <p:cNvSpPr txBox="1"/>
          <p:nvPr/>
        </p:nvSpPr>
        <p:spPr>
          <a:xfrm>
            <a:off x="449989" y="326378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正确解法为：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15ABF2-02AC-5748-5786-0EDF398A7401}"/>
              </a:ext>
            </a:extLst>
          </p:cNvPr>
          <p:cNvSpPr txBox="1"/>
          <p:nvPr/>
        </p:nvSpPr>
        <p:spPr>
          <a:xfrm>
            <a:off x="449989" y="3739269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0DAE9B-7875-0B2F-B206-922D805B7AFC}"/>
              </a:ext>
            </a:extLst>
          </p:cNvPr>
          <p:cNvSpPr txBox="1"/>
          <p:nvPr/>
        </p:nvSpPr>
        <p:spPr>
          <a:xfrm>
            <a:off x="449989" y="421475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CD75DD-A343-4093-6977-8056BAD8F549}"/>
                  </a:ext>
                </a:extLst>
              </p:cNvPr>
              <p:cNvSpPr txBox="1"/>
              <p:nvPr/>
            </p:nvSpPr>
            <p:spPr>
              <a:xfrm>
                <a:off x="449989" y="4690245"/>
                <a:ext cx="492709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6, 'mathAnswerShape': 1}">
                <a:extLst>
                  <a:ext uri="{FF2B5EF4-FFF2-40B4-BE49-F238E27FC236}">
                    <a16:creationId xmlns:a16="http://schemas.microsoft.com/office/drawing/2014/main" id="{A2CD75DD-A343-4093-6977-8056BAD8F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0245"/>
                <a:ext cx="4927092" cy="1061162"/>
              </a:xfrm>
              <a:prstGeom prst="rect">
                <a:avLst/>
              </a:prstGeom>
              <a:blipFill>
                <a:blip r:embed="rId5"/>
                <a:stretch>
                  <a:fillRect l="-1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4A2E34-FDC4-A492-B5FB-054801B39783}"/>
                  </a:ext>
                </a:extLst>
              </p:cNvPr>
              <p:cNvSpPr txBox="1"/>
              <p:nvPr/>
            </p:nvSpPr>
            <p:spPr>
              <a:xfrm>
                <a:off x="1829322" y="5643349"/>
                <a:ext cx="3186558" cy="843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4A2E34-FDC4-A492-B5FB-054801B397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9322" y="5643349"/>
                <a:ext cx="3186558" cy="843229"/>
              </a:xfrm>
              <a:prstGeom prst="rect">
                <a:avLst/>
              </a:prstGeom>
              <a:blipFill>
                <a:blip r:embed="rId6"/>
                <a:stretch>
                  <a:fillRect l="-2868" r="-3250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439" name="yt_image_104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24873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2" name="yt_shape_10442"/>
          <p:cNvSpPr txBox="1"/>
          <p:nvPr/>
        </p:nvSpPr>
        <p:spPr>
          <a:xfrm>
            <a:off x="1085752" y="1891978"/>
            <a:ext cx="10020496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化去分母中的根号常有两种方法：一是分子、分母都乘适当的二次根式；二是根据题目的特点，把分母或分子适当地分解因式，再约分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0" name="yt_shape_10350"/>
          <p:cNvSpPr txBox="1"/>
          <p:nvPr/>
        </p:nvSpPr>
        <p:spPr>
          <a:xfrm>
            <a:off x="551384" y="1055867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349" name="yt_image_10349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05586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2" name="yt_shape_10352"/>
          <p:cNvSpPr txBox="1"/>
          <p:nvPr/>
        </p:nvSpPr>
        <p:spPr>
          <a:xfrm>
            <a:off x="551384" y="1759164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二次根式的除法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53" name="yt_shape_10353"/>
              <p:cNvSpPr txBox="1"/>
              <p:nvPr/>
            </p:nvSpPr>
            <p:spPr>
              <a:xfrm>
                <a:off x="551384" y="2263474"/>
                <a:ext cx="475316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353" name="yt_shape_10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63474"/>
                <a:ext cx="4753161" cy="466666"/>
              </a:xfrm>
              <a:prstGeom prst="rect">
                <a:avLst/>
              </a:prstGeom>
              <a:blipFill>
                <a:blip r:embed="rId3"/>
                <a:stretch>
                  <a:fillRect l="-3846" t="-3896" r="-294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355" name="yt_table_10355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277358"/>
                  </p:ext>
                </p:extLst>
              </p:nvPr>
            </p:nvGraphicFramePr>
            <p:xfrm>
              <a:off x="551384" y="2780928"/>
              <a:ext cx="7484682" cy="75952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355" name="yt_table_10355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4277358"/>
                  </p:ext>
                </p:extLst>
              </p:nvPr>
            </p:nvGraphicFramePr>
            <p:xfrm>
              <a:off x="551384" y="2780928"/>
              <a:ext cx="7484682" cy="75952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759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3296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9412" r="-62059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2464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56" name="yt_shape_10356"/>
          <p:cNvSpPr txBox="1"/>
          <p:nvPr/>
        </p:nvSpPr>
        <p:spPr>
          <a:xfrm>
            <a:off x="551384" y="3547267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357" name="yt_table_10357" title="H_130.2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4364730"/>
                  </p:ext>
                </p:extLst>
              </p:nvPr>
            </p:nvGraphicFramePr>
            <p:xfrm>
              <a:off x="551384" y="4026570"/>
              <a:ext cx="6855969" cy="1755014"/>
            </p:xfrm>
            <a:graphic>
              <a:graphicData uri="http://schemas.openxmlformats.org/drawingml/2006/table">
                <a:tbl>
                  <a:tblPr/>
                  <a:tblGrid>
                    <a:gridCol w="412985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2726119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27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48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357" name="yt_table_10357" title="H_130.2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4364730"/>
                  </p:ext>
                </p:extLst>
              </p:nvPr>
            </p:nvGraphicFramePr>
            <p:xfrm>
              <a:off x="551384" y="4026570"/>
              <a:ext cx="6855969" cy="1755014"/>
            </p:xfrm>
            <a:graphic>
              <a:graphicData uri="http://schemas.openxmlformats.org/drawingml/2006/table">
                <a:tbl>
                  <a:tblPr/>
                  <a:tblGrid>
                    <a:gridCol w="412985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2726119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7874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6077" b="-12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1339" b="-122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81761" r="-66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1339" t="-81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909033" title="H_28.801733">
            <a:extLst>
              <a:ext uri="{FF2B5EF4-FFF2-40B4-BE49-F238E27FC236}">
                <a16:creationId xmlns:a16="http://schemas.microsoft.com/office/drawing/2014/main" id="{393F310E-51E9-977B-4147-3CE6F70895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008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523AB4-FCA0-A003-6B76-B69FC50D4CDA}"/>
              </a:ext>
            </a:extLst>
          </p:cNvPr>
          <p:cNvSpPr txBox="1"/>
          <p:nvPr/>
        </p:nvSpPr>
        <p:spPr>
          <a:xfrm>
            <a:off x="4338302" y="2216668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78E5E0-3EB8-8223-228D-3C4D3A7E4C94}"/>
              </a:ext>
            </a:extLst>
          </p:cNvPr>
          <p:cNvSpPr txBox="1"/>
          <p:nvPr/>
        </p:nvSpPr>
        <p:spPr>
          <a:xfrm>
            <a:off x="4652373" y="35004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000" y="995464"/>
                <a:ext cx="5283754" cy="52270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8" name="yt_shape_10358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95464"/>
                <a:ext cx="5283754" cy="5227072"/>
              </a:xfrm>
              <a:prstGeom prst="rect">
                <a:avLst/>
              </a:prstGeom>
              <a:blipFill>
                <a:blip r:embed="rId2"/>
                <a:stretch>
                  <a:fillRect l="-3580" t="-932" r="-2540" b="-2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22829D-221B-CD1E-A344-513A29D7116F}"/>
                  </a:ext>
                </a:extLst>
              </p:cNvPr>
              <p:cNvSpPr txBox="1"/>
              <p:nvPr/>
            </p:nvSpPr>
            <p:spPr>
              <a:xfrm>
                <a:off x="449989" y="2210340"/>
                <a:ext cx="49839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22829D-221B-CD1E-A344-513A29D71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0340"/>
                <a:ext cx="4983988" cy="613931"/>
              </a:xfrm>
              <a:prstGeom prst="rect">
                <a:avLst/>
              </a:prstGeom>
              <a:blipFill>
                <a:blip r:embed="rId3"/>
                <a:stretch>
                  <a:fillRect l="-1958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3664BB-162C-83A2-C90B-9D4460A4FDA5}"/>
                  </a:ext>
                </a:extLst>
              </p:cNvPr>
              <p:cNvSpPr txBox="1"/>
              <p:nvPr/>
            </p:nvSpPr>
            <p:spPr>
              <a:xfrm>
                <a:off x="1669189" y="2730659"/>
                <a:ext cx="10819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A53664BB-162C-83A2-C90B-9D4460A4F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730659"/>
                <a:ext cx="1081914" cy="615391"/>
              </a:xfrm>
              <a:prstGeom prst="rect">
                <a:avLst/>
              </a:prstGeom>
              <a:blipFill>
                <a:blip r:embed="rId4"/>
                <a:stretch>
                  <a:fillRect l="-9040" r="-90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C27DADC-3401-C823-A746-61EB5A7D8B9F}"/>
              </a:ext>
            </a:extLst>
          </p:cNvPr>
          <p:cNvSpPr txBox="1"/>
          <p:nvPr/>
        </p:nvSpPr>
        <p:spPr>
          <a:xfrm>
            <a:off x="1669189" y="3252438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66E6FD-7D3A-F62C-DBB3-41128E110566}"/>
                  </a:ext>
                </a:extLst>
              </p:cNvPr>
              <p:cNvSpPr txBox="1"/>
              <p:nvPr/>
            </p:nvSpPr>
            <p:spPr>
              <a:xfrm>
                <a:off x="449989" y="4695476"/>
                <a:ext cx="534911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66E6FD-7D3A-F62C-DBB3-41128E110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5476"/>
                <a:ext cx="5349113" cy="1061161"/>
              </a:xfrm>
              <a:prstGeom prst="rect">
                <a:avLst/>
              </a:prstGeom>
              <a:blipFill>
                <a:blip r:embed="rId5"/>
                <a:stretch>
                  <a:fillRect l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9C31CE-2D21-51C4-4F58-6462DC0305CC}"/>
                  </a:ext>
                </a:extLst>
              </p:cNvPr>
              <p:cNvSpPr txBox="1"/>
              <p:nvPr/>
            </p:nvSpPr>
            <p:spPr>
              <a:xfrm>
                <a:off x="1669189" y="5663025"/>
                <a:ext cx="9295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}">
                <a:extLst>
                  <a:ext uri="{FF2B5EF4-FFF2-40B4-BE49-F238E27FC236}">
                    <a16:creationId xmlns:a16="http://schemas.microsoft.com/office/drawing/2014/main" id="{279C31CE-2D21-51C4-4F58-6462DC030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663025"/>
                <a:ext cx="929514" cy="555765"/>
              </a:xfrm>
              <a:prstGeom prst="rect">
                <a:avLst/>
              </a:prstGeom>
              <a:blipFill>
                <a:blip r:embed="rId6"/>
                <a:stretch>
                  <a:fillRect l="-10526" r="-1052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211250" y="2177456"/>
                <a:ext cx="2265492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250" y="2177456"/>
                <a:ext cx="2265492" cy="617733"/>
              </a:xfrm>
              <a:prstGeom prst="rect">
                <a:avLst/>
              </a:prstGeom>
              <a:blipFill>
                <a:blip r:embed="rId7"/>
                <a:stretch>
                  <a:fillRect l="-4313" b="-7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291539" y="5043817"/>
                <a:ext cx="2634183" cy="619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1539" y="5043817"/>
                <a:ext cx="2634183" cy="619208"/>
              </a:xfrm>
              <a:prstGeom prst="rect">
                <a:avLst/>
              </a:prstGeom>
              <a:blipFill>
                <a:blip r:embed="rId8"/>
                <a:stretch>
                  <a:fillRect l="-3704" r="-2546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7" name="yt_shape_10367"/>
          <p:cNvSpPr txBox="1"/>
          <p:nvPr/>
        </p:nvSpPr>
        <p:spPr>
          <a:xfrm>
            <a:off x="623392" y="1268557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商的算术平方根的性质</a:t>
            </a:r>
          </a:p>
        </p:txBody>
      </p:sp>
      <p:sp>
        <p:nvSpPr>
          <p:cNvPr id="10368" name="yt_shape_10368"/>
          <p:cNvSpPr txBox="1"/>
          <p:nvPr/>
        </p:nvSpPr>
        <p:spPr>
          <a:xfrm>
            <a:off x="623392" y="1772867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369" name="yt_table_10369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436766"/>
                  </p:ext>
                </p:extLst>
              </p:nvPr>
            </p:nvGraphicFramePr>
            <p:xfrm>
              <a:off x="623392" y="2252170"/>
              <a:ext cx="5850764" cy="1823466"/>
            </p:xfrm>
            <a:graphic>
              <a:graphicData uri="http://schemas.openxmlformats.org/drawingml/2006/table">
                <a:tbl>
                  <a:tblPr/>
                  <a:tblGrid>
                    <a:gridCol w="3650298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2200466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369" name="yt_table_10369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436766"/>
                  </p:ext>
                </p:extLst>
              </p:nvPr>
            </p:nvGraphicFramePr>
            <p:xfrm>
              <a:off x="623392" y="2252170"/>
              <a:ext cx="5850764" cy="1823466"/>
            </p:xfrm>
            <a:graphic>
              <a:graphicData uri="http://schemas.openxmlformats.org/drawingml/2006/table">
                <a:tbl>
                  <a:tblPr/>
                  <a:tblGrid>
                    <a:gridCol w="3650298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2200466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0167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6205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0167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6205" t="-100000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909189" title="H_28.801733">
            <a:extLst>
              <a:ext uri="{FF2B5EF4-FFF2-40B4-BE49-F238E27FC236}">
                <a16:creationId xmlns:a16="http://schemas.microsoft.com/office/drawing/2014/main" id="{2C6F2B30-AB01-7B72-3670-3D74D446D9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023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F66E6A-ACD5-1DDF-CF50-5A89F2410932}"/>
              </a:ext>
            </a:extLst>
          </p:cNvPr>
          <p:cNvSpPr txBox="1"/>
          <p:nvPr/>
        </p:nvSpPr>
        <p:spPr>
          <a:xfrm>
            <a:off x="3809981" y="17260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70" name="yt_shape_10370"/>
              <p:cNvSpPr txBox="1"/>
              <p:nvPr/>
            </p:nvSpPr>
            <p:spPr>
              <a:xfrm>
                <a:off x="479376" y="1124744"/>
                <a:ext cx="2643481" cy="55172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16×125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169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370" name="yt_shape_10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24744"/>
                <a:ext cx="2643481" cy="5517216"/>
              </a:xfrm>
              <a:prstGeom prst="rect">
                <a:avLst/>
              </a:prstGeom>
              <a:blipFill>
                <a:blip r:embed="rId2"/>
                <a:stretch>
                  <a:fillRect l="-7159" t="-994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157AE2-CC3C-40E9-06D3-5602077E3A9F}"/>
                  </a:ext>
                </a:extLst>
              </p:cNvPr>
              <p:cNvSpPr txBox="1"/>
              <p:nvPr/>
            </p:nvSpPr>
            <p:spPr>
              <a:xfrm>
                <a:off x="389365" y="2520976"/>
                <a:ext cx="2235963" cy="8799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e>
                        </m:rad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157AE2-CC3C-40E9-06D3-5602077E3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520976"/>
                <a:ext cx="2235963" cy="879996"/>
              </a:xfrm>
              <a:prstGeom prst="rect">
                <a:avLst/>
              </a:prstGeom>
              <a:blipFill>
                <a:blip r:embed="rId3"/>
                <a:stretch>
                  <a:fillRect l="-4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82EC26-05E1-DBEB-3A42-98B606AFC366}"/>
                  </a:ext>
                </a:extLst>
              </p:cNvPr>
              <p:cNvSpPr txBox="1"/>
              <p:nvPr/>
            </p:nvSpPr>
            <p:spPr>
              <a:xfrm>
                <a:off x="1608565" y="3307360"/>
                <a:ext cx="835788" cy="8525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82EC26-05E1-DBEB-3A42-98B606AFC3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3307360"/>
                <a:ext cx="835788" cy="852500"/>
              </a:xfrm>
              <a:prstGeom prst="rect">
                <a:avLst/>
              </a:prstGeom>
              <a:blipFill>
                <a:blip r:embed="rId4"/>
                <a:stretch>
                  <a:fillRect l="-11679" r="-11679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99A460-1ACD-D4BF-C3E7-FED2DB4EE1DF}"/>
                  </a:ext>
                </a:extLst>
              </p:cNvPr>
              <p:cNvSpPr txBox="1"/>
              <p:nvPr/>
            </p:nvSpPr>
            <p:spPr>
              <a:xfrm>
                <a:off x="389365" y="5033799"/>
                <a:ext cx="2798001" cy="8836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169</m:t>
                            </m:r>
                          </m:e>
                        </m:rad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99A460-1ACD-D4BF-C3E7-FED2DB4EE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033799"/>
                <a:ext cx="2798001" cy="883615"/>
              </a:xfrm>
              <a:prstGeom prst="rect">
                <a:avLst/>
              </a:prstGeom>
              <a:blipFill>
                <a:blip r:embed="rId5"/>
                <a:stretch>
                  <a:fillRect l="-3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F50CEC-AAEB-0AF2-BFB2-DF60398CEB85}"/>
                  </a:ext>
                </a:extLst>
              </p:cNvPr>
              <p:cNvSpPr txBox="1"/>
              <p:nvPr/>
            </p:nvSpPr>
            <p:spPr>
              <a:xfrm>
                <a:off x="1608565" y="5823801"/>
                <a:ext cx="1092963" cy="8116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F50CEC-AAEB-0AF2-BFB2-DF60398CE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65" y="5823801"/>
                <a:ext cx="1092963" cy="811607"/>
              </a:xfrm>
              <a:prstGeom prst="rect">
                <a:avLst/>
              </a:prstGeom>
              <a:blipFill>
                <a:blip r:embed="rId6"/>
                <a:stretch>
                  <a:fillRect l="-8939" r="-8939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9" name="yt_shape_10379"/>
          <p:cNvSpPr txBox="1"/>
          <p:nvPr/>
        </p:nvSpPr>
        <p:spPr>
          <a:xfrm>
            <a:off x="551384" y="1268413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最简二次根式</a:t>
            </a:r>
          </a:p>
        </p:txBody>
      </p:sp>
      <p:sp>
        <p:nvSpPr>
          <p:cNvPr id="10380" name="yt_shape_10380"/>
          <p:cNvSpPr txBox="1"/>
          <p:nvPr/>
        </p:nvSpPr>
        <p:spPr>
          <a:xfrm>
            <a:off x="551384" y="1772723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381" name="yt_table_10381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964643"/>
                  </p:ext>
                </p:extLst>
              </p:nvPr>
            </p:nvGraphicFramePr>
            <p:xfrm>
              <a:off x="551384" y="2252026"/>
              <a:ext cx="8085011" cy="96755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238377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381" name="yt_table_10381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964643"/>
                  </p:ext>
                </p:extLst>
              </p:nvPr>
            </p:nvGraphicFramePr>
            <p:xfrm>
              <a:off x="551384" y="2252026"/>
              <a:ext cx="8085011" cy="96755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238377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</a:tblGrid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37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83" r="-145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620" r="-57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36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902909343" title="H_28.801733">
            <a:extLst>
              <a:ext uri="{FF2B5EF4-FFF2-40B4-BE49-F238E27FC236}">
                <a16:creationId xmlns:a16="http://schemas.microsoft.com/office/drawing/2014/main" id="{818A5FD9-702A-2FC7-51CA-5FD1701566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4DF30E-1364-18F3-0418-09F4320D357D}"/>
              </a:ext>
            </a:extLst>
          </p:cNvPr>
          <p:cNvSpPr txBox="1"/>
          <p:nvPr/>
        </p:nvSpPr>
        <p:spPr>
          <a:xfrm>
            <a:off x="5261973" y="17259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82" name="yt_shape_10382"/>
              <p:cNvSpPr txBox="1"/>
              <p:nvPr/>
            </p:nvSpPr>
            <p:spPr>
              <a:xfrm>
                <a:off x="551384" y="1052736"/>
                <a:ext cx="6408712" cy="55116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把下列二次根式化成最简二次根式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　　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　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382" name="yt_shape_10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6408712" cy="5511637"/>
              </a:xfrm>
              <a:prstGeom prst="rect">
                <a:avLst/>
              </a:prstGeom>
              <a:blipFill>
                <a:blip r:embed="rId2"/>
                <a:stretch>
                  <a:fillRect l="-2852" t="-996" b="-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FC3B2E-E2A8-D6DF-762E-AA505AEFC218}"/>
                  </a:ext>
                </a:extLst>
              </p:cNvPr>
              <p:cNvSpPr txBox="1"/>
              <p:nvPr/>
            </p:nvSpPr>
            <p:spPr>
              <a:xfrm>
                <a:off x="461373" y="2269263"/>
                <a:ext cx="5155438" cy="881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FC3B2E-E2A8-D6DF-762E-AA505AEFC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69263"/>
                <a:ext cx="5155438" cy="881456"/>
              </a:xfrm>
              <a:prstGeom prst="rect">
                <a:avLst/>
              </a:prstGeom>
              <a:blipFill>
                <a:blip r:embed="rId3"/>
                <a:stretch>
                  <a:fillRect l="-1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360CD8-62A3-3C1C-CCF7-D25DE50F023D}"/>
                  </a:ext>
                </a:extLst>
              </p:cNvPr>
              <p:cNvSpPr txBox="1"/>
              <p:nvPr/>
            </p:nvSpPr>
            <p:spPr>
              <a:xfrm>
                <a:off x="1680573" y="3057107"/>
                <a:ext cx="3578987" cy="852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　　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360CD8-62A3-3C1C-CCF7-D25DE50F0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3057107"/>
                <a:ext cx="3578987" cy="852183"/>
              </a:xfrm>
              <a:prstGeom prst="rect">
                <a:avLst/>
              </a:prstGeom>
              <a:blipFill>
                <a:blip r:embed="rId4"/>
                <a:stretch>
                  <a:fillRect l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ECE3F3-5FAB-66DE-F063-E25980FB1882}"/>
                  </a:ext>
                </a:extLst>
              </p:cNvPr>
              <p:cNvSpPr txBox="1"/>
              <p:nvPr/>
            </p:nvSpPr>
            <p:spPr>
              <a:xfrm>
                <a:off x="461373" y="4783228"/>
                <a:ext cx="480460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ECE3F3-5FAB-66DE-F063-E25980FB1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83228"/>
                <a:ext cx="4804601" cy="1061161"/>
              </a:xfrm>
              <a:prstGeom prst="rect">
                <a:avLst/>
              </a:prstGeom>
              <a:blipFill>
                <a:blip r:embed="rId5"/>
                <a:stretch>
                  <a:fillRect l="-2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BA9DB3-F323-1056-E525-8C6236A3AB93}"/>
                  </a:ext>
                </a:extLst>
              </p:cNvPr>
              <p:cNvSpPr txBox="1"/>
              <p:nvPr/>
            </p:nvSpPr>
            <p:spPr>
              <a:xfrm>
                <a:off x="1680573" y="5750777"/>
                <a:ext cx="3578987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　　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BA9DB3-F323-1056-E525-8C6236A3A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5750777"/>
                <a:ext cx="3578987" cy="807098"/>
              </a:xfrm>
              <a:prstGeom prst="rect">
                <a:avLst/>
              </a:prstGeom>
              <a:blipFill>
                <a:blip r:embed="rId6"/>
                <a:stretch>
                  <a:fillRect l="-2726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765660" y="2269263"/>
                <a:ext cx="2438616" cy="887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660" y="2269263"/>
                <a:ext cx="2438616" cy="887872"/>
              </a:xfrm>
              <a:prstGeom prst="rect">
                <a:avLst/>
              </a:prstGeom>
              <a:blipFill>
                <a:blip r:embed="rId7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682286" y="3011986"/>
                <a:ext cx="1154547" cy="858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286" y="3011986"/>
                <a:ext cx="1154547" cy="858312"/>
              </a:xfrm>
              <a:prstGeom prst="rect">
                <a:avLst/>
              </a:prstGeom>
              <a:blipFill>
                <a:blip r:embed="rId8"/>
                <a:stretch>
                  <a:fillRect r="-7937" b="-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703308" y="4760793"/>
                <a:ext cx="2084353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3308" y="4760793"/>
                <a:ext cx="2084353" cy="1069332"/>
              </a:xfrm>
              <a:prstGeom prst="rect">
                <a:avLst/>
              </a:prstGeom>
              <a:blipFill>
                <a:blip r:embed="rId9"/>
                <a:stretch>
                  <a:fillRect l="-4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633114" y="5662527"/>
                <a:ext cx="1154547" cy="8561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　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3114" y="5662527"/>
                <a:ext cx="1154547" cy="856132"/>
              </a:xfrm>
              <a:prstGeom prst="rect">
                <a:avLst/>
              </a:prstGeom>
              <a:blipFill>
                <a:blip r:embed="rId10"/>
                <a:stretch>
                  <a:fillRect r="-793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  <p:bldP spid="11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1" name="yt_shape_10391"/>
          <p:cNvSpPr txBox="1"/>
          <p:nvPr/>
        </p:nvSpPr>
        <p:spPr>
          <a:xfrm>
            <a:off x="551384" y="1268413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盲目地追求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简便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，弄错运算顺序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92" name="yt_shape_10392"/>
              <p:cNvSpPr txBox="1"/>
              <p:nvPr/>
            </p:nvSpPr>
            <p:spPr>
              <a:xfrm>
                <a:off x="551384" y="1772723"/>
                <a:ext cx="2868093" cy="3052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0392" name="yt_shape_10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72723"/>
                <a:ext cx="2868093" cy="3052695"/>
              </a:xfrm>
              <a:prstGeom prst="rect">
                <a:avLst/>
              </a:prstGeom>
              <a:blipFill>
                <a:blip r:embed="rId2"/>
                <a:stretch>
                  <a:fillRect l="-6369" r="-5520" b="-2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2909527" title="H_28.801733">
            <a:extLst>
              <a:ext uri="{FF2B5EF4-FFF2-40B4-BE49-F238E27FC236}">
                <a16:creationId xmlns:a16="http://schemas.microsoft.com/office/drawing/2014/main" id="{B46972BF-DAEC-D435-7BA3-47C59A165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FEAB3B-CBED-A52A-AC33-562DCA8BB111}"/>
                  </a:ext>
                </a:extLst>
              </p:cNvPr>
              <p:cNvSpPr txBox="1"/>
              <p:nvPr/>
            </p:nvSpPr>
            <p:spPr>
              <a:xfrm>
                <a:off x="461373" y="2427592"/>
                <a:ext cx="2558289" cy="881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FEAB3B-CBED-A52A-AC33-562DCA8BB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427592"/>
                <a:ext cx="2558289" cy="881457"/>
              </a:xfrm>
              <a:prstGeom prst="rect">
                <a:avLst/>
              </a:prstGeom>
              <a:blipFill>
                <a:blip r:embed="rId4"/>
                <a:stretch>
                  <a:fillRect l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942AD3-78AC-136E-F0A5-7BF823DA195F}"/>
                  </a:ext>
                </a:extLst>
              </p:cNvPr>
              <p:cNvSpPr txBox="1"/>
              <p:nvPr/>
            </p:nvSpPr>
            <p:spPr>
              <a:xfrm>
                <a:off x="1680573" y="3215437"/>
                <a:ext cx="1487933" cy="911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942AD3-78AC-136E-F0A5-7BF823DA1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3215437"/>
                <a:ext cx="1487933" cy="911047"/>
              </a:xfrm>
              <a:prstGeom prst="rect">
                <a:avLst/>
              </a:prstGeom>
              <a:blipFill>
                <a:blip r:embed="rId5"/>
                <a:stretch>
                  <a:fillRect l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6F9961-86B3-437F-AE2D-4099A2A8B8E5}"/>
                  </a:ext>
                </a:extLst>
              </p:cNvPr>
              <p:cNvSpPr txBox="1"/>
              <p:nvPr/>
            </p:nvSpPr>
            <p:spPr>
              <a:xfrm>
                <a:off x="1680573" y="4032872"/>
                <a:ext cx="835788" cy="8098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6F9961-86B3-437F-AE2D-4099A2A8B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73" y="4032872"/>
                <a:ext cx="835788" cy="809829"/>
              </a:xfrm>
              <a:prstGeom prst="rect">
                <a:avLst/>
              </a:prstGeom>
              <a:blipFill>
                <a:blip r:embed="rId6"/>
                <a:stretch>
                  <a:fillRect l="-11679" r="-11679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7" name="yt_shape_10397"/>
          <p:cNvSpPr txBox="1"/>
          <p:nvPr/>
        </p:nvSpPr>
        <p:spPr>
          <a:xfrm>
            <a:off x="484578" y="870637"/>
            <a:ext cx="4054187" cy="6301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396" name="yt_image_10396" title="H_50.0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9793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99" name="yt_shape_10399"/>
              <p:cNvSpPr txBox="1"/>
              <p:nvPr/>
            </p:nvSpPr>
            <p:spPr>
              <a:xfrm>
                <a:off x="540000" y="1556792"/>
                <a:ext cx="11111999" cy="1405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，那么下面各式：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399" name="yt_shape_10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6792"/>
                <a:ext cx="11111999" cy="1405513"/>
              </a:xfrm>
              <a:prstGeom prst="rect">
                <a:avLst/>
              </a:prstGeom>
              <a:blipFill>
                <a:blip r:embed="rId3"/>
                <a:stretch>
                  <a:fillRect l="-1701" r="-1701" b="-12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01" name="yt_table_104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452616"/>
              </p:ext>
            </p:extLst>
          </p:nvPr>
        </p:nvGraphicFramePr>
        <p:xfrm>
          <a:off x="539881" y="3013093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403" name="yt_shape_10403"/>
              <p:cNvSpPr txBox="1"/>
              <p:nvPr/>
            </p:nvSpPr>
            <p:spPr>
              <a:xfrm>
                <a:off x="540000" y="3539264"/>
                <a:ext cx="11111999" cy="2328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的被开方数相同，则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已知长方形的面积是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，其中一边的长是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，则另一边的长是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403" name="yt_shape_10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9264"/>
                <a:ext cx="11111999" cy="2328201"/>
              </a:xfrm>
              <a:prstGeom prst="rect">
                <a:avLst/>
              </a:prstGeom>
              <a:blipFill>
                <a:blip r:embed="rId4"/>
                <a:stretch>
                  <a:fillRect l="-1701" r="-1701" b="-4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E17913-B659-B6BE-0ED8-746E10125445}"/>
              </a:ext>
            </a:extLst>
          </p:cNvPr>
          <p:cNvSpPr txBox="1"/>
          <p:nvPr/>
        </p:nvSpPr>
        <p:spPr>
          <a:xfrm>
            <a:off x="3116989" y="247753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FBFD3F-EC0F-FAB1-B007-6EDA547AB82D}"/>
              </a:ext>
            </a:extLst>
          </p:cNvPr>
          <p:cNvSpPr txBox="1"/>
          <p:nvPr/>
        </p:nvSpPr>
        <p:spPr>
          <a:xfrm>
            <a:off x="3801329" y="3492458"/>
            <a:ext cx="637285" cy="8833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B43B0D-7D40-3C39-0BE1-1F8D2C8BFD28}"/>
              </a:ext>
            </a:extLst>
          </p:cNvPr>
          <p:cNvSpPr txBox="1"/>
          <p:nvPr/>
        </p:nvSpPr>
        <p:spPr>
          <a:xfrm>
            <a:off x="10881642" y="4282208"/>
            <a:ext cx="637286" cy="6122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47FC8F-377B-9591-DE33-A555BF8431CF}"/>
                  </a:ext>
                </a:extLst>
              </p:cNvPr>
              <p:cNvSpPr txBox="1"/>
              <p:nvPr/>
            </p:nvSpPr>
            <p:spPr>
              <a:xfrm>
                <a:off x="4101366" y="5276364"/>
                <a:ext cx="10057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47FC8F-377B-9591-DE33-A555BF843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1366" y="5276364"/>
                <a:ext cx="1005714" cy="615391"/>
              </a:xfrm>
              <a:prstGeom prst="rect">
                <a:avLst/>
              </a:prstGeom>
              <a:blipFill>
                <a:blip r:embed="rId5"/>
                <a:stretch>
                  <a:fillRect l="-969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B09F811-F1C9-0F6C-90DF-83283B6DBAE5}"/>
              </a:ext>
            </a:extLst>
          </p:cNvPr>
          <p:cNvCxnSpPr/>
          <p:nvPr/>
        </p:nvCxnSpPr>
        <p:spPr>
          <a:xfrm>
            <a:off x="3886577" y="5863999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522</Words>
  <Application>Microsoft Office PowerPoint</Application>
  <PresentationFormat>宽屏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2023-11-02T10:23:09Z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