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77" r:id="rId4"/>
    <p:sldId id="368" r:id="rId5"/>
    <p:sldId id="369" r:id="rId6"/>
    <p:sldId id="370" r:id="rId7"/>
    <p:sldId id="376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66" d="100"/>
          <a:sy n="66" d="100"/>
        </p:scale>
        <p:origin x="288" y="60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7" Type="http://schemas.openxmlformats.org/officeDocument/2006/relationships/image" Target="../media/image24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77" name="yt_shape_10677"/>
              <p:cNvSpPr txBox="1"/>
              <p:nvPr/>
            </p:nvSpPr>
            <p:spPr>
              <a:xfrm>
                <a:off x="479376" y="1242125"/>
                <a:ext cx="4026359" cy="4535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500" b="0" i="0" u="none">
                    <a:noFill/>
                    <a:effectLst/>
                    <a:latin typeface="Times New Roman" pitchFamily="25"/>
                    <a:ea typeface="Times New Roman" pitchFamily="25"/>
                    <a:sym typeface="Finished"/>
                  </a:rPr>
                  <a:t>⁠</a:t>
                </a:r>
                <a:r>
                  <a:rPr lang="en-US" altLang="zh-CN" sz="240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            </a:t>
                </a:r>
                <a:r>
                  <a:rPr lang="en-US" altLang="zh-CN" sz="900" b="0" i="0" u="none">
                    <a:solidFill>
                      <a:srgbClr val="1EE3CF"/>
                    </a:solidFill>
                    <a:effectLst/>
                    <a:latin typeface="Times New Roman" pitchFamily="9"/>
                    <a:ea typeface="宋体" pitchFamily="9"/>
                    <a:sym typeface=""/>
                  </a:rPr>
                  <a:t> </a:t>
                </a:r>
                <a:r>
                  <a:rPr lang="zh-CN" altLang="zh-CN" sz="2400" b="0" i="0" u="none">
                    <a:noFill/>
                    <a:effectLst/>
                    <a:latin typeface="Times New Roman" pitchFamily="24"/>
                    <a:ea typeface="Times New Roman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</a:rPr>
                  <a:t>运用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</a:rPr>
                  <a:t>中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</a:rPr>
                  <a:t>解题</a:t>
                </a:r>
              </a:p>
            </p:txBody>
          </p:sp>
        </mc:Choice>
        <mc:Fallback xmlns="">
          <p:sp>
            <p:nvSpPr>
              <p:cNvPr id="10677" name="yt_shape_106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242125"/>
                <a:ext cx="4026359" cy="453522"/>
              </a:xfrm>
              <a:prstGeom prst="rect">
                <a:avLst/>
              </a:prstGeom>
              <a:blipFill>
                <a:blip r:embed="rId2"/>
                <a:stretch>
                  <a:fillRect t="-9459" r="-3636" b="-391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679" name="yt_shape_10679"/>
              <p:cNvSpPr txBox="1"/>
              <p:nvPr/>
            </p:nvSpPr>
            <p:spPr>
              <a:xfrm>
                <a:off x="479376" y="1746435"/>
                <a:ext cx="9728241" cy="9713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为实数，且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</a:rPr>
                  <a:t>或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取何实数时，下列各式在实数范围内有意义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679" name="yt_shape_106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746435"/>
                <a:ext cx="9728241" cy="971356"/>
              </a:xfrm>
              <a:prstGeom prst="rect">
                <a:avLst/>
              </a:prstGeom>
              <a:blipFill>
                <a:blip r:embed="rId3"/>
                <a:stretch>
                  <a:fillRect l="-1944" t="-625" r="-940" b="-18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8903083677" title="H_28.770866">
            <a:extLst>
              <a:ext uri="{FF2B5EF4-FFF2-40B4-BE49-F238E27FC236}">
                <a16:creationId xmlns:a16="http://schemas.microsoft.com/office/drawing/2014/main" id="{8A1A04D2-C418-77A6-6C0A-2F7B7F08905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83998"/>
            <a:ext cx="1171767" cy="36539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DA0BEA8-B67D-731B-37BD-524F8E099856}"/>
              </a:ext>
            </a:extLst>
          </p:cNvPr>
          <p:cNvSpPr txBox="1"/>
          <p:nvPr/>
        </p:nvSpPr>
        <p:spPr>
          <a:xfrm>
            <a:off x="8423322" y="1699629"/>
            <a:ext cx="1704086" cy="63120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0682"/>
              <p:cNvSpPr txBox="1"/>
              <p:nvPr/>
            </p:nvSpPr>
            <p:spPr>
              <a:xfrm>
                <a:off x="551384" y="2764597"/>
                <a:ext cx="4976491" cy="415280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解：由题意得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+2≥0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当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时，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在实数范围内有意义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：由题意得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+3≥0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&gt;0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6" name="yt_shape_106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2764597"/>
                <a:ext cx="4976491" cy="4152804"/>
              </a:xfrm>
              <a:prstGeom prst="rect">
                <a:avLst/>
              </a:prstGeom>
              <a:blipFill>
                <a:blip r:embed="rId5"/>
                <a:stretch>
                  <a:fillRect l="-3672" t="-587" r="-28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8304B69-5624-FD45-17E6-0CD63D20CDBE}"/>
                  </a:ext>
                </a:extLst>
              </p:cNvPr>
              <p:cNvSpPr txBox="1"/>
              <p:nvPr/>
            </p:nvSpPr>
            <p:spPr>
              <a:xfrm>
                <a:off x="461373" y="3099668"/>
                <a:ext cx="3733609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解：由题意得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+2≥0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8304B69-5624-FD45-17E6-0CD63D20CD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3099668"/>
                <a:ext cx="3733609" cy="1154189"/>
              </a:xfrm>
              <a:prstGeom prst="rect">
                <a:avLst/>
              </a:prstGeom>
              <a:blipFill>
                <a:blip r:embed="rId6"/>
                <a:stretch>
                  <a:fillRect l="-26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3E21CF55-3E12-5C67-F08F-925FCC9C5CD9}"/>
              </a:ext>
            </a:extLst>
          </p:cNvPr>
          <p:cNvSpPr txBox="1"/>
          <p:nvPr/>
        </p:nvSpPr>
        <p:spPr>
          <a:xfrm>
            <a:off x="461373" y="4298624"/>
            <a:ext cx="2448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87C7925-1F27-C395-E6C5-3D398293052B}"/>
              </a:ext>
            </a:extLst>
          </p:cNvPr>
          <p:cNvSpPr txBox="1"/>
          <p:nvPr/>
        </p:nvSpPr>
        <p:spPr>
          <a:xfrm>
            <a:off x="461373" y="4774112"/>
            <a:ext cx="2753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当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时，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F5166AD-04EF-4E2F-3570-FDEA2BF02F67}"/>
                  </a:ext>
                </a:extLst>
              </p:cNvPr>
              <p:cNvSpPr txBox="1"/>
              <p:nvPr/>
            </p:nvSpPr>
            <p:spPr>
              <a:xfrm>
                <a:off x="461373" y="5249600"/>
                <a:ext cx="5108448" cy="6138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在实数范围内有意义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F5166AD-04EF-4E2F-3570-FDEA2BF02F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5249600"/>
                <a:ext cx="5108448" cy="613867"/>
              </a:xfrm>
              <a:prstGeom prst="rect">
                <a:avLst/>
              </a:prstGeom>
              <a:blipFill>
                <a:blip r:embed="rId7"/>
                <a:stretch>
                  <a:fillRect r="-1909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92" name="yt_shape_10692"/>
              <p:cNvSpPr txBox="1"/>
              <p:nvPr/>
            </p:nvSpPr>
            <p:spPr>
              <a:xfrm>
                <a:off x="540000" y="2596665"/>
                <a:ext cx="3556743" cy="210660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当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时，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在实数范围内有意义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692" name="yt_shape_106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96665"/>
                <a:ext cx="3556743" cy="2106602"/>
              </a:xfrm>
              <a:prstGeom prst="rect">
                <a:avLst/>
              </a:prstGeom>
              <a:blipFill>
                <a:blip r:embed="rId2"/>
                <a:stretch>
                  <a:fillRect l="-5317" r="-4288" b="-26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27B9E88-73B2-D664-10A8-2067E1810F38}"/>
                  </a:ext>
                </a:extLst>
              </p:cNvPr>
              <p:cNvSpPr txBox="1"/>
              <p:nvPr/>
            </p:nvSpPr>
            <p:spPr>
              <a:xfrm>
                <a:off x="449989" y="2549859"/>
                <a:ext cx="242481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27B9E88-73B2-D664-10A8-2067E1810F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49859"/>
                <a:ext cx="2424811" cy="766077"/>
              </a:xfrm>
              <a:prstGeom prst="rect">
                <a:avLst/>
              </a:prstGeom>
              <a:blipFill>
                <a:blip r:embed="rId3"/>
                <a:stretch>
                  <a:fillRect l="-4020" r="-3769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E69AB4D-710E-4505-6C56-B83DBD3927E1}"/>
                  </a:ext>
                </a:extLst>
              </p:cNvPr>
              <p:cNvSpPr txBox="1"/>
              <p:nvPr/>
            </p:nvSpPr>
            <p:spPr>
              <a:xfrm>
                <a:off x="449989" y="3222324"/>
                <a:ext cx="272961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当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时，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E69AB4D-710E-4505-6C56-B83DBD3927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22324"/>
                <a:ext cx="2729611" cy="766077"/>
              </a:xfrm>
              <a:prstGeom prst="rect">
                <a:avLst/>
              </a:prstGeom>
              <a:blipFill>
                <a:blip r:embed="rId4"/>
                <a:stretch>
                  <a:fillRect l="-3571" r="-3348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4A7B438-EAD1-5D3E-850A-88D955C73D61}"/>
                  </a:ext>
                </a:extLst>
              </p:cNvPr>
              <p:cNvSpPr txBox="1"/>
              <p:nvPr/>
            </p:nvSpPr>
            <p:spPr>
              <a:xfrm>
                <a:off x="449989" y="3894790"/>
                <a:ext cx="3702431" cy="83491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在实数范围内有意义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4A7B438-EAD1-5D3E-850A-88D955C73D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94790"/>
                <a:ext cx="3702431" cy="834911"/>
              </a:xfrm>
              <a:prstGeom prst="rect">
                <a:avLst/>
              </a:prstGeom>
              <a:blipFill>
                <a:blip r:embed="rId5"/>
                <a:stretch>
                  <a:fillRect r="-2636" b="-14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449989" y="1052736"/>
                <a:ext cx="1740861" cy="8866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hangingPunct="0">
                  <a:lnSpc>
                    <a:spcPct val="130000"/>
                  </a:lnSpc>
                </a:pP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052736"/>
                <a:ext cx="1740861" cy="886653"/>
              </a:xfrm>
              <a:prstGeom prst="rect">
                <a:avLst/>
              </a:prstGeom>
              <a:blipFill>
                <a:blip r:embed="rId6"/>
                <a:stretch>
                  <a:fillRect l="-5614" r="-45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B63ADCC-F2AF-553D-5B78-3F4CD9E58E91}"/>
                  </a:ext>
                </a:extLst>
              </p:cNvPr>
              <p:cNvSpPr txBox="1"/>
              <p:nvPr/>
            </p:nvSpPr>
            <p:spPr>
              <a:xfrm>
                <a:off x="449989" y="1514444"/>
                <a:ext cx="3901884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解：由题意得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+3≥0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&gt;0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B63ADCC-F2AF-553D-5B78-3F4CD9E58E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14444"/>
                <a:ext cx="3901884" cy="1154189"/>
              </a:xfrm>
              <a:prstGeom prst="rect">
                <a:avLst/>
              </a:prstGeom>
              <a:blipFill>
                <a:blip r:embed="rId7"/>
                <a:stretch>
                  <a:fillRect l="-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94" name="yt_shape_10694"/>
              <p:cNvSpPr txBox="1"/>
              <p:nvPr/>
            </p:nvSpPr>
            <p:spPr>
              <a:xfrm>
                <a:off x="551384" y="1124744"/>
                <a:ext cx="7219862" cy="250376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为实数，求式子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0+2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4×0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</m:e>
                    </m:ra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694" name="yt_shape_106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124744"/>
                <a:ext cx="7219862" cy="2503762"/>
              </a:xfrm>
              <a:prstGeom prst="rect">
                <a:avLst/>
              </a:prstGeom>
              <a:blipFill>
                <a:blip r:embed="rId2"/>
                <a:stretch>
                  <a:fillRect l="-2532" t="-488" r="-1688" b="-68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8ECE5F8-73DB-4636-0E55-B2E982D67F70}"/>
              </a:ext>
            </a:extLst>
          </p:cNvPr>
          <p:cNvSpPr txBox="1"/>
          <p:nvPr/>
        </p:nvSpPr>
        <p:spPr>
          <a:xfrm>
            <a:off x="461373" y="1615529"/>
            <a:ext cx="332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FB4A889-5F98-AEC7-F2E5-D7E53A2F5760}"/>
                  </a:ext>
                </a:extLst>
              </p:cNvPr>
              <p:cNvSpPr txBox="1"/>
              <p:nvPr/>
            </p:nvSpPr>
            <p:spPr>
              <a:xfrm>
                <a:off x="461373" y="2091017"/>
                <a:ext cx="4697032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0+2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4×0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FB4A889-5F98-AEC7-F2E5-D7E53A2F57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2091017"/>
                <a:ext cx="4697032" cy="613931"/>
              </a:xfrm>
              <a:prstGeom prst="rect">
                <a:avLst/>
              </a:prstGeom>
              <a:blipFill>
                <a:blip r:embed="rId3"/>
                <a:stretch>
                  <a:fillRect l="-2078" b="-89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AE07656-A6C5-4736-A072-B4AEF5722437}"/>
                  </a:ext>
                </a:extLst>
              </p:cNvPr>
              <p:cNvSpPr txBox="1"/>
              <p:nvPr/>
            </p:nvSpPr>
            <p:spPr>
              <a:xfrm>
                <a:off x="1375773" y="2611336"/>
                <a:ext cx="1983741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AE07656-A6C5-4736-A072-B4AEF57224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5773" y="2611336"/>
                <a:ext cx="1983741" cy="615392"/>
              </a:xfrm>
              <a:prstGeom prst="rect">
                <a:avLst/>
              </a:prstGeom>
              <a:blipFill>
                <a:blip r:embed="rId4"/>
                <a:stretch>
                  <a:fillRect l="-4923" r="-4615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B4616FDC-D040-B15E-0AEA-4C3FED952D4A}"/>
              </a:ext>
            </a:extLst>
          </p:cNvPr>
          <p:cNvSpPr txBox="1"/>
          <p:nvPr/>
        </p:nvSpPr>
        <p:spPr>
          <a:xfrm>
            <a:off x="1375773" y="3133117"/>
            <a:ext cx="713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98" name="yt_shape_10698"/>
              <p:cNvSpPr txBox="1"/>
              <p:nvPr/>
            </p:nvSpPr>
            <p:spPr>
              <a:xfrm>
                <a:off x="623393" y="1196752"/>
                <a:ext cx="10369152" cy="404136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满足｜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有意义，则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的取值范围是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2025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；在这个条件下，将｜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｜去掉绝对值符号可得｜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根据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的分析，求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解：由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2025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2025.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698" name="yt_shape_1069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3" y="1196752"/>
                <a:ext cx="10369152" cy="4041363"/>
              </a:xfrm>
              <a:prstGeom prst="rect">
                <a:avLst/>
              </a:prstGeom>
              <a:blipFill>
                <a:blip r:embed="rId2"/>
                <a:stretch>
                  <a:fillRect l="-1764" t="-302" b="-25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208E16C-8792-903F-2229-7F93CF934D84}"/>
              </a:ext>
            </a:extLst>
          </p:cNvPr>
          <p:cNvSpPr txBox="1"/>
          <p:nvPr/>
        </p:nvSpPr>
        <p:spPr>
          <a:xfrm>
            <a:off x="6823246" y="1675028"/>
            <a:ext cx="1551686" cy="61869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C8CB91B-BDF6-9410-B866-AF0C80676B80}"/>
              </a:ext>
            </a:extLst>
          </p:cNvPr>
          <p:cNvSpPr txBox="1"/>
          <p:nvPr/>
        </p:nvSpPr>
        <p:spPr>
          <a:xfrm>
            <a:off x="7568649" y="2211828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A2B6B3D-BCF1-A291-DFCA-BAFB78984B19}"/>
                  </a:ext>
                </a:extLst>
              </p:cNvPr>
              <p:cNvSpPr txBox="1"/>
              <p:nvPr/>
            </p:nvSpPr>
            <p:spPr>
              <a:xfrm>
                <a:off x="533381" y="3151085"/>
                <a:ext cx="5707951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A2B6B3D-BCF1-A291-DFCA-BAFB78984B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381" y="3151085"/>
                <a:ext cx="5707951" cy="618694"/>
              </a:xfrm>
              <a:prstGeom prst="rect">
                <a:avLst/>
              </a:prstGeom>
              <a:blipFill>
                <a:blip r:embed="rId3"/>
                <a:stretch>
                  <a:fillRect l="-1601" r="-1708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8D65A26-2F8D-C10E-9198-A1DDE24838FF}"/>
                  </a:ext>
                </a:extLst>
              </p:cNvPr>
              <p:cNvSpPr txBox="1"/>
              <p:nvPr/>
            </p:nvSpPr>
            <p:spPr>
              <a:xfrm>
                <a:off x="533381" y="3676167"/>
                <a:ext cx="3117152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8D65A26-2F8D-C10E-9198-A1DDE24838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381" y="3676167"/>
                <a:ext cx="3117152" cy="618693"/>
              </a:xfrm>
              <a:prstGeom prst="rect">
                <a:avLst/>
              </a:prstGeom>
              <a:blipFill>
                <a:blip r:embed="rId4"/>
                <a:stretch>
                  <a:fillRect l="-2930" r="-3125" b="-12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9BAFA5B0-AAD6-6284-6054-814467AA294C}"/>
              </a:ext>
            </a:extLst>
          </p:cNvPr>
          <p:cNvSpPr txBox="1"/>
          <p:nvPr/>
        </p:nvSpPr>
        <p:spPr>
          <a:xfrm>
            <a:off x="533381" y="4201248"/>
            <a:ext cx="287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2024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2AF1F55-2C82-45E7-DEEA-7ECFF0569293}"/>
              </a:ext>
            </a:extLst>
          </p:cNvPr>
          <p:cNvSpPr txBox="1"/>
          <p:nvPr/>
        </p:nvSpPr>
        <p:spPr>
          <a:xfrm>
            <a:off x="533381" y="4676736"/>
            <a:ext cx="2643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2024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2025.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05" name="yt_shape_10705"/>
              <p:cNvSpPr txBox="1"/>
              <p:nvPr/>
            </p:nvSpPr>
            <p:spPr>
              <a:xfrm>
                <a:off x="540000" y="1028675"/>
                <a:ext cx="3564694" cy="4535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500" b="0" i="0" u="none">
                    <a:noFill/>
                    <a:effectLst/>
                    <a:latin typeface="Times New Roman" pitchFamily="25"/>
                    <a:ea typeface="Times New Roman" pitchFamily="25"/>
                    <a:sym typeface="Finished"/>
                  </a:rPr>
                  <a:t>⁠</a:t>
                </a:r>
                <a:r>
                  <a:rPr lang="en-US" altLang="zh-CN" sz="240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            </a:t>
                </a:r>
                <a:r>
                  <a:rPr lang="en-US" altLang="zh-CN" sz="900" b="0" i="0" u="none">
                    <a:solidFill>
                      <a:srgbClr val="1EE3CF"/>
                    </a:solidFill>
                    <a:effectLst/>
                    <a:latin typeface="Times New Roman" pitchFamily="9"/>
                    <a:ea typeface="宋体" pitchFamily="9"/>
                    <a:sym typeface=""/>
                  </a:rPr>
                  <a:t> </a:t>
                </a:r>
                <a:r>
                  <a:rPr lang="zh-CN" altLang="zh-CN" sz="2400" b="0" i="0" u="none">
                    <a:noFill/>
                    <a:effectLst/>
                    <a:latin typeface="Times New Roman" pitchFamily="24"/>
                    <a:ea typeface="Times New Roman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</a:rPr>
                  <a:t>运用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</a:rPr>
                  <a:t>解题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705" name="yt_shape_10705" descr="{&quot;rangeId&quot;:5,&quot;color&quot;:&quot;B&quot;,&quot;pageBreak&quot;:true,&quot;mathAnswerShape&quot;:1,&quot;ImageText&quot;:&quot;1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564694" cy="453522"/>
              </a:xfrm>
              <a:prstGeom prst="rect">
                <a:avLst/>
              </a:prstGeom>
              <a:blipFill>
                <a:blip r:embed="rId2"/>
                <a:stretch>
                  <a:fillRect l="-5479" t="-9459" r="-4281" b="-405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707" name="yt_shape_10707"/>
              <p:cNvSpPr txBox="1"/>
              <p:nvPr/>
            </p:nvSpPr>
            <p:spPr>
              <a:xfrm>
                <a:off x="540000" y="1532985"/>
                <a:ext cx="10299936" cy="465633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黔东南州中考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｜与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互为相反数，求代数式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与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互为相反数，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，且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707" name="yt_shape_10707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2985"/>
                <a:ext cx="10299936" cy="4656339"/>
              </a:xfrm>
              <a:prstGeom prst="rect">
                <a:avLst/>
              </a:prstGeom>
              <a:blipFill>
                <a:blip r:embed="rId3"/>
                <a:stretch>
                  <a:fillRect l="-1835" r="-888" b="-31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8903083979" title="H_28.770866">
            <a:extLst>
              <a:ext uri="{FF2B5EF4-FFF2-40B4-BE49-F238E27FC236}">
                <a16:creationId xmlns:a16="http://schemas.microsoft.com/office/drawing/2014/main" id="{02CA904F-BE7D-B15D-1D35-7F1CA7019A7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70548"/>
            <a:ext cx="1171767" cy="36539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99E94B8-A57D-6645-E5E6-374368C4200E}"/>
              </a:ext>
            </a:extLst>
          </p:cNvPr>
          <p:cNvSpPr txBox="1"/>
          <p:nvPr/>
        </p:nvSpPr>
        <p:spPr>
          <a:xfrm>
            <a:off x="5400576" y="1486179"/>
            <a:ext cx="942086" cy="66943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028DD78-FA32-46BE-DD72-E793D8C1FB17}"/>
              </a:ext>
            </a:extLst>
          </p:cNvPr>
          <p:cNvSpPr txBox="1"/>
          <p:nvPr/>
        </p:nvSpPr>
        <p:spPr>
          <a:xfrm>
            <a:off x="7211913" y="1486179"/>
            <a:ext cx="637285" cy="66943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3F28AE2-6B11-1FB8-510F-DAE3DA23DFE4}"/>
              </a:ext>
            </a:extLst>
          </p:cNvPr>
          <p:cNvSpPr txBox="1"/>
          <p:nvPr/>
        </p:nvSpPr>
        <p:spPr>
          <a:xfrm>
            <a:off x="10116911" y="2061997"/>
            <a:ext cx="637285" cy="66943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A039BAD-DB11-655F-6F34-57F2B74CF296}"/>
                  </a:ext>
                </a:extLst>
              </p:cNvPr>
              <p:cNvSpPr txBox="1"/>
              <p:nvPr/>
            </p:nvSpPr>
            <p:spPr>
              <a:xfrm>
                <a:off x="449989" y="3158896"/>
                <a:ext cx="6515291" cy="614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</a:rPr>
                  <a:t>｜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</a:rPr>
                  <a:t>｜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与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互为相反数，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6, 'hasSerialNum': 1, 'mathAnswerShape': 1}">
                <a:extLst>
                  <a:ext uri="{FF2B5EF4-FFF2-40B4-BE49-F238E27FC236}">
                    <a16:creationId xmlns:a16="http://schemas.microsoft.com/office/drawing/2014/main" id="{2A039BAD-DB11-655F-6F34-57F2B74CF2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58896"/>
                <a:ext cx="6515291" cy="614693"/>
              </a:xfrm>
              <a:prstGeom prst="rect">
                <a:avLst/>
              </a:prstGeom>
              <a:blipFill>
                <a:blip r:embed="rId5"/>
                <a:stretch>
                  <a:fillRect l="-1497" r="-1403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E9994B3-94DE-1BAB-C076-5A72313447C4}"/>
                  </a:ext>
                </a:extLst>
              </p:cNvPr>
              <p:cNvSpPr txBox="1"/>
              <p:nvPr/>
            </p:nvSpPr>
            <p:spPr>
              <a:xfrm>
                <a:off x="449989" y="3679977"/>
                <a:ext cx="4610290" cy="614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</a:rPr>
                  <a:t>｜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</a:rPr>
                  <a:t>｜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7" name="文本框 6" descr="{'rangeId': 6, 'hasSerialNum': 1, 'mathAnswerShape': 1}">
                <a:extLst>
                  <a:ext uri="{FF2B5EF4-FFF2-40B4-BE49-F238E27FC236}">
                    <a16:creationId xmlns:a16="http://schemas.microsoft.com/office/drawing/2014/main" id="{9E9994B3-94DE-1BAB-C076-5A72313447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79977"/>
                <a:ext cx="4610290" cy="614693"/>
              </a:xfrm>
              <a:prstGeom prst="rect">
                <a:avLst/>
              </a:prstGeom>
              <a:blipFill>
                <a:blip r:embed="rId6"/>
                <a:stretch>
                  <a:fillRect l="-2116" r="-2116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BE2EF07-65C1-37B2-1143-F39E12802E66}"/>
                  </a:ext>
                </a:extLst>
              </p:cNvPr>
              <p:cNvSpPr txBox="1"/>
              <p:nvPr/>
            </p:nvSpPr>
            <p:spPr>
              <a:xfrm>
                <a:off x="449989" y="4201058"/>
                <a:ext cx="5600890" cy="614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</a:rPr>
                  <a:t>｜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</a:rPr>
                  <a:t>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8" name="文本框 7" descr="{'rangeId': 6, 'hasSerialNum': 1, 'mathAnswerShape': 1}">
                <a:extLst>
                  <a:ext uri="{FF2B5EF4-FFF2-40B4-BE49-F238E27FC236}">
                    <a16:creationId xmlns:a16="http://schemas.microsoft.com/office/drawing/2014/main" id="{DBE2EF07-65C1-37B2-1143-F39E12802E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01058"/>
                <a:ext cx="5600890" cy="614693"/>
              </a:xfrm>
              <a:prstGeom prst="rect">
                <a:avLst/>
              </a:prstGeom>
              <a:blipFill>
                <a:blip r:embed="rId7"/>
                <a:stretch>
                  <a:fillRect l="-1741" r="-1632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FF0BA8C9-1764-BEF6-12F7-1B76EEDC9880}"/>
              </a:ext>
            </a:extLst>
          </p:cNvPr>
          <p:cNvSpPr txBox="1"/>
          <p:nvPr/>
        </p:nvSpPr>
        <p:spPr>
          <a:xfrm>
            <a:off x="449989" y="4722139"/>
            <a:ext cx="459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736DF46-9FAA-5939-028D-E93CE464B870}"/>
              </a:ext>
            </a:extLst>
          </p:cNvPr>
          <p:cNvSpPr txBox="1"/>
          <p:nvPr/>
        </p:nvSpPr>
        <p:spPr>
          <a:xfrm>
            <a:off x="449989" y="5197627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9AE18C9-AE29-3EA8-B6FB-57F225C1ED63}"/>
              </a:ext>
            </a:extLst>
          </p:cNvPr>
          <p:cNvSpPr txBox="1"/>
          <p:nvPr/>
        </p:nvSpPr>
        <p:spPr>
          <a:xfrm>
            <a:off x="449989" y="5673115"/>
            <a:ext cx="4879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15" name="yt_shape_10715"/>
              <p:cNvSpPr txBox="1"/>
              <p:nvPr/>
            </p:nvSpPr>
            <p:spPr>
              <a:xfrm>
                <a:off x="540000" y="1196752"/>
                <a:ext cx="11111999" cy="444397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的三边长为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，其中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和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满足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spc="150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，求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的取值范围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解：依题意得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为三角形三边，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715" name="yt_shape_107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96752"/>
                <a:ext cx="11111999" cy="4443973"/>
              </a:xfrm>
              <a:prstGeom prst="rect">
                <a:avLst/>
              </a:prstGeom>
              <a:blipFill>
                <a:blip r:embed="rId2"/>
                <a:stretch>
                  <a:fillRect l="-1701" t="-412" r="-1427" b="-3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7B4792F-039D-5D4E-17FA-1F664A0BC695}"/>
                  </a:ext>
                </a:extLst>
              </p:cNvPr>
              <p:cNvSpPr txBox="1"/>
              <p:nvPr/>
            </p:nvSpPr>
            <p:spPr>
              <a:xfrm>
                <a:off x="449989" y="2144102"/>
                <a:ext cx="5914326" cy="61228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解：依题意得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7B4792F-039D-5D4E-17FA-1F664A0BC6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44102"/>
                <a:ext cx="5914326" cy="612280"/>
              </a:xfrm>
              <a:prstGeom prst="rect">
                <a:avLst/>
              </a:prstGeom>
              <a:blipFill>
                <a:blip r:embed="rId3"/>
                <a:stretch>
                  <a:fillRect l="-1649" r="-1649" b="-1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A27F639-0F06-98EC-67B5-47A96C6AE954}"/>
                  </a:ext>
                </a:extLst>
              </p:cNvPr>
              <p:cNvSpPr txBox="1"/>
              <p:nvPr/>
            </p:nvSpPr>
            <p:spPr>
              <a:xfrm>
                <a:off x="449989" y="2662770"/>
                <a:ext cx="3780726" cy="61228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A27F639-0F06-98EC-67B5-47A96C6AE9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62770"/>
                <a:ext cx="3780726" cy="612280"/>
              </a:xfrm>
              <a:prstGeom prst="rect">
                <a:avLst/>
              </a:prstGeom>
              <a:blipFill>
                <a:blip r:embed="rId4"/>
                <a:stretch>
                  <a:fillRect l="-2581" r="-2581" b="-1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EC8B1F9-6965-EAEB-CDFA-9E74C54924D2}"/>
                  </a:ext>
                </a:extLst>
              </p:cNvPr>
              <p:cNvSpPr txBox="1"/>
              <p:nvPr/>
            </p:nvSpPr>
            <p:spPr>
              <a:xfrm>
                <a:off x="449989" y="3181438"/>
                <a:ext cx="4237926" cy="61228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EC8B1F9-6965-EAEB-CDFA-9E74C54924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81438"/>
                <a:ext cx="4237926" cy="612280"/>
              </a:xfrm>
              <a:prstGeom prst="rect">
                <a:avLst/>
              </a:prstGeom>
              <a:blipFill>
                <a:blip r:embed="rId5"/>
                <a:stretch>
                  <a:fillRect l="-2302" r="-2302" b="-1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147FD751-4F43-DC19-3FDB-5F2212A8D188}"/>
              </a:ext>
            </a:extLst>
          </p:cNvPr>
          <p:cNvSpPr txBox="1"/>
          <p:nvPr/>
        </p:nvSpPr>
        <p:spPr>
          <a:xfrm>
            <a:off x="449989" y="3700106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A6BF58D-650B-4424-8056-B17E0402F8A2}"/>
              </a:ext>
            </a:extLst>
          </p:cNvPr>
          <p:cNvSpPr txBox="1"/>
          <p:nvPr/>
        </p:nvSpPr>
        <p:spPr>
          <a:xfrm>
            <a:off x="449989" y="4175594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F04743E-F577-778A-A4C9-66FCF0258EB4}"/>
              </a:ext>
            </a:extLst>
          </p:cNvPr>
          <p:cNvSpPr txBox="1"/>
          <p:nvPr/>
        </p:nvSpPr>
        <p:spPr>
          <a:xfrm>
            <a:off x="449989" y="4651082"/>
            <a:ext cx="3667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为三角形三边，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63DE337-12FE-82EF-6CDF-4AF703249505}"/>
              </a:ext>
            </a:extLst>
          </p:cNvPr>
          <p:cNvSpPr txBox="1"/>
          <p:nvPr/>
        </p:nvSpPr>
        <p:spPr>
          <a:xfrm>
            <a:off x="449989" y="5126570"/>
            <a:ext cx="16104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418</Words>
  <Application>Microsoft Office PowerPoint</Application>
  <PresentationFormat>宽屏</PresentationFormat>
  <Paragraphs>83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Finished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45</cp:revision>
  <dcterms:created xsi:type="dcterms:W3CDTF">2023-05-05T05:33:04Z</dcterms:created>
  <dcterms:modified xsi:type="dcterms:W3CDTF">2023-11-03T05:38:53Z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