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3" r:id="rId6"/>
    <p:sldId id="375" r:id="rId7"/>
    <p:sldId id="376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4" name="yt_shape_14764"/>
          <p:cNvSpPr txBox="1"/>
          <p:nvPr/>
        </p:nvSpPr>
        <p:spPr>
          <a:xfrm>
            <a:off x="507699" y="1298645"/>
            <a:ext cx="4232825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763" name="yt_image_1476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605" y="129864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66" name="yt_shape_14766"/>
          <p:cNvSpPr txBox="1"/>
          <p:nvPr/>
        </p:nvSpPr>
        <p:spPr>
          <a:xfrm>
            <a:off x="564724" y="1996228"/>
            <a:ext cx="11111999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描述数据的常用方法为画表格、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条形图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扇形图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、折线图、直方图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分析数据可以根据原始数据或由原始数据制作的各种统计图表，计算各组数据的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平均数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中位数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众数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方差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等统计量，通过分析图表和各种统计量得出结论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ED3DCF-9B1E-9C30-E19A-53E0817F8E20}"/>
              </a:ext>
            </a:extLst>
          </p:cNvPr>
          <p:cNvSpPr txBox="1"/>
          <p:nvPr/>
        </p:nvSpPr>
        <p:spPr>
          <a:xfrm>
            <a:off x="5275313" y="194942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条形图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B9A210-27E8-8951-F7B4-6A5F954C0052}"/>
              </a:ext>
            </a:extLst>
          </p:cNvPr>
          <p:cNvSpPr txBox="1"/>
          <p:nvPr/>
        </p:nvSpPr>
        <p:spPr>
          <a:xfrm>
            <a:off x="7104112" y="194942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扇形图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D13D27-61BE-1044-020B-9080BBE4CFDB}"/>
              </a:ext>
            </a:extLst>
          </p:cNvPr>
          <p:cNvSpPr txBox="1"/>
          <p:nvPr/>
        </p:nvSpPr>
        <p:spPr>
          <a:xfrm>
            <a:off x="1084313" y="29003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平均数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CAA90F-55ED-983C-5CFE-6277F8285146}"/>
              </a:ext>
            </a:extLst>
          </p:cNvPr>
          <p:cNvSpPr txBox="1"/>
          <p:nvPr/>
        </p:nvSpPr>
        <p:spPr>
          <a:xfrm>
            <a:off x="2913113" y="29003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中位数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88A976-1BA8-9431-C003-72F1C90D490E}"/>
              </a:ext>
            </a:extLst>
          </p:cNvPr>
          <p:cNvSpPr txBox="1"/>
          <p:nvPr/>
        </p:nvSpPr>
        <p:spPr>
          <a:xfrm>
            <a:off x="4741913" y="290039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众数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8FDF13-B7ED-4092-9387-59D76E26E5F9}"/>
              </a:ext>
            </a:extLst>
          </p:cNvPr>
          <p:cNvSpPr txBox="1"/>
          <p:nvPr/>
        </p:nvSpPr>
        <p:spPr>
          <a:xfrm>
            <a:off x="6265913" y="290039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方差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9" name="yt_shape_14769"/>
          <p:cNvSpPr txBox="1"/>
          <p:nvPr/>
        </p:nvSpPr>
        <p:spPr>
          <a:xfrm>
            <a:off x="539881" y="1237685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768" name="yt_image_14768" title="H_51.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37685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71" name="yt_shape_14771"/>
          <p:cNvSpPr txBox="1"/>
          <p:nvPr/>
        </p:nvSpPr>
        <p:spPr>
          <a:xfrm>
            <a:off x="539881" y="1940982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利用统计知识做决策</a:t>
            </a:r>
          </a:p>
        </p:txBody>
      </p:sp>
      <p:sp>
        <p:nvSpPr>
          <p:cNvPr id="14772" name="yt_shape_14772"/>
          <p:cNvSpPr txBox="1"/>
          <p:nvPr/>
        </p:nvSpPr>
        <p:spPr>
          <a:xfrm>
            <a:off x="540001" y="2445292"/>
            <a:ext cx="10740576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河北省中考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五名同学捐款数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元的同学后来又追加了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追加后的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个数据与之前的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个数据相比，集中趋势相同的是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73" name="yt_table_147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81942"/>
              </p:ext>
            </p:extLst>
          </p:nvPr>
        </p:nvGraphicFramePr>
        <p:xfrm>
          <a:off x="539881" y="3884858"/>
          <a:ext cx="6031230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只有平均数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只有中位数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只有众数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中位数和众数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</a:tbl>
          </a:graphicData>
        </a:graphic>
      </p:graphicFrame>
      <p:pic>
        <p:nvPicPr>
          <p:cNvPr id="3" name="yt_shape_1698905622557" title="H_28.801733">
            <a:extLst>
              <a:ext uri="{FF2B5EF4-FFF2-40B4-BE49-F238E27FC236}">
                <a16:creationId xmlns:a16="http://schemas.microsoft.com/office/drawing/2014/main" id="{674A088F-E1BD-7CBD-8061-DCB9408AE4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98265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906233-4200-DE02-9FBF-3E1CC62683B3}"/>
              </a:ext>
            </a:extLst>
          </p:cNvPr>
          <p:cNvSpPr txBox="1"/>
          <p:nvPr/>
        </p:nvSpPr>
        <p:spPr>
          <a:xfrm>
            <a:off x="1991544" y="33668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yt_shape_14775"/>
          <p:cNvSpPr txBox="1"/>
          <p:nvPr/>
        </p:nvSpPr>
        <p:spPr>
          <a:xfrm>
            <a:off x="540000" y="5085184"/>
            <a:ext cx="10740577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设计调查活动要经历的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个重要步骤：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收集数据；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设计调查问卷；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用样本估计总体；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整理数据；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分析数据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但这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个步骤的排序不对，正确排序为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②①④⑤③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47015A-D40E-FB6D-1583-FFCE4226E8B5}"/>
              </a:ext>
            </a:extLst>
          </p:cNvPr>
          <p:cNvSpPr txBox="1"/>
          <p:nvPr/>
        </p:nvSpPr>
        <p:spPr>
          <a:xfrm>
            <a:off x="1155656" y="5936510"/>
            <a:ext cx="2072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②①④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⑤③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7" name="yt_shape_14777"/>
          <p:cNvSpPr txBox="1"/>
          <p:nvPr/>
        </p:nvSpPr>
        <p:spPr>
          <a:xfrm>
            <a:off x="540000" y="170080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以下是从某校九年级男生中随机选出的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名男生，分别测量了他们的身高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，数据整理如下：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【数据分析】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确定这十个数据的众数、中位数、平均数，并填入下表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4780" name="yt_table_1478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863763"/>
              </p:ext>
            </p:extLst>
          </p:nvPr>
        </p:nvGraphicFramePr>
        <p:xfrm>
          <a:off x="539881" y="3778074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0" spc="-100">
                          <a:solidFill>
                            <a:srgbClr val="FF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 </a:t>
                      </a:r>
                      <a:r>
                        <a:rPr lang="zh-CN" altLang="zh-CN" sz="2400" b="0" i="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  <a:t>164</a:t>
                      </a:r>
                      <a:r>
                        <a:rPr lang="zh-CN" altLang="zh-CN" sz="2400" b="0" i="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  <a:t>165</a:t>
                      </a:r>
                      <a:r>
                        <a:rPr lang="zh-CN" altLang="zh-CN" sz="2400" b="0" i="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  <a:t>166.4</a:t>
                      </a:r>
                      <a:r>
                        <a:rPr lang="zh-CN" altLang="zh-CN" sz="2400" b="0" i="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  <a:r>
                        <a:rPr lang="zh-CN" altLang="zh-CN" sz="100" b="0" i="0" spc="-100">
                          <a:noFill/>
                          <a:effectLst/>
                          <a:latin typeface="白正" pitchFamily="24"/>
                          <a:ea typeface="宋体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782" name="yt_shape_14782"/>
          <p:cNvSpPr txBox="1"/>
          <p:nvPr/>
        </p:nvSpPr>
        <p:spPr>
          <a:xfrm>
            <a:off x="540000" y="5181680"/>
            <a:ext cx="1111187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【得出结论】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若用样本中的统计量估计该校九年级男生平均身高，则这个统计量是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平均数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选填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众数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平均数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1C49F7-FB52-5F3C-8324-84284B6EEE38}"/>
              </a:ext>
            </a:extLst>
          </p:cNvPr>
          <p:cNvSpPr txBox="1"/>
          <p:nvPr/>
        </p:nvSpPr>
        <p:spPr>
          <a:xfrm>
            <a:off x="2063552" y="443711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3C1519-1652-B60C-0C06-83B75C932A75}"/>
              </a:ext>
            </a:extLst>
          </p:cNvPr>
          <p:cNvSpPr txBox="1"/>
          <p:nvPr/>
        </p:nvSpPr>
        <p:spPr>
          <a:xfrm>
            <a:off x="5735960" y="443711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F2689A-4F45-1398-CD0F-212E82B9A226}"/>
              </a:ext>
            </a:extLst>
          </p:cNvPr>
          <p:cNvSpPr txBox="1"/>
          <p:nvPr/>
        </p:nvSpPr>
        <p:spPr>
          <a:xfrm>
            <a:off x="9384587" y="4437112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166.4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A23848-D58A-B159-5D3C-ACA193629A84}"/>
              </a:ext>
            </a:extLst>
          </p:cNvPr>
          <p:cNvSpPr txBox="1"/>
          <p:nvPr/>
        </p:nvSpPr>
        <p:spPr>
          <a:xfrm>
            <a:off x="10778922" y="561036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平均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C24955-500E-1645-D01D-8482881DF440}"/>
              </a:ext>
            </a:extLst>
          </p:cNvPr>
          <p:cNvSpPr txBox="1"/>
          <p:nvPr/>
        </p:nvSpPr>
        <p:spPr>
          <a:xfrm>
            <a:off x="449989" y="608585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908" y="1128344"/>
            <a:ext cx="226215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黑体" pitchFamily="24"/>
              </a:rPr>
              <a:t>【数据收集】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5" name="yt_shape_14785"/>
          <p:cNvSpPr txBox="1"/>
          <p:nvPr/>
        </p:nvSpPr>
        <p:spPr>
          <a:xfrm>
            <a:off x="540000" y="1605556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784" name="yt_image_14784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555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87" name="yt_shape_14787"/>
          <p:cNvSpPr txBox="1"/>
          <p:nvPr/>
        </p:nvSpPr>
        <p:spPr>
          <a:xfrm>
            <a:off x="540119" y="2303139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某校八年级甲、乙两班各有学生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人，为了了解这两个班学生身体素质情况，进行了抽样调查，过程如下，请补充完整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收集数据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从甲、乙两个班各随机抽取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名学生进行身体素质测试，测试成绩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百分制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如下：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甲班：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乙班：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2" name="yt_shape_14792"/>
          <p:cNvSpPr txBox="1"/>
          <p:nvPr/>
        </p:nvSpPr>
        <p:spPr>
          <a:xfrm>
            <a:off x="540000" y="900000"/>
            <a:ext cx="5847755" cy="9155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整理、描述数据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按如下分数段整理、描述这两组样本数据：</a:t>
            </a:r>
          </a:p>
        </p:txBody>
      </p:sp>
      <p:pic>
        <p:nvPicPr>
          <p:cNvPr id="14794" name="yt_image_14794" title="H_313.2">
            <a:extLst>
              <a:ext uri="">
                <a16:creationId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8247" y="2024692"/>
            <a:ext cx="9755505" cy="397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96" name="yt_shape_14796"/>
          <p:cNvSpPr txBox="1"/>
          <p:nvPr/>
        </p:nvSpPr>
        <p:spPr>
          <a:xfrm>
            <a:off x="540000" y="6052243"/>
            <a:ext cx="3223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0AEEDA-B738-7921-4892-9BEF19978E5A}"/>
              </a:ext>
            </a:extLst>
          </p:cNvPr>
          <p:cNvSpPr txBox="1"/>
          <p:nvPr/>
        </p:nvSpPr>
        <p:spPr>
          <a:xfrm>
            <a:off x="1585052" y="600543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5FED59-3ECD-6917-B0F2-E6AFCB4216B3}"/>
              </a:ext>
            </a:extLst>
          </p:cNvPr>
          <p:cNvSpPr txBox="1"/>
          <p:nvPr/>
        </p:nvSpPr>
        <p:spPr>
          <a:xfrm>
            <a:off x="3109052" y="600543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7" name="yt_shape_14797"/>
          <p:cNvSpPr txBox="1"/>
          <p:nvPr/>
        </p:nvSpPr>
        <p:spPr>
          <a:xfrm>
            <a:off x="551384" y="980728"/>
            <a:ext cx="7386638" cy="9155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分析数据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两组样本数据的平均数、中位数、众数如下表所示：</a:t>
            </a:r>
          </a:p>
        </p:txBody>
      </p:sp>
      <p:graphicFrame>
        <p:nvGraphicFramePr>
          <p:cNvPr id="14799" name="yt_table_1479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586608"/>
              </p:ext>
            </p:extLst>
          </p:nvPr>
        </p:nvGraphicFramePr>
        <p:xfrm>
          <a:off x="551384" y="2105420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班级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801" name="yt_shape_14801"/>
              <p:cNvSpPr txBox="1"/>
              <p:nvPr/>
            </p:nvSpPr>
            <p:spPr>
              <a:xfrm>
                <a:off x="551503" y="4075829"/>
                <a:ext cx="11111999" cy="26025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在表中，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若规定测试成绩在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分以上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的学生的身体素质为优秀，请估计乙班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名学生中身体素质为优秀的学生人数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答：估计乙班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名学生中身体素质为优秀的学生有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801" name="yt_shape_148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3" y="4075829"/>
                <a:ext cx="11111999" cy="2602572"/>
              </a:xfrm>
              <a:prstGeom prst="rect">
                <a:avLst/>
              </a:prstGeom>
              <a:blipFill>
                <a:blip r:embed="rId2"/>
                <a:stretch>
                  <a:fillRect l="-1646" t="-2108" r="-1700" b="-4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0EB76AD-95D5-D5AE-699A-5F77B92B6CB5}"/>
              </a:ext>
            </a:extLst>
          </p:cNvPr>
          <p:cNvSpPr txBox="1"/>
          <p:nvPr/>
        </p:nvSpPr>
        <p:spPr>
          <a:xfrm>
            <a:off x="2425230" y="402902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82AC9D-F19D-A7DB-9310-CA6BF1FADCDF}"/>
              </a:ext>
            </a:extLst>
          </p:cNvPr>
          <p:cNvSpPr txBox="1"/>
          <p:nvPr/>
        </p:nvSpPr>
        <p:spPr>
          <a:xfrm>
            <a:off x="4084167" y="40290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69C3244-E98E-4888-2AA4-798AFB63B8DC}"/>
                  </a:ext>
                </a:extLst>
              </p:cNvPr>
              <p:cNvSpPr txBox="1"/>
              <p:nvPr/>
            </p:nvSpPr>
            <p:spPr>
              <a:xfrm>
                <a:off x="461492" y="5455487"/>
                <a:ext cx="44853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69C3244-E98E-4888-2AA4-798AFB63B8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492" y="5455487"/>
                <a:ext cx="4485386" cy="769062"/>
              </a:xfrm>
              <a:prstGeom prst="rect">
                <a:avLst/>
              </a:prstGeom>
              <a:blipFill>
                <a:blip r:embed="rId3"/>
                <a:stretch>
                  <a:fillRect l="-2177" r="-231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0222DD9-0032-7682-68E2-51C4DC01540B}"/>
              </a:ext>
            </a:extLst>
          </p:cNvPr>
          <p:cNvSpPr txBox="1"/>
          <p:nvPr/>
        </p:nvSpPr>
        <p:spPr>
          <a:xfrm>
            <a:off x="461492" y="6130937"/>
            <a:ext cx="7571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答：估计乙班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名学生中身体素质为优秀的学生有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435</Words>
  <Application>Microsoft Office PowerPoint</Application>
  <PresentationFormat>宽屏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2023-11-03T02:16:19Z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