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70" r:id="rId6"/>
    <p:sldId id="365" r:id="rId7"/>
    <p:sldId id="371" r:id="rId8"/>
    <p:sldId id="366" r:id="rId9"/>
    <p:sldId id="375" r:id="rId10"/>
    <p:sldId id="376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7" name="yt_shape_14107"/>
          <p:cNvSpPr txBox="1"/>
          <p:nvPr/>
        </p:nvSpPr>
        <p:spPr>
          <a:xfrm>
            <a:off x="540000" y="1268413"/>
            <a:ext cx="11111999" cy="2836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为了全面贯彻党的教育方针，严格落实教育部对中小学生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五项管理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的相关要求和《关于进一步加强中小学生体质健康管理工作的通知》精神，保障学生每天在校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小时体育活动时间，某班计划采购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两种类型的羽毛球拍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两种类型羽毛球拍的单价；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913EA5-3AB7-7B35-B134-8F8E48DAFB11}"/>
              </a:ext>
            </a:extLst>
          </p:cNvPr>
          <p:cNvSpPr txBox="1"/>
          <p:nvPr/>
        </p:nvSpPr>
        <p:spPr>
          <a:xfrm>
            <a:off x="479376" y="4115246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种球拍每副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种球拍每副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3CD5F9-4641-DF69-F192-8A3F88BF197B}"/>
                  </a:ext>
                </a:extLst>
              </p:cNvPr>
              <p:cNvSpPr txBox="1"/>
              <p:nvPr/>
            </p:nvSpPr>
            <p:spPr>
              <a:xfrm>
                <a:off x="479376" y="4408371"/>
                <a:ext cx="45533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3CD5F9-4641-DF69-F192-8A3F88BF1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08371"/>
                <a:ext cx="4553331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71E3BFC-7E5E-4945-A846-2C4FFA5AB367}"/>
              </a:ext>
            </a:extLst>
          </p:cNvPr>
          <p:cNvSpPr txBox="1"/>
          <p:nvPr/>
        </p:nvSpPr>
        <p:spPr>
          <a:xfrm>
            <a:off x="479376" y="5651312"/>
            <a:ext cx="603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种球拍每副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种球拍每副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该班准备采购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两种类型的羽毛球拍共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型羽毛球拍的数量不少于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型羽毛球拍数量的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倍，请给出最省钱的购买方案，求出最少费用，并说明理由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种球拍每副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yt_shape_14113"/>
          <p:cNvSpPr txBox="1"/>
          <p:nvPr/>
        </p:nvSpPr>
        <p:spPr>
          <a:xfrm>
            <a:off x="540000" y="1988840"/>
            <a:ext cx="53171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型球拍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副，总费用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依题意得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yt_shape_14114"/>
          <p:cNvSpPr txBox="1"/>
          <p:nvPr/>
        </p:nvSpPr>
        <p:spPr>
          <a:xfrm>
            <a:off x="540000" y="2948275"/>
            <a:ext cx="512960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最小，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此时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yt_shape_14115"/>
          <p:cNvSpPr txBox="1"/>
          <p:nvPr/>
        </p:nvSpPr>
        <p:spPr>
          <a:xfrm>
            <a:off x="540000" y="6308367"/>
            <a:ext cx="109050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答：费用最少的方案是购买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种球拍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副，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种球拍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副，所需费用最少为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3BF105-A490-D1F1-E11C-C3B259DBF287}"/>
              </a:ext>
            </a:extLst>
          </p:cNvPr>
          <p:cNvSpPr txBox="1"/>
          <p:nvPr/>
        </p:nvSpPr>
        <p:spPr>
          <a:xfrm>
            <a:off x="449989" y="1942034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型球拍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副，总费用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F72CF3-32D1-302B-1186-5260BF23FA46}"/>
              </a:ext>
            </a:extLst>
          </p:cNvPr>
          <p:cNvSpPr txBox="1"/>
          <p:nvPr/>
        </p:nvSpPr>
        <p:spPr>
          <a:xfrm>
            <a:off x="449989" y="241752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C40DE7-6F55-E1AF-59FF-D6104DF0C16A}"/>
              </a:ext>
            </a:extLst>
          </p:cNvPr>
          <p:cNvSpPr txBox="1"/>
          <p:nvPr/>
        </p:nvSpPr>
        <p:spPr>
          <a:xfrm>
            <a:off x="449989" y="290146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FDF6FC2-A1E5-F832-2EAC-AD6E4F6502BC}"/>
              </a:ext>
            </a:extLst>
          </p:cNvPr>
          <p:cNvSpPr txBox="1"/>
          <p:nvPr/>
        </p:nvSpPr>
        <p:spPr>
          <a:xfrm>
            <a:off x="449989" y="3376957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BD6C88-8DC7-DB21-147C-B723EF6A89D5}"/>
              </a:ext>
            </a:extLst>
          </p:cNvPr>
          <p:cNvSpPr txBox="1"/>
          <p:nvPr/>
        </p:nvSpPr>
        <p:spPr>
          <a:xfrm>
            <a:off x="449989" y="385244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877F6A-58C6-E5AB-0880-D528C5E98270}"/>
              </a:ext>
            </a:extLst>
          </p:cNvPr>
          <p:cNvSpPr txBox="1"/>
          <p:nvPr/>
        </p:nvSpPr>
        <p:spPr>
          <a:xfrm>
            <a:off x="449989" y="4327933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FE38FF-6AA8-33D2-21C7-303FE9AEED7E}"/>
              </a:ext>
            </a:extLst>
          </p:cNvPr>
          <p:cNvSpPr txBox="1"/>
          <p:nvPr/>
        </p:nvSpPr>
        <p:spPr>
          <a:xfrm>
            <a:off x="449989" y="4803421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最小，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BFAB5EF-3193-54AD-BB4C-EA0CE0B0123F}"/>
              </a:ext>
            </a:extLst>
          </p:cNvPr>
          <p:cNvSpPr txBox="1"/>
          <p:nvPr/>
        </p:nvSpPr>
        <p:spPr>
          <a:xfrm>
            <a:off x="449989" y="5278909"/>
            <a:ext cx="519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F94744B-6C52-F6AE-B729-9EE2A6CD7208}"/>
              </a:ext>
            </a:extLst>
          </p:cNvPr>
          <p:cNvSpPr txBox="1"/>
          <p:nvPr/>
        </p:nvSpPr>
        <p:spPr>
          <a:xfrm>
            <a:off x="449989" y="575439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此时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B0C6DB-0E89-FDAC-92AB-5933F26B962B}"/>
              </a:ext>
            </a:extLst>
          </p:cNvPr>
          <p:cNvSpPr txBox="1"/>
          <p:nvPr/>
        </p:nvSpPr>
        <p:spPr>
          <a:xfrm>
            <a:off x="449989" y="6261561"/>
            <a:ext cx="109796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答：费用最少的方案是购买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副，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种球拍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副，所需费用最少为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540000" y="1275557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端午节前夕，某商铺用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元购进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个肉粽和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个蜜枣粽，每个肉粽的进货单价比每个蜜枣粽的进货单价多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每个肉粽和每个蜜枣粽的进货单价分别是多少元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BB3C9D-9AC7-1433-186A-D55AA2543EA2}"/>
              </a:ext>
            </a:extLst>
          </p:cNvPr>
          <p:cNvSpPr txBox="1"/>
          <p:nvPr/>
        </p:nvSpPr>
        <p:spPr>
          <a:xfrm>
            <a:off x="540000" y="2720639"/>
            <a:ext cx="1088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设每个蜜枣粽的进货单价是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元，则每个肉粽的进货单价是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5B6394-3AFA-E340-2EA2-7D1BA9D0B7E6}"/>
              </a:ext>
            </a:extLst>
          </p:cNvPr>
          <p:cNvSpPr txBox="1"/>
          <p:nvPr/>
        </p:nvSpPr>
        <p:spPr>
          <a:xfrm>
            <a:off x="540000" y="3196127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3999B7-0610-3B2C-801E-303BA42B3C59}"/>
              </a:ext>
            </a:extLst>
          </p:cNvPr>
          <p:cNvSpPr txBox="1"/>
          <p:nvPr/>
        </p:nvSpPr>
        <p:spPr>
          <a:xfrm>
            <a:off x="540000" y="3671615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E34369-60BD-D218-8F59-1AB5A10747C5}"/>
              </a:ext>
            </a:extLst>
          </p:cNvPr>
          <p:cNvSpPr txBox="1"/>
          <p:nvPr/>
        </p:nvSpPr>
        <p:spPr>
          <a:xfrm>
            <a:off x="540000" y="4147103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37B8A-79FC-A513-1D43-32D28031AC90}"/>
              </a:ext>
            </a:extLst>
          </p:cNvPr>
          <p:cNvSpPr txBox="1"/>
          <p:nvPr/>
        </p:nvSpPr>
        <p:spPr>
          <a:xfrm>
            <a:off x="540000" y="4622591"/>
            <a:ext cx="863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答：每个蜜枣粽的进货单价是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元，每个肉粽的进货单价是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30044" y="6332602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答：第二批购进肉粽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个时获得的利润最大，最大利润是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EE44A7-9675-BBB9-56BA-8FF30869D624}"/>
              </a:ext>
            </a:extLst>
          </p:cNvPr>
          <p:cNvSpPr txBox="1"/>
          <p:nvPr/>
        </p:nvSpPr>
        <p:spPr>
          <a:xfrm>
            <a:off x="398385" y="2860426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设第二批购进肉粽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C387CD-6F50-0D7B-7389-B84A1745CFFB}"/>
              </a:ext>
            </a:extLst>
          </p:cNvPr>
          <p:cNvSpPr txBox="1"/>
          <p:nvPr/>
        </p:nvSpPr>
        <p:spPr>
          <a:xfrm>
            <a:off x="398385" y="3304308"/>
            <a:ext cx="623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则购进蜜枣粽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个，获得利润为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02E93C-CBF6-3599-001A-995CB6CF8E7C}"/>
              </a:ext>
            </a:extLst>
          </p:cNvPr>
          <p:cNvSpPr txBox="1"/>
          <p:nvPr/>
        </p:nvSpPr>
        <p:spPr>
          <a:xfrm>
            <a:off x="398384" y="3779796"/>
            <a:ext cx="90190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600.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3BBB4C-E269-3CE2-44D3-524130623DB2}"/>
              </a:ext>
            </a:extLst>
          </p:cNvPr>
          <p:cNvSpPr txBox="1"/>
          <p:nvPr/>
        </p:nvSpPr>
        <p:spPr>
          <a:xfrm>
            <a:off x="398385" y="4319169"/>
            <a:ext cx="441049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的增大而增大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E5C2D4-0402-9695-F7DA-3B6F2C76BBFD}"/>
              </a:ext>
            </a:extLst>
          </p:cNvPr>
          <p:cNvSpPr txBox="1"/>
          <p:nvPr/>
        </p:nvSpPr>
        <p:spPr>
          <a:xfrm>
            <a:off x="419209" y="4813726"/>
            <a:ext cx="4698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A252AB-6387-140E-58AE-9875A1C39526}"/>
              </a:ext>
            </a:extLst>
          </p:cNvPr>
          <p:cNvSpPr txBox="1"/>
          <p:nvPr/>
        </p:nvSpPr>
        <p:spPr>
          <a:xfrm>
            <a:off x="440033" y="5289214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有最大值，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740ACE-C6E3-1B42-5218-7D979BB7C131}"/>
              </a:ext>
            </a:extLst>
          </p:cNvPr>
          <p:cNvSpPr txBox="1"/>
          <p:nvPr/>
        </p:nvSpPr>
        <p:spPr>
          <a:xfrm>
            <a:off x="440033" y="5764702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10FFDD-7D9E-C345-2883-867E9E2AB85B}"/>
              </a:ext>
            </a:extLst>
          </p:cNvPr>
          <p:cNvSpPr txBox="1"/>
          <p:nvPr/>
        </p:nvSpPr>
        <p:spPr>
          <a:xfrm>
            <a:off x="440033" y="6285796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答：第二批购进肉粽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个时获得的利润最大，最大利润是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368" y="908720"/>
            <a:ext cx="1096321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由于粽子畅销，商铺决定再购进这两种粽子共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个，其中肉粽数量不多于蜜枣粽数量的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倍，且每种粽子的进货单价保持不变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若每个肉粽的销售单价为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元，每个蜜枣粽的销售单价为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元，则第二批购进肉粽多少个时，全部售完第二批粽子获得的利润最大？第二批粽子的最大利润是多少元？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4" name="yt_shape_14124"/>
          <p:cNvSpPr txBox="1"/>
          <p:nvPr/>
        </p:nvSpPr>
        <p:spPr>
          <a:xfrm>
            <a:off x="540000" y="1268413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随着生活水平的提高，人们对饮用水质量的需求越来越高，某公司根据市场需求准备销售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两种型号的净水器，每台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型净水器比每台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型净水器进价多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万元购进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型净水器与用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万元购进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型净水器的数量相等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求每台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型净水器的进价各是多少元？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9FA354-2FCF-B6D7-4DE4-65EC24BD1C7D}"/>
              </a:ext>
            </a:extLst>
          </p:cNvPr>
          <p:cNvSpPr txBox="1"/>
          <p:nvPr/>
        </p:nvSpPr>
        <p:spPr>
          <a:xfrm>
            <a:off x="407368" y="3144183"/>
            <a:ext cx="10879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型净水器的进价为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元，则每台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型净水器的进价为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C2A71-C306-C1C0-EBFD-FC77CC443A6E}"/>
                  </a:ext>
                </a:extLst>
              </p:cNvPr>
              <p:cNvSpPr txBox="1"/>
              <p:nvPr/>
            </p:nvSpPr>
            <p:spPr>
              <a:xfrm>
                <a:off x="407368" y="3627454"/>
                <a:ext cx="7272808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lvl="0"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+mn-cs"/>
                  </a:rPr>
                  <a:t>元，依题意，得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120000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+300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90000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algn="just"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C2A71-C306-C1C0-EBFD-FC77CC443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27454"/>
                <a:ext cx="7272808" cy="569100"/>
              </a:xfrm>
              <a:prstGeom prst="rect">
                <a:avLst/>
              </a:prstGeom>
              <a:blipFill>
                <a:blip r:embed="rId2"/>
                <a:stretch>
                  <a:fillRect l="-1341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0DAA304-25EB-79F7-4B66-9490DF7E0FD4}"/>
              </a:ext>
            </a:extLst>
          </p:cNvPr>
          <p:cNvSpPr txBox="1"/>
          <p:nvPr/>
        </p:nvSpPr>
        <p:spPr>
          <a:xfrm>
            <a:off x="407368" y="4350519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495AFE-DCB5-3442-E84B-9D0620FEB7B2}"/>
              </a:ext>
            </a:extLst>
          </p:cNvPr>
          <p:cNvSpPr txBox="1"/>
          <p:nvPr/>
        </p:nvSpPr>
        <p:spPr>
          <a:xfrm>
            <a:off x="407368" y="4826007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EBA71B-D501-AC54-1C76-B2ACC89B9577}"/>
              </a:ext>
            </a:extLst>
          </p:cNvPr>
          <p:cNvSpPr txBox="1"/>
          <p:nvPr/>
        </p:nvSpPr>
        <p:spPr>
          <a:xfrm>
            <a:off x="407368" y="5301495"/>
            <a:ext cx="93145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元，每台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27" name="yt_shape_14127"/>
              <p:cNvSpPr txBox="1"/>
              <p:nvPr/>
            </p:nvSpPr>
            <p:spPr>
              <a:xfrm>
                <a:off x="540000" y="1268413"/>
                <a:ext cx="11111999" cy="4471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该公司计划购进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两种型号的净水器共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台进行销售，其中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型的台数不超过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型的台数，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型净水器每台售价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型净水器每台售价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元，怎样安排进货才能使售完这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台净水器所获利润最大？最大利润是多少元？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型净水器的进价为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元，则每台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型净水器的进价为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元，依题意，得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是原方程的解，且符合题意，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型净水器的进价为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元，每台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型净水器的进价为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27" name="yt_shape_14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4471480"/>
              </a:xfrm>
              <a:prstGeom prst="rect">
                <a:avLst/>
              </a:prstGeom>
              <a:blipFill>
                <a:blip r:embed="rId2"/>
                <a:stretch>
                  <a:fillRect l="-1701" t="-1090" r="-55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98111DD-5E46-B288-0FF9-84E76F63CB31}"/>
              </a:ext>
            </a:extLst>
          </p:cNvPr>
          <p:cNvSpPr txBox="1"/>
          <p:nvPr/>
        </p:nvSpPr>
        <p:spPr>
          <a:xfrm>
            <a:off x="540000" y="2676081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设最大利润是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元，购进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型净水器，则购进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型净水器，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115C3A-6BFF-8B85-1AF0-BC6FB3199EEE}"/>
              </a:ext>
            </a:extLst>
          </p:cNvPr>
          <p:cNvSpPr txBox="1"/>
          <p:nvPr/>
        </p:nvSpPr>
        <p:spPr>
          <a:xfrm>
            <a:off x="539999" y="3151569"/>
            <a:ext cx="111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依题意，得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1100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80000.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294797-E61A-DE42-0A5F-E5F7503A7081}"/>
              </a:ext>
            </a:extLst>
          </p:cNvPr>
          <p:cNvSpPr txBox="1"/>
          <p:nvPr/>
        </p:nvSpPr>
        <p:spPr>
          <a:xfrm>
            <a:off x="531014" y="3627057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型的台数不超过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型的台数，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8191B8-8AE2-DACA-5D8E-8F4CAA91FBCD}"/>
              </a:ext>
            </a:extLst>
          </p:cNvPr>
          <p:cNvSpPr txBox="1"/>
          <p:nvPr/>
        </p:nvSpPr>
        <p:spPr>
          <a:xfrm>
            <a:off x="531014" y="4102545"/>
            <a:ext cx="396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04D1D3-60B9-7D46-6E61-9FDE03EDEC1B}"/>
              </a:ext>
            </a:extLst>
          </p:cNvPr>
          <p:cNvSpPr txBox="1"/>
          <p:nvPr/>
        </p:nvSpPr>
        <p:spPr>
          <a:xfrm>
            <a:off x="531014" y="45780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34D4230-AD0F-8374-3126-31862E3FC526}"/>
              </a:ext>
            </a:extLst>
          </p:cNvPr>
          <p:cNvSpPr txBox="1"/>
          <p:nvPr/>
        </p:nvSpPr>
        <p:spPr>
          <a:xfrm>
            <a:off x="531014" y="5053521"/>
            <a:ext cx="370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值的增大而增大，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5C8357-06A8-10A5-5B56-96C95B52A13D}"/>
              </a:ext>
            </a:extLst>
          </p:cNvPr>
          <p:cNvSpPr txBox="1"/>
          <p:nvPr/>
        </p:nvSpPr>
        <p:spPr>
          <a:xfrm>
            <a:off x="531014" y="5529009"/>
            <a:ext cx="6979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000" y="1295877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为了贯彻落实市委、市政府提出的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精准扶贫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精神，某校特制定了一系列关于帮扶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两贫困村的计划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现决定从某地运送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箱鱼苗到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两村养殖，若用大、小两种货车共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辆，则恰好能一次性运完这批鱼苗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已知这两种大、小货车的载货能力分别为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辆，其运往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两村的运费如下表：</a:t>
            </a:r>
          </a:p>
        </p:txBody>
      </p:sp>
      <p:graphicFrame>
        <p:nvGraphicFramePr>
          <p:cNvPr id="14132" name="yt_table_14132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03555"/>
              </p:ext>
            </p:extLst>
          </p:nvPr>
        </p:nvGraphicFramePr>
        <p:xfrm>
          <a:off x="539880" y="3374799"/>
          <a:ext cx="11111997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6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3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A84CD8-2C30-9F81-AB6D-EDBDE8D4233E}"/>
              </a:ext>
            </a:extLst>
          </p:cNvPr>
          <p:cNvSpPr txBox="1"/>
          <p:nvPr/>
        </p:nvSpPr>
        <p:spPr>
          <a:xfrm>
            <a:off x="510181" y="1477355"/>
            <a:ext cx="711347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设用大货车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辆，小货车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辆，根据题意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B01E82-EA1B-218A-6E31-7CC73D638EDB}"/>
                  </a:ext>
                </a:extLst>
              </p:cNvPr>
              <p:cNvSpPr txBox="1"/>
              <p:nvPr/>
            </p:nvSpPr>
            <p:spPr>
              <a:xfrm>
                <a:off x="497748" y="2112943"/>
                <a:ext cx="54298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=152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B01E82-EA1B-218A-6E31-7CC73D638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48" y="2112943"/>
                <a:ext cx="5429868" cy="1154189"/>
              </a:xfrm>
              <a:prstGeom prst="rect">
                <a:avLst/>
              </a:prstGeom>
              <a:blipFill>
                <a:blip r:embed="rId2"/>
                <a:stretch>
                  <a:fillRect l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0EECDF1-D248-9BB5-885B-5A883416C5C7}"/>
              </a:ext>
            </a:extLst>
          </p:cNvPr>
          <p:cNvSpPr txBox="1"/>
          <p:nvPr/>
        </p:nvSpPr>
        <p:spPr>
          <a:xfrm>
            <a:off x="465596" y="3254642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答：用大货车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辆，小货车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7A941-E84C-5D31-9508-60105F074A5B}"/>
              </a:ext>
            </a:extLst>
          </p:cNvPr>
          <p:cNvSpPr txBox="1"/>
          <p:nvPr/>
        </p:nvSpPr>
        <p:spPr>
          <a:xfrm>
            <a:off x="424230" y="4745630"/>
            <a:ext cx="10641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600[7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D92BF2-BE30-F100-2884-428E8566BD01}"/>
              </a:ext>
            </a:extLst>
          </p:cNvPr>
          <p:cNvSpPr txBox="1"/>
          <p:nvPr/>
        </p:nvSpPr>
        <p:spPr>
          <a:xfrm>
            <a:off x="1367506" y="5280243"/>
            <a:ext cx="590824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9400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4134"/>
          <p:cNvSpPr txBox="1"/>
          <p:nvPr/>
        </p:nvSpPr>
        <p:spPr>
          <a:xfrm>
            <a:off x="402134" y="1340768"/>
            <a:ext cx="56938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辆车中大、小货车各多少辆？</a:t>
            </a:r>
          </a:p>
        </p:txBody>
      </p:sp>
      <p:sp>
        <p:nvSpPr>
          <p:cNvPr id="9" name="矩形 8"/>
          <p:cNvSpPr/>
          <p:nvPr/>
        </p:nvSpPr>
        <p:spPr>
          <a:xfrm>
            <a:off x="497748" y="3696521"/>
            <a:ext cx="1102288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现安排其中的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辆货车一部分前往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村，其余货车前往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村，设前往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村的大货车为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辆，前往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两村总费用为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元，试求出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的函数解析式；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graphicFrame>
        <p:nvGraphicFramePr>
          <p:cNvPr id="12" name="yt_table_14132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05937"/>
              </p:ext>
            </p:extLst>
          </p:nvPr>
        </p:nvGraphicFramePr>
        <p:xfrm>
          <a:off x="7536160" y="1772816"/>
          <a:ext cx="4536504" cy="19980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01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8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7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0590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68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68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479376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的条件下，若运往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村的鱼苗不少于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箱，请你写出使总费用最少的货车调配方案，并求出最少总费用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D7F94A-D7B2-6705-180F-E18B07DAE53C}"/>
              </a:ext>
            </a:extLst>
          </p:cNvPr>
          <p:cNvSpPr txBox="1"/>
          <p:nvPr/>
        </p:nvSpPr>
        <p:spPr>
          <a:xfrm>
            <a:off x="412845" y="2177060"/>
            <a:ext cx="729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573021-5BED-C184-085B-D89B28C87A0F}"/>
              </a:ext>
            </a:extLst>
          </p:cNvPr>
          <p:cNvSpPr txBox="1"/>
          <p:nvPr/>
        </p:nvSpPr>
        <p:spPr>
          <a:xfrm>
            <a:off x="412845" y="2652548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786F24-71AD-77D1-450A-2C7A15CEBC4F}"/>
              </a:ext>
            </a:extLst>
          </p:cNvPr>
          <p:cNvSpPr txBox="1"/>
          <p:nvPr/>
        </p:nvSpPr>
        <p:spPr>
          <a:xfrm>
            <a:off x="412845" y="3128036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E9D556-74F8-A055-E0B8-B7C282B2FA68}"/>
              </a:ext>
            </a:extLst>
          </p:cNvPr>
          <p:cNvSpPr txBox="1"/>
          <p:nvPr/>
        </p:nvSpPr>
        <p:spPr>
          <a:xfrm>
            <a:off x="412845" y="3603524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565D92-FEE6-784F-3D24-7DE5AA18F21A}"/>
              </a:ext>
            </a:extLst>
          </p:cNvPr>
          <p:cNvSpPr txBox="1"/>
          <p:nvPr/>
        </p:nvSpPr>
        <p:spPr>
          <a:xfrm>
            <a:off x="412845" y="4079012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有最小值，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C59B91-F5D7-F2DF-E611-1A7D6B702B0E}"/>
              </a:ext>
            </a:extLst>
          </p:cNvPr>
          <p:cNvSpPr txBox="1"/>
          <p:nvPr/>
        </p:nvSpPr>
        <p:spPr>
          <a:xfrm>
            <a:off x="412845" y="4554500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最小值为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70F422-1C26-A6E3-CC21-47FB6521E292}"/>
              </a:ext>
            </a:extLst>
          </p:cNvPr>
          <p:cNvSpPr txBox="1"/>
          <p:nvPr/>
        </p:nvSpPr>
        <p:spPr>
          <a:xfrm>
            <a:off x="412845" y="5029988"/>
            <a:ext cx="1103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答：使总运费最少的调配方案是：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辆大货车、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辆小货车前往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村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A8A8B08-FCCD-FB07-89D6-179C5AE137B2}"/>
              </a:ext>
            </a:extLst>
          </p:cNvPr>
          <p:cNvSpPr txBox="1"/>
          <p:nvPr/>
        </p:nvSpPr>
        <p:spPr>
          <a:xfrm>
            <a:off x="412845" y="5505476"/>
            <a:ext cx="791540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辆大货车、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小货车前往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村，最少费用为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yt_table_14132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65815"/>
              </p:ext>
            </p:extLst>
          </p:nvPr>
        </p:nvGraphicFramePr>
        <p:xfrm>
          <a:off x="7536160" y="1772816"/>
          <a:ext cx="4536504" cy="19980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01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8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7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0590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　　目的地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车型　　　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2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村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2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68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68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2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2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84853" marR="84853" marT="42426" marB="42426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2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1854</Words>
  <Application>Microsoft Office PowerPoint</Application>
  <PresentationFormat>宽屏</PresentationFormat>
  <Paragraphs>121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42</cp:revision>
  <dcterms:created xsi:type="dcterms:W3CDTF">2023-05-05T05:33:04Z</dcterms:created>
  <dcterms:modified xsi:type="dcterms:W3CDTF">2023-11-02T15:17:44Z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