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86" r:id="rId6"/>
    <p:sldId id="372" r:id="rId7"/>
    <p:sldId id="374" r:id="rId8"/>
    <p:sldId id="387" r:id="rId9"/>
    <p:sldId id="376" r:id="rId10"/>
    <p:sldId id="378" r:id="rId11"/>
    <p:sldId id="380" r:id="rId12"/>
    <p:sldId id="381" r:id="rId13"/>
    <p:sldId id="388" r:id="rId14"/>
    <p:sldId id="393" r:id="rId15"/>
    <p:sldId id="383" r:id="rId16"/>
    <p:sldId id="390" r:id="rId17"/>
    <p:sldId id="385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704" y="32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bin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0" name="yt_shape_11560"/>
          <p:cNvSpPr txBox="1"/>
          <p:nvPr/>
        </p:nvSpPr>
        <p:spPr>
          <a:xfrm>
            <a:off x="551384" y="1268413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559" name="yt_image_1155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26841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2" name="yt_shape_11562"/>
          <p:cNvSpPr txBox="1"/>
          <p:nvPr/>
        </p:nvSpPr>
        <p:spPr>
          <a:xfrm>
            <a:off x="551384" y="1965996"/>
            <a:ext cx="492442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平行四边形的对角线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互相平分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平行四边形的面积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底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高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AC81C2-3E82-91C2-444C-E99B476C40CC}"/>
              </a:ext>
            </a:extLst>
          </p:cNvPr>
          <p:cNvSpPr txBox="1"/>
          <p:nvPr/>
        </p:nvSpPr>
        <p:spPr>
          <a:xfrm>
            <a:off x="3737973" y="191919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互相平分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737E8-F678-8494-D10C-A661AEA1F402}"/>
              </a:ext>
            </a:extLst>
          </p:cNvPr>
          <p:cNvSpPr txBox="1"/>
          <p:nvPr/>
        </p:nvSpPr>
        <p:spPr>
          <a:xfrm>
            <a:off x="3737973" y="239467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6" name="yt_shape_11616"/>
          <p:cNvSpPr txBox="1"/>
          <p:nvPr/>
        </p:nvSpPr>
        <p:spPr>
          <a:xfrm>
            <a:off x="6954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的交点，过点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20" name="yt_table_116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45005"/>
              </p:ext>
            </p:extLst>
          </p:nvPr>
        </p:nvGraphicFramePr>
        <p:xfrm>
          <a:off x="691704" y="2602743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</a:tbl>
          </a:graphicData>
        </a:graphic>
      </p:graphicFrame>
      <p:grpSp>
        <p:nvGrpSpPr>
          <p:cNvPr id="11617" name="yt_shape_11617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1848" y="2348880"/>
            <a:ext cx="2285551" cy="1848877"/>
            <a:chOff x="0" y="0"/>
            <a:chExt cx="2001393" cy="1619010"/>
          </a:xfrm>
        </p:grpSpPr>
        <p:pic>
          <p:nvPicPr>
            <p:cNvPr id="2" name="yt_image_1161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1393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19" name="yt_shape_11619"/>
            <p:cNvSpPr txBox="1"/>
            <p:nvPr/>
          </p:nvSpPr>
          <p:spPr>
            <a:xfrm>
              <a:off x="391232" y="125901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67C54B4-AC6C-70A1-1871-7F9A20012F5F}"/>
              </a:ext>
            </a:extLst>
          </p:cNvPr>
          <p:cNvSpPr txBox="1"/>
          <p:nvPr/>
        </p:nvSpPr>
        <p:spPr>
          <a:xfrm>
            <a:off x="10866988" y="16254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" name="yt_shape_11622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之间的距离是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23" name="yt_image_11623" title="H_91.9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8220" y="2780928"/>
            <a:ext cx="293555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B51A00-5EE5-2AE1-7E03-FF591F46967C}"/>
              </a:ext>
            </a:extLst>
          </p:cNvPr>
          <p:cNvSpPr txBox="1"/>
          <p:nvPr/>
        </p:nvSpPr>
        <p:spPr>
          <a:xfrm>
            <a:off x="4445727" y="169709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30" name="yt_shape_11630"/>
              <p:cNvSpPr txBox="1"/>
              <p:nvPr/>
            </p:nvSpPr>
            <p:spPr>
              <a:xfrm>
                <a:off x="522358" y="2377269"/>
                <a:ext cx="5573642" cy="3705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1630" name="yt_shape_116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358" y="2377269"/>
                <a:ext cx="5573642" cy="3705053"/>
              </a:xfrm>
              <a:prstGeom prst="rect">
                <a:avLst/>
              </a:prstGeom>
              <a:blipFill>
                <a:blip r:embed="rId2"/>
                <a:stretch>
                  <a:fillRect l="-3392" t="-1480" r="-2407" b="-4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32" name="yt_shape_11632"/>
          <p:cNvSpPr txBox="1"/>
          <p:nvPr/>
        </p:nvSpPr>
        <p:spPr>
          <a:xfrm>
            <a:off x="581230" y="4133368"/>
            <a:ext cx="696023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466C04-FD56-9DDD-95FB-15D9A5BFC1FD}"/>
              </a:ext>
            </a:extLst>
          </p:cNvPr>
          <p:cNvSpPr txBox="1"/>
          <p:nvPr/>
        </p:nvSpPr>
        <p:spPr>
          <a:xfrm>
            <a:off x="432347" y="2330463"/>
            <a:ext cx="569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DF74EFF-604F-8CBD-A9FD-E6FAF3352878}"/>
                  </a:ext>
                </a:extLst>
              </p:cNvPr>
              <p:cNvSpPr txBox="1"/>
              <p:nvPr/>
            </p:nvSpPr>
            <p:spPr>
              <a:xfrm>
                <a:off x="432347" y="2805951"/>
                <a:ext cx="27470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DF74EFF-604F-8CBD-A9FD-E6FAF33528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347" y="2805951"/>
                <a:ext cx="2747074" cy="765061"/>
              </a:xfrm>
              <a:prstGeom prst="rect">
                <a:avLst/>
              </a:prstGeom>
              <a:blipFill>
                <a:blip r:embed="rId3"/>
                <a:stretch>
                  <a:fillRect l="-3548" r="-332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88A1F5-CCAA-39C3-7A01-792518C3DE29}"/>
                  </a:ext>
                </a:extLst>
              </p:cNvPr>
              <p:cNvSpPr txBox="1"/>
              <p:nvPr/>
            </p:nvSpPr>
            <p:spPr>
              <a:xfrm>
                <a:off x="432347" y="3477400"/>
                <a:ext cx="24771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88A1F5-CCAA-39C3-7A01-792518C3DE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347" y="3477400"/>
                <a:ext cx="2477199" cy="765061"/>
              </a:xfrm>
              <a:prstGeom prst="rect">
                <a:avLst/>
              </a:prstGeom>
              <a:blipFill>
                <a:blip r:embed="rId4"/>
                <a:stretch>
                  <a:fillRect l="-3941" r="-394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5A6FB18-CCD9-6656-C523-4E3CF6923C18}"/>
              </a:ext>
            </a:extLst>
          </p:cNvPr>
          <p:cNvSpPr txBox="1"/>
          <p:nvPr/>
        </p:nvSpPr>
        <p:spPr>
          <a:xfrm>
            <a:off x="432347" y="4148849"/>
            <a:ext cx="310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88BFF9-02CC-06CD-49BE-16F96FE5CC72}"/>
              </a:ext>
            </a:extLst>
          </p:cNvPr>
          <p:cNvSpPr txBox="1"/>
          <p:nvPr/>
        </p:nvSpPr>
        <p:spPr>
          <a:xfrm>
            <a:off x="432347" y="4624337"/>
            <a:ext cx="300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23760D-3815-125A-418B-74BC62121B76}"/>
              </a:ext>
            </a:extLst>
          </p:cNvPr>
          <p:cNvSpPr txBox="1"/>
          <p:nvPr/>
        </p:nvSpPr>
        <p:spPr>
          <a:xfrm>
            <a:off x="432347" y="5099825"/>
            <a:ext cx="180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5182EC-6CC1-384B-529C-4227270157B9}"/>
              </a:ext>
            </a:extLst>
          </p:cNvPr>
          <p:cNvSpPr txBox="1"/>
          <p:nvPr/>
        </p:nvSpPr>
        <p:spPr>
          <a:xfrm>
            <a:off x="432347" y="5575313"/>
            <a:ext cx="3669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1625"/>
          <p:cNvSpPr txBox="1"/>
          <p:nvPr/>
        </p:nvSpPr>
        <p:spPr>
          <a:xfrm>
            <a:off x="614178" y="1242667"/>
            <a:ext cx="108811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26.</a:t>
            </a:r>
          </a:p>
        </p:txBody>
      </p:sp>
      <p:pic>
        <p:nvPicPr>
          <p:cNvPr id="16" name="yt_image_11626" title="H_75.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02291" y="2265630"/>
            <a:ext cx="2793071" cy="152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yt_shape_11628"/>
          <p:cNvSpPr txBox="1"/>
          <p:nvPr/>
        </p:nvSpPr>
        <p:spPr>
          <a:xfrm>
            <a:off x="540000" y="1872604"/>
            <a:ext cx="32492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30" name="yt_shape_11630"/>
              <p:cNvSpPr txBox="1"/>
              <p:nvPr/>
            </p:nvSpPr>
            <p:spPr>
              <a:xfrm>
                <a:off x="540000" y="900000"/>
                <a:ext cx="5573642" cy="3705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30" name="yt_shape_11630" descr="{&quot;rangeId&quot;:3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73642" cy="3705053"/>
              </a:xfrm>
              <a:prstGeom prst="rect">
                <a:avLst/>
              </a:prstGeom>
              <a:blipFill>
                <a:blip r:embed="rId2"/>
                <a:stretch>
                  <a:fillRect l="-3392" t="-1483" r="-2407" b="-4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32" name="yt_shape_11632"/>
          <p:cNvSpPr txBox="1"/>
          <p:nvPr/>
        </p:nvSpPr>
        <p:spPr>
          <a:xfrm>
            <a:off x="540000" y="1874735"/>
            <a:ext cx="696023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EF23149-4B5E-76E7-D33C-14536F865E46}"/>
              </a:ext>
            </a:extLst>
          </p:cNvPr>
          <p:cNvSpPr txBox="1"/>
          <p:nvPr/>
        </p:nvSpPr>
        <p:spPr>
          <a:xfrm>
            <a:off x="449989" y="1827929"/>
            <a:ext cx="7073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655A7D-7ACE-38C9-2FFF-A97188688D60}"/>
              </a:ext>
            </a:extLst>
          </p:cNvPr>
          <p:cNvSpPr txBox="1"/>
          <p:nvPr/>
        </p:nvSpPr>
        <p:spPr>
          <a:xfrm>
            <a:off x="449989" y="2303417"/>
            <a:ext cx="2026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2C4EC28-6A26-47B8-C673-7A605502DA30}"/>
              </a:ext>
            </a:extLst>
          </p:cNvPr>
          <p:cNvSpPr txBox="1"/>
          <p:nvPr/>
        </p:nvSpPr>
        <p:spPr>
          <a:xfrm>
            <a:off x="449989" y="2778905"/>
            <a:ext cx="463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6C21C57-350A-7512-84C3-A12397A51D65}"/>
              </a:ext>
            </a:extLst>
          </p:cNvPr>
          <p:cNvSpPr txBox="1"/>
          <p:nvPr/>
        </p:nvSpPr>
        <p:spPr>
          <a:xfrm>
            <a:off x="449989" y="3254393"/>
            <a:ext cx="3321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9989" y="1255465"/>
            <a:ext cx="474200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求证：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ADO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是直角三角形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17" name="yt_image_11626" title="H_75.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2291" y="2265630"/>
            <a:ext cx="2793071" cy="152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56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4" name="yt_shape_11634"/>
          <p:cNvSpPr txBox="1"/>
          <p:nvPr/>
        </p:nvSpPr>
        <p:spPr>
          <a:xfrm>
            <a:off x="539880" y="114724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633" name="yt_image_1163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6" name="yt_shape_11636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37" name="yt_image_11637" title="H_135.587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256" y="2637359"/>
            <a:ext cx="2037486" cy="220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9" name="yt_shape_11639"/>
          <p:cNvSpPr txBox="1"/>
          <p:nvPr/>
        </p:nvSpPr>
        <p:spPr>
          <a:xfrm>
            <a:off x="539880" y="2853390"/>
            <a:ext cx="312906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7" name="yt_shape_11643"/>
          <p:cNvSpPr txBox="1"/>
          <p:nvPr/>
        </p:nvSpPr>
        <p:spPr>
          <a:xfrm>
            <a:off x="629891" y="3435491"/>
            <a:ext cx="588141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373961-7517-CC26-81B1-186127E515AD}"/>
              </a:ext>
            </a:extLst>
          </p:cNvPr>
          <p:cNvSpPr txBox="1"/>
          <p:nvPr/>
        </p:nvSpPr>
        <p:spPr>
          <a:xfrm>
            <a:off x="539880" y="3388685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952F25-C08C-3B5E-7069-570FB6527D1B}"/>
              </a:ext>
            </a:extLst>
          </p:cNvPr>
          <p:cNvSpPr txBox="1"/>
          <p:nvPr/>
        </p:nvSpPr>
        <p:spPr>
          <a:xfrm>
            <a:off x="539880" y="3864173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80FFEBC-83CE-0157-CE89-972BCF0AA541}"/>
              </a:ext>
            </a:extLst>
          </p:cNvPr>
          <p:cNvSpPr txBox="1"/>
          <p:nvPr/>
        </p:nvSpPr>
        <p:spPr>
          <a:xfrm>
            <a:off x="539880" y="4339661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F59BB7B-9BBF-E12F-4B05-0B1310335FD5}"/>
              </a:ext>
            </a:extLst>
          </p:cNvPr>
          <p:cNvSpPr txBox="1"/>
          <p:nvPr/>
        </p:nvSpPr>
        <p:spPr>
          <a:xfrm>
            <a:off x="539880" y="4815149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F5FF603-BF55-8017-D949-4E461A6D85BA}"/>
              </a:ext>
            </a:extLst>
          </p:cNvPr>
          <p:cNvSpPr txBox="1"/>
          <p:nvPr/>
        </p:nvSpPr>
        <p:spPr>
          <a:xfrm>
            <a:off x="539880" y="5290637"/>
            <a:ext cx="412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2843724-3452-52CE-6991-E8038B208912}"/>
              </a:ext>
            </a:extLst>
          </p:cNvPr>
          <p:cNvSpPr txBox="1"/>
          <p:nvPr/>
        </p:nvSpPr>
        <p:spPr>
          <a:xfrm>
            <a:off x="539880" y="5766126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0" name="yt_shape_11640"/>
          <p:cNvSpPr txBox="1"/>
          <p:nvPr/>
        </p:nvSpPr>
        <p:spPr>
          <a:xfrm>
            <a:off x="540000" y="126841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，能得到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中的结论吗？由此你能得到什么样的一般性结论？</a:t>
            </a:r>
          </a:p>
        </p:txBody>
      </p:sp>
      <p:pic>
        <p:nvPicPr>
          <p:cNvPr id="11641" name="yt_image_11641" title="H_135.587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249" y="2183920"/>
            <a:ext cx="1743396" cy="20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1644"/>
          <p:cNvSpPr txBox="1"/>
          <p:nvPr/>
        </p:nvSpPr>
        <p:spPr>
          <a:xfrm>
            <a:off x="570832" y="2217034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解：能得到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中的结论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证明如下：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为平行四边形，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CFO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AEO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一般性结论是：过平行四边形对角线的交点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作一条直线与平行四边形相对的两边或其延长线相交于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两点，则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B13DE1E-853B-1BD1-5D5E-273254940C42}"/>
              </a:ext>
            </a:extLst>
          </p:cNvPr>
          <p:cNvSpPr txBox="1"/>
          <p:nvPr/>
        </p:nvSpPr>
        <p:spPr>
          <a:xfrm>
            <a:off x="480821" y="2170228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解：能得到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中的结论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4D0F93A-F343-8C8F-A1FF-5922A83BCD37}"/>
              </a:ext>
            </a:extLst>
          </p:cNvPr>
          <p:cNvSpPr txBox="1"/>
          <p:nvPr/>
        </p:nvSpPr>
        <p:spPr>
          <a:xfrm>
            <a:off x="480821" y="2645716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A8079DF-E944-A48C-B905-91FED27E84B3}"/>
              </a:ext>
            </a:extLst>
          </p:cNvPr>
          <p:cNvSpPr txBox="1"/>
          <p:nvPr/>
        </p:nvSpPr>
        <p:spPr>
          <a:xfrm>
            <a:off x="480821" y="3121204"/>
            <a:ext cx="310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BBD4E8A-A0AF-EE1B-71E6-1D87A05D759B}"/>
              </a:ext>
            </a:extLst>
          </p:cNvPr>
          <p:cNvSpPr txBox="1"/>
          <p:nvPr/>
        </p:nvSpPr>
        <p:spPr>
          <a:xfrm>
            <a:off x="480821" y="3596692"/>
            <a:ext cx="509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8AAD12-5D89-F68A-084E-CC957CD1C3F8}"/>
              </a:ext>
            </a:extLst>
          </p:cNvPr>
          <p:cNvSpPr txBox="1"/>
          <p:nvPr/>
        </p:nvSpPr>
        <p:spPr>
          <a:xfrm>
            <a:off x="480821" y="4072180"/>
            <a:ext cx="389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1A08A20-CEE9-A10F-0C9E-B3A16B7745B8}"/>
              </a:ext>
            </a:extLst>
          </p:cNvPr>
          <p:cNvSpPr txBox="1"/>
          <p:nvPr/>
        </p:nvSpPr>
        <p:spPr>
          <a:xfrm>
            <a:off x="480821" y="4547668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A31FF2B-E23B-B884-D1B5-3C8F94434A0C}"/>
              </a:ext>
            </a:extLst>
          </p:cNvPr>
          <p:cNvSpPr txBox="1"/>
          <p:nvPr/>
        </p:nvSpPr>
        <p:spPr>
          <a:xfrm>
            <a:off x="480821" y="5023156"/>
            <a:ext cx="1106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一般性结论是：过平行四边形对角线的交点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作一条直线与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平行四边形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283E012-11D3-C2AF-77BD-EC83AF700A84}"/>
              </a:ext>
            </a:extLst>
          </p:cNvPr>
          <p:cNvSpPr txBox="1"/>
          <p:nvPr/>
        </p:nvSpPr>
        <p:spPr>
          <a:xfrm>
            <a:off x="480821" y="5498644"/>
            <a:ext cx="806345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相对的</a:t>
            </a:r>
            <a:r>
              <a:rPr lang="zh-CN" altLang="zh-CN" sz="2400" dirty="0" smtClean="0">
                <a:solidFill>
                  <a:srgbClr val="FF0000"/>
                </a:solidFill>
                <a:latin typeface="白正" pitchFamily="24"/>
                <a:ea typeface="黑体" pitchFamily="24"/>
              </a:rPr>
              <a:t>两边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其延长线相交于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两点，则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7" name="yt_shape_11647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1646" name="yt_image_1164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1464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49" name="yt_shape_11649"/>
          <p:cNvSpPr txBox="1"/>
          <p:nvPr/>
        </p:nvSpPr>
        <p:spPr>
          <a:xfrm>
            <a:off x="1805832" y="1844824"/>
            <a:ext cx="8580336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对角线互相平分体现了平行四边形的中心对称性，经过对角线交点的任一条直线将平行四边形分成面积相等的两部分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5" name="yt_shape_11565"/>
          <p:cNvSpPr txBox="1"/>
          <p:nvPr/>
        </p:nvSpPr>
        <p:spPr>
          <a:xfrm>
            <a:off x="540000" y="1104854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564" name="yt_image_1156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0485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7" name="yt_shape_11567"/>
          <p:cNvSpPr txBox="1"/>
          <p:nvPr/>
        </p:nvSpPr>
        <p:spPr>
          <a:xfrm>
            <a:off x="540000" y="1808151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平行四边形的对角线的特征</a:t>
            </a:r>
          </a:p>
        </p:txBody>
      </p:sp>
      <p:sp>
        <p:nvSpPr>
          <p:cNvPr id="11568" name="yt_shape_11568"/>
          <p:cNvSpPr txBox="1"/>
          <p:nvPr/>
        </p:nvSpPr>
        <p:spPr>
          <a:xfrm>
            <a:off x="540000" y="2312461"/>
            <a:ext cx="99674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，下列结论中错误的是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69" name="yt_table_115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303224"/>
              </p:ext>
            </p:extLst>
          </p:nvPr>
        </p:nvGraphicFramePr>
        <p:xfrm>
          <a:off x="540000" y="2791764"/>
          <a:ext cx="6655436" cy="950976"/>
        </p:xfrm>
        <a:graphic>
          <a:graphicData uri="http://schemas.openxmlformats.org/drawingml/2006/table">
            <a:tbl>
              <a:tblPr/>
              <a:tblGrid>
                <a:gridCol w="4656773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  <a:gridCol w="1998663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</a:tbl>
          </a:graphicData>
        </a:graphic>
      </p:graphicFrame>
      <p:sp>
        <p:nvSpPr>
          <p:cNvPr id="11571" name="yt_shape_11571"/>
          <p:cNvSpPr txBox="1"/>
          <p:nvPr/>
        </p:nvSpPr>
        <p:spPr>
          <a:xfrm>
            <a:off x="540120" y="3793318"/>
            <a:ext cx="1052072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75" name="yt_table_115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383867"/>
              </p:ext>
            </p:extLst>
          </p:nvPr>
        </p:nvGraphicFramePr>
        <p:xfrm>
          <a:off x="540000" y="4752753"/>
          <a:ext cx="83813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p:grpSp>
        <p:nvGrpSpPr>
          <p:cNvPr id="11572" name="yt_shape_11572_skip" title="H_107.14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43983" y="4547895"/>
            <a:ext cx="2316861" cy="1360692"/>
            <a:chOff x="0" y="0"/>
            <a:chExt cx="2316861" cy="1360692"/>
          </a:xfrm>
        </p:grpSpPr>
        <p:pic>
          <p:nvPicPr>
            <p:cNvPr id="2" name="yt_image_1157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16861" cy="964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74" name="yt_shape_11574"/>
            <p:cNvSpPr txBox="1"/>
            <p:nvPr/>
          </p:nvSpPr>
          <p:spPr>
            <a:xfrm>
              <a:off x="625149" y="10006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3636044">
            <a:extLst>
              <a:ext uri="{FF2B5EF4-FFF2-40B4-BE49-F238E27FC236}">
                <a16:creationId xmlns:a16="http://schemas.microsoft.com/office/drawing/2014/main" id="{60150E9D-E59F-4BD8-29FF-715306961D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49828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CA62D20-4D2C-AD71-1D9C-FF2AFEEC9E6F}"/>
              </a:ext>
            </a:extLst>
          </p:cNvPr>
          <p:cNvSpPr txBox="1"/>
          <p:nvPr/>
        </p:nvSpPr>
        <p:spPr>
          <a:xfrm>
            <a:off x="9490801" y="22656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C325EB-14A4-0017-08E7-A67EFDFBFB2E}"/>
              </a:ext>
            </a:extLst>
          </p:cNvPr>
          <p:cNvSpPr txBox="1"/>
          <p:nvPr/>
        </p:nvSpPr>
        <p:spPr>
          <a:xfrm>
            <a:off x="1343472" y="42344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7" name="yt_shape_11577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如图，若平行四边形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81" name="yt_shape_11581"/>
          <p:cNvSpPr txBox="1"/>
          <p:nvPr/>
        </p:nvSpPr>
        <p:spPr>
          <a:xfrm>
            <a:off x="539881" y="39673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78" name="yt_shape_11578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56458" y="2635376"/>
            <a:ext cx="2679083" cy="1909815"/>
            <a:chOff x="0" y="0"/>
            <a:chExt cx="2155698" cy="1536714"/>
          </a:xfrm>
        </p:grpSpPr>
        <p:pic>
          <p:nvPicPr>
            <p:cNvPr id="2" name="yt_image_1157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55698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80" name="yt_shape_11580"/>
            <p:cNvSpPr txBox="1"/>
            <p:nvPr/>
          </p:nvSpPr>
          <p:spPr>
            <a:xfrm>
              <a:off x="544568" y="11767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B79C972-BFBA-3C2C-EA30-BE538BB3BCA3}"/>
              </a:ext>
            </a:extLst>
          </p:cNvPr>
          <p:cNvSpPr txBox="1"/>
          <p:nvPr/>
        </p:nvSpPr>
        <p:spPr>
          <a:xfrm>
            <a:off x="4715602" y="1697095"/>
            <a:ext cx="100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35BAB1-1CB7-9F13-48D0-F7752A458686}"/>
              </a:ext>
            </a:extLst>
          </p:cNvPr>
          <p:cNvSpPr txBox="1"/>
          <p:nvPr/>
        </p:nvSpPr>
        <p:spPr>
          <a:xfrm>
            <a:off x="6830152" y="1697095"/>
            <a:ext cx="100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5" name="yt_shape_11585"/>
          <p:cNvSpPr txBox="1"/>
          <p:nvPr/>
        </p:nvSpPr>
        <p:spPr>
          <a:xfrm>
            <a:off x="547392" y="2243260"/>
            <a:ext cx="511197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2B63BC-9A61-A639-54E9-6FA993C6FE6D}"/>
              </a:ext>
            </a:extLst>
          </p:cNvPr>
          <p:cNvSpPr txBox="1"/>
          <p:nvPr/>
        </p:nvSpPr>
        <p:spPr>
          <a:xfrm>
            <a:off x="457381" y="2196454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CDC518-4758-D616-AEFB-5853E5CF889E}"/>
              </a:ext>
            </a:extLst>
          </p:cNvPr>
          <p:cNvSpPr txBox="1"/>
          <p:nvPr/>
        </p:nvSpPr>
        <p:spPr>
          <a:xfrm>
            <a:off x="457381" y="2671942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BD7891-938A-F8CC-C4D2-E39EFAA2AE77}"/>
              </a:ext>
            </a:extLst>
          </p:cNvPr>
          <p:cNvSpPr txBox="1"/>
          <p:nvPr/>
        </p:nvSpPr>
        <p:spPr>
          <a:xfrm>
            <a:off x="457381" y="3147430"/>
            <a:ext cx="2245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4CD34B-6605-AC2F-CB6A-CB9420274946}"/>
              </a:ext>
            </a:extLst>
          </p:cNvPr>
          <p:cNvSpPr txBox="1"/>
          <p:nvPr/>
        </p:nvSpPr>
        <p:spPr>
          <a:xfrm>
            <a:off x="457381" y="3622918"/>
            <a:ext cx="176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706763-94EF-4D9B-682B-79977D7057AA}"/>
              </a:ext>
            </a:extLst>
          </p:cNvPr>
          <p:cNvSpPr txBox="1"/>
          <p:nvPr/>
        </p:nvSpPr>
        <p:spPr>
          <a:xfrm>
            <a:off x="457381" y="4098406"/>
            <a:ext cx="331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B2B49F-01E8-F487-F937-DAF726075E4A}"/>
              </a:ext>
            </a:extLst>
          </p:cNvPr>
          <p:cNvSpPr txBox="1"/>
          <p:nvPr/>
        </p:nvSpPr>
        <p:spPr>
          <a:xfrm>
            <a:off x="457381" y="4573894"/>
            <a:ext cx="4178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372F37-40B6-E69D-FB4E-0215666C9C34}"/>
              </a:ext>
            </a:extLst>
          </p:cNvPr>
          <p:cNvSpPr txBox="1"/>
          <p:nvPr/>
        </p:nvSpPr>
        <p:spPr>
          <a:xfrm>
            <a:off x="457381" y="5049382"/>
            <a:ext cx="300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85D573-2596-10CB-189E-08F19774947C}"/>
              </a:ext>
            </a:extLst>
          </p:cNvPr>
          <p:cNvSpPr txBox="1"/>
          <p:nvPr/>
        </p:nvSpPr>
        <p:spPr>
          <a:xfrm>
            <a:off x="457381" y="5524870"/>
            <a:ext cx="172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582"/>
          <p:cNvSpPr txBox="1"/>
          <p:nvPr/>
        </p:nvSpPr>
        <p:spPr>
          <a:xfrm>
            <a:off x="540000" y="11906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15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6568" y="2321060"/>
            <a:ext cx="2345431" cy="165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6" name="yt_shape_11586"/>
          <p:cNvSpPr txBox="1"/>
          <p:nvPr/>
        </p:nvSpPr>
        <p:spPr>
          <a:xfrm>
            <a:off x="539881" y="1259285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平行四边形的面积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87" name="yt_shape_11587"/>
              <p:cNvSpPr txBox="1"/>
              <p:nvPr/>
            </p:nvSpPr>
            <p:spPr>
              <a:xfrm>
                <a:off x="540000" y="1763595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相交所成的锐角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587" name="yt_shape_115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63595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92" name="yt_shape_11592"/>
          <p:cNvSpPr txBox="1"/>
          <p:nvPr/>
        </p:nvSpPr>
        <p:spPr>
          <a:xfrm>
            <a:off x="539881" y="45544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89" name="yt_shape_11589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6993" y="3068960"/>
            <a:ext cx="1538013" cy="2033824"/>
            <a:chOff x="0" y="0"/>
            <a:chExt cx="1203579" cy="1591578"/>
          </a:xfrm>
        </p:grpSpPr>
        <p:pic>
          <p:nvPicPr>
            <p:cNvPr id="2" name="yt_image_1158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03579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1" name="yt_shape_11591"/>
            <p:cNvSpPr txBox="1"/>
            <p:nvPr/>
          </p:nvSpPr>
          <p:spPr>
            <a:xfrm>
              <a:off x="68508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3636207">
            <a:extLst>
              <a:ext uri="{FF2B5EF4-FFF2-40B4-BE49-F238E27FC236}">
                <a16:creationId xmlns:a16="http://schemas.microsoft.com/office/drawing/2014/main" id="{E56957BB-BF3B-4432-857C-1AAB416C6B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00962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E709D7-9FB6-DA83-48DF-2531EDC07BBA}"/>
                  </a:ext>
                </a:extLst>
              </p:cNvPr>
              <p:cNvSpPr txBox="1"/>
              <p:nvPr/>
            </p:nvSpPr>
            <p:spPr>
              <a:xfrm>
                <a:off x="3826602" y="2154234"/>
                <a:ext cx="11581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E709D7-9FB6-DA83-48DF-2531EDC07B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602" y="2154234"/>
                <a:ext cx="1158113" cy="554686"/>
              </a:xfrm>
              <a:prstGeom prst="rect">
                <a:avLst/>
              </a:prstGeom>
              <a:blipFill>
                <a:blip r:embed="rId5"/>
                <a:stretch>
                  <a:fillRect l="-8421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3" name="yt_shape_11593"/>
          <p:cNvSpPr txBox="1"/>
          <p:nvPr/>
        </p:nvSpPr>
        <p:spPr>
          <a:xfrm>
            <a:off x="540000" y="1260900"/>
            <a:ext cx="88710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阴影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97" name="yt_shape_11597"/>
          <p:cNvSpPr txBox="1"/>
          <p:nvPr/>
        </p:nvSpPr>
        <p:spPr>
          <a:xfrm>
            <a:off x="540000" y="34523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94" name="yt_shape_11594" title="H_118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55840" y="2276872"/>
            <a:ext cx="3010781" cy="1882389"/>
            <a:chOff x="0" y="0"/>
            <a:chExt cx="2414016" cy="1509282"/>
          </a:xfrm>
        </p:grpSpPr>
        <p:pic>
          <p:nvPicPr>
            <p:cNvPr id="2" name="yt_image_1159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14016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6" name="yt_shape_11596"/>
            <p:cNvSpPr txBox="1"/>
            <p:nvPr/>
          </p:nvSpPr>
          <p:spPr>
            <a:xfrm>
              <a:off x="673727" y="114928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E2EFF78-9EFD-BB17-0FC5-F37967812571}"/>
              </a:ext>
            </a:extLst>
          </p:cNvPr>
          <p:cNvSpPr txBox="1"/>
          <p:nvPr/>
        </p:nvSpPr>
        <p:spPr>
          <a:xfrm>
            <a:off x="8701814" y="12140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1" name="yt_shape_11601"/>
          <p:cNvSpPr txBox="1"/>
          <p:nvPr/>
        </p:nvSpPr>
        <p:spPr>
          <a:xfrm>
            <a:off x="493256" y="2291761"/>
            <a:ext cx="543257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5cm.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是直角三角形，且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602DB2-97BC-913C-8ACA-A82715F1DD61}"/>
              </a:ext>
            </a:extLst>
          </p:cNvPr>
          <p:cNvSpPr txBox="1"/>
          <p:nvPr/>
        </p:nvSpPr>
        <p:spPr>
          <a:xfrm>
            <a:off x="403245" y="2244955"/>
            <a:ext cx="3099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3BBFBB-2B49-BB9D-FC81-BF7BA3512F38}"/>
              </a:ext>
            </a:extLst>
          </p:cNvPr>
          <p:cNvSpPr txBox="1"/>
          <p:nvPr/>
        </p:nvSpPr>
        <p:spPr>
          <a:xfrm>
            <a:off x="403245" y="2720443"/>
            <a:ext cx="348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CB11FD-90BC-2760-57FF-F9057DAE4BCE}"/>
              </a:ext>
            </a:extLst>
          </p:cNvPr>
          <p:cNvSpPr txBox="1"/>
          <p:nvPr/>
        </p:nvSpPr>
        <p:spPr>
          <a:xfrm>
            <a:off x="403245" y="3195931"/>
            <a:ext cx="402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D6BE11-D2A1-D446-7D3A-6A033066338D}"/>
              </a:ext>
            </a:extLst>
          </p:cNvPr>
          <p:cNvSpPr txBox="1"/>
          <p:nvPr/>
        </p:nvSpPr>
        <p:spPr>
          <a:xfrm>
            <a:off x="403245" y="3671419"/>
            <a:ext cx="2312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4DC5C8-CA23-34CA-44C1-BE34620B50EC}"/>
              </a:ext>
            </a:extLst>
          </p:cNvPr>
          <p:cNvSpPr txBox="1"/>
          <p:nvPr/>
        </p:nvSpPr>
        <p:spPr>
          <a:xfrm>
            <a:off x="403245" y="4146907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49123B-8407-8DD9-2C2C-0DBDDC36B670}"/>
              </a:ext>
            </a:extLst>
          </p:cNvPr>
          <p:cNvSpPr txBox="1"/>
          <p:nvPr/>
        </p:nvSpPr>
        <p:spPr>
          <a:xfrm>
            <a:off x="403245" y="4622395"/>
            <a:ext cx="5560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是直角三角形，且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724950-9ABF-3DC2-2851-74B262814F1F}"/>
              </a:ext>
            </a:extLst>
          </p:cNvPr>
          <p:cNvSpPr txBox="1"/>
          <p:nvPr/>
        </p:nvSpPr>
        <p:spPr>
          <a:xfrm>
            <a:off x="403245" y="5097883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8B13A3-C8CA-1003-F43F-CA8D51606C4E}"/>
              </a:ext>
            </a:extLst>
          </p:cNvPr>
          <p:cNvSpPr txBox="1"/>
          <p:nvPr/>
        </p:nvSpPr>
        <p:spPr>
          <a:xfrm>
            <a:off x="403245" y="5573371"/>
            <a:ext cx="5247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598"/>
          <p:cNvSpPr txBox="1"/>
          <p:nvPr/>
        </p:nvSpPr>
        <p:spPr>
          <a:xfrm>
            <a:off x="407368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159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12398" y="2852002"/>
            <a:ext cx="2706969" cy="125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2" name="yt_shape_11602"/>
          <p:cNvSpPr txBox="1"/>
          <p:nvPr/>
        </p:nvSpPr>
        <p:spPr>
          <a:xfrm>
            <a:off x="479376" y="1268413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不能正确应用平行四边形的性质而致错</a:t>
            </a:r>
          </a:p>
        </p:txBody>
      </p:sp>
      <p:sp>
        <p:nvSpPr>
          <p:cNvPr id="11603" name="yt_shape_11603"/>
          <p:cNvSpPr txBox="1"/>
          <p:nvPr/>
        </p:nvSpPr>
        <p:spPr>
          <a:xfrm>
            <a:off x="479376" y="1772723"/>
            <a:ext cx="9428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平行四边形的一条边长是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，它的两条对角线长可以是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4" name="yt_table_116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009060"/>
              </p:ext>
            </p:extLst>
          </p:nvPr>
        </p:nvGraphicFramePr>
        <p:xfrm>
          <a:off x="479376" y="2252026"/>
          <a:ext cx="6009006" cy="950976"/>
        </p:xfrm>
        <a:graphic>
          <a:graphicData uri="http://schemas.openxmlformats.org/drawingml/2006/table">
            <a:tbl>
              <a:tblPr/>
              <a:tblGrid>
                <a:gridCol w="3470593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2538413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C.20cm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D.14cm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</a:tbl>
          </a:graphicData>
        </a:graphic>
      </p:graphicFrame>
      <p:pic>
        <p:nvPicPr>
          <p:cNvPr id="3" name="yt_shape_1698903636371" title="H_28.801733">
            <a:extLst>
              <a:ext uri="{FF2B5EF4-FFF2-40B4-BE49-F238E27FC236}">
                <a16:creationId xmlns:a16="http://schemas.microsoft.com/office/drawing/2014/main" id="{D57EAC36-41D2-1BAF-F84D-84D468C5B5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7548E9-25E4-85BA-C0B2-AAEFD0330640}"/>
              </a:ext>
            </a:extLst>
          </p:cNvPr>
          <p:cNvSpPr txBox="1"/>
          <p:nvPr/>
        </p:nvSpPr>
        <p:spPr>
          <a:xfrm>
            <a:off x="8914240" y="17259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7" name="yt_shape_11607"/>
          <p:cNvSpPr txBox="1"/>
          <p:nvPr/>
        </p:nvSpPr>
        <p:spPr>
          <a:xfrm>
            <a:off x="484578" y="1158669"/>
            <a:ext cx="4054187" cy="54078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606" name="yt_image_1160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609" name="yt_shape_11609"/>
              <p:cNvSpPr txBox="1"/>
              <p:nvPr/>
            </p:nvSpPr>
            <p:spPr>
              <a:xfrm>
                <a:off x="540000" y="1844824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，则下列结论：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是直角三角形；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48cm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609" name="yt_shape_116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11111999" cy="1434047"/>
              </a:xfrm>
              <a:prstGeom prst="rect">
                <a:avLst/>
              </a:prstGeom>
              <a:blipFill>
                <a:blip r:embed="rId3"/>
                <a:stretch>
                  <a:fillRect l="-1701" t="-3830" r="-1701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14" name="yt_table_1161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190734"/>
              </p:ext>
            </p:extLst>
          </p:nvPr>
        </p:nvGraphicFramePr>
        <p:xfrm>
          <a:off x="539881" y="3329659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</a:tbl>
          </a:graphicData>
        </a:graphic>
      </p:graphicFrame>
      <p:grpSp>
        <p:nvGrpSpPr>
          <p:cNvPr id="11611" name="yt_shape_11611_skip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4157" y="3329659"/>
            <a:ext cx="2315718" cy="1676095"/>
            <a:chOff x="0" y="0"/>
            <a:chExt cx="2315718" cy="1676095"/>
          </a:xfrm>
        </p:grpSpPr>
        <p:pic>
          <p:nvPicPr>
            <p:cNvPr id="2" name="yt_image_1161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315718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13" name="yt_shape_11613"/>
            <p:cNvSpPr txBox="1"/>
            <p:nvPr/>
          </p:nvSpPr>
          <p:spPr>
            <a:xfrm>
              <a:off x="624578" y="124758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B3A856-C0DA-08FC-5352-C8DAB9BF370E}"/>
              </a:ext>
            </a:extLst>
          </p:cNvPr>
          <p:cNvSpPr txBox="1"/>
          <p:nvPr/>
        </p:nvSpPr>
        <p:spPr>
          <a:xfrm>
            <a:off x="2278789" y="27938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1545</Words>
  <Application>Microsoft Office PowerPoint</Application>
  <PresentationFormat>宽屏</PresentationFormat>
  <Paragraphs>163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2023-11-02T11:37:08Z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