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0" r:id="rId6"/>
    <p:sldId id="371" r:id="rId7"/>
    <p:sldId id="375" r:id="rId8"/>
    <p:sldId id="394" r:id="rId9"/>
    <p:sldId id="377" r:id="rId10"/>
    <p:sldId id="379" r:id="rId11"/>
    <p:sldId id="381" r:id="rId12"/>
    <p:sldId id="382" r:id="rId13"/>
    <p:sldId id="384" r:id="rId14"/>
    <p:sldId id="387" r:id="rId15"/>
    <p:sldId id="389" r:id="rId16"/>
    <p:sldId id="393" r:id="rId17"/>
    <p:sldId id="391" r:id="rId18"/>
    <p:sldId id="256" r:id="rId19"/>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99" userDrawn="1">
          <p15:clr>
            <a:srgbClr val="A4A3A4"/>
          </p15:clr>
        </p15:guide>
        <p15:guide id="2" pos="3840">
          <p15:clr>
            <a:srgbClr val="A4A3A4"/>
          </p15:clr>
        </p15:guide>
        <p15:guide id="3" userDrawn="1">
          <p15:clr>
            <a:srgbClr val="A4A3A4"/>
          </p15:clr>
        </p15:guide>
        <p15:guide id="4" orient="horz" pos="2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60"/>
      </p:cViewPr>
      <p:guideLst>
        <p:guide orient="horz" pos="799"/>
        <p:guide pos="3840"/>
        <p:guide/>
        <p:guide orient="horz" pos="279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1.bin"/><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bin"/><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bin"/><Relationship Id="rId5" Type="http://schemas.openxmlformats.org/officeDocument/2006/relationships/image" Target="../media/image7.bin"/><Relationship Id="rId4" Type="http://schemas.openxmlformats.org/officeDocument/2006/relationships/image" Target="../media/image6.bin"/></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bin"/><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bin"/><Relationship Id="rId2" Type="http://schemas.openxmlformats.org/officeDocument/2006/relationships/image" Target="../media/image16.bin"/><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bin"/><Relationship Id="rId4" Type="http://schemas.openxmlformats.org/officeDocument/2006/relationships/image" Target="../media/image18.bin"/></Relationships>
</file>

<file path=ppt/slides/_rels/slide9.xml.rels><?xml version="1.0" encoding="UTF-8" standalone="yes"?>
<Relationships xmlns="http://schemas.openxmlformats.org/package/2006/relationships"><Relationship Id="rId3" Type="http://schemas.openxmlformats.org/officeDocument/2006/relationships/image" Target="../media/image22.bin"/><Relationship Id="rId2" Type="http://schemas.openxmlformats.org/officeDocument/2006/relationships/image" Target="../media/image2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3145" name="yt_shape_13145"/>
          <p:cNvSpPr txBox="1"/>
          <p:nvPr/>
        </p:nvSpPr>
        <p:spPr>
          <a:xfrm>
            <a:off x="482975" y="1237685"/>
            <a:ext cx="4232825" cy="650178"/>
          </a:xfrm>
          <a:prstGeom prst="rect">
            <a:avLst/>
          </a:prstGeom>
        </p:spPr>
        <p:txBody>
          <a:bodyPr vert="horz" wrap="none" lIns="0" tIns="0" rIns="0" bIns="0" rtlCol="0">
            <a:spAutoFit/>
          </a:bodyPr>
          <a:lstStyle/>
          <a:p>
            <a:pPr algn="just"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144" name="yt_image_13144"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881" y="1237685"/>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147" name="yt_shape_13147"/>
          <p:cNvSpPr txBox="1"/>
          <p:nvPr/>
        </p:nvSpPr>
        <p:spPr>
          <a:xfrm>
            <a:off x="540000" y="1935268"/>
            <a:ext cx="11111999" cy="1920526"/>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对于一个函数，如果把自变量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和函数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的每对对应值分别作为点的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横</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坐标与</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纵</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坐标，那么在坐标平面内描出相应的点，这些点所组成的图形，就是这个函数的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图象</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a:p>
            <a:pPr algn="just"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由函数解析式画其图象的一般步骤是：</a:t>
            </a:r>
            <a:r>
              <a:rPr lang="en-US" altLang="zh-CN" sz="2400" b="0" i="0" u="none">
                <a:solidFill>
                  <a:srgbClr val="000000"/>
                </a:solidFill>
                <a:effectLst/>
                <a:latin typeface="宋体" pitchFamily="24"/>
                <a:ea typeface="宋体" pitchFamily="24"/>
              </a:rPr>
              <a:t>①</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列表</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②</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描点</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③</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连线</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0D7FD783-19CD-9367-B03E-5BD73E1A1929}"/>
              </a:ext>
            </a:extLst>
          </p:cNvPr>
          <p:cNvSpPr txBox="1"/>
          <p:nvPr/>
        </p:nvSpPr>
        <p:spPr>
          <a:xfrm>
            <a:off x="10346874" y="1888462"/>
            <a:ext cx="7896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黑体" pitchFamily="24"/>
                <a:cs typeface="+mn-cs"/>
              </a:rPr>
              <a:t>横</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
        <p:nvSpPr>
          <p:cNvPr id="3" name="文本框 2">
            <a:extLst>
              <a:ext uri="{FF2B5EF4-FFF2-40B4-BE49-F238E27FC236}">
                <a16:creationId xmlns:a16="http://schemas.microsoft.com/office/drawing/2014/main" id="{4DA4CDA7-E8DE-7F7E-31FD-5ABE866C1641}"/>
              </a:ext>
            </a:extLst>
          </p:cNvPr>
          <p:cNvSpPr txBox="1"/>
          <p:nvPr/>
        </p:nvSpPr>
        <p:spPr>
          <a:xfrm>
            <a:off x="1059589" y="2363950"/>
            <a:ext cx="789686"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纵</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40E9908B-0E29-1D44-5EF0-45CBA1585A42}"/>
              </a:ext>
            </a:extLst>
          </p:cNvPr>
          <p:cNvSpPr txBox="1"/>
          <p:nvPr/>
        </p:nvSpPr>
        <p:spPr>
          <a:xfrm>
            <a:off x="1669189" y="2839438"/>
            <a:ext cx="1094487" cy="569100"/>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图象</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15E21B72-01FE-9E45-9C39-84A59A31427C}"/>
              </a:ext>
            </a:extLst>
          </p:cNvPr>
          <p:cNvSpPr txBox="1"/>
          <p:nvPr/>
        </p:nvSpPr>
        <p:spPr>
          <a:xfrm>
            <a:off x="6469789" y="3314926"/>
            <a:ext cx="1094487"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列表</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1AF63108-A346-91E7-390F-C8D337FE0988}"/>
              </a:ext>
            </a:extLst>
          </p:cNvPr>
          <p:cNvSpPr txBox="1"/>
          <p:nvPr/>
        </p:nvSpPr>
        <p:spPr>
          <a:xfrm>
            <a:off x="8298588" y="3314926"/>
            <a:ext cx="1094487"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描点</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F932EF83-8B6C-711D-991B-00F4988826A3}"/>
              </a:ext>
            </a:extLst>
          </p:cNvPr>
          <p:cNvSpPr txBox="1"/>
          <p:nvPr/>
        </p:nvSpPr>
        <p:spPr>
          <a:xfrm>
            <a:off x="10127388" y="3314926"/>
            <a:ext cx="1094487"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连线</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214" name="yt_shape_13214"/>
              <p:cNvSpPr txBox="1"/>
              <p:nvPr/>
            </p:nvSpPr>
            <p:spPr>
              <a:xfrm>
                <a:off x="540000" y="1252181"/>
                <a:ext cx="11111999" cy="208255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苏州市中考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一个装有进水管和出水管的容器，开始时，先打开进水管注水，</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分钟时，再打开出水管排水，</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分钟时，关闭进水管，直至容器中的水全部排完</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在整个过程中，容器中的水量</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升</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与时间</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之间的函数关系如图所示，则图中</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的值为</a:t>
                </a:r>
                <a:r>
                  <a:rPr lang="zh-CN" altLang="zh-CN" sz="100" b="0" i="0" spc="-100" dirty="0">
                    <a:solidFill>
                      <a:srgbClr val="00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29</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mc:Choice>
        <mc:Fallback>
          <p:sp>
            <p:nvSpPr>
              <p:cNvPr id="13214" name="yt_shape_13214"/>
              <p:cNvSpPr txBox="1">
                <a:spLocks noRot="1" noChangeAspect="1" noMove="1" noResize="1" noEditPoints="1" noAdjustHandles="1" noChangeArrowheads="1" noChangeShapeType="1" noTextEdit="1"/>
              </p:cNvSpPr>
              <p:nvPr/>
            </p:nvSpPr>
            <p:spPr>
              <a:xfrm>
                <a:off x="540000" y="1252181"/>
                <a:ext cx="11111999" cy="2082558"/>
              </a:xfrm>
              <a:prstGeom prst="rect">
                <a:avLst/>
              </a:prstGeom>
              <a:blipFill>
                <a:blip r:embed="rId2"/>
                <a:stretch>
                  <a:fillRect l="-1701" t="-2339" r="-1701" b="-4094"/>
                </a:stretch>
              </a:blipFill>
            </p:spPr>
            <p:txBody>
              <a:bodyPr/>
              <a:lstStyle/>
              <a:p>
                <a:r>
                  <a:rPr lang="zh-CN" altLang="en-US">
                    <a:noFill/>
                  </a:rPr>
                  <a:t> </a:t>
                </a:r>
              </a:p>
            </p:txBody>
          </p:sp>
        </mc:Fallback>
      </mc:AlternateContent>
      <p:pic>
        <p:nvPicPr>
          <p:cNvPr id="13216" name="yt_image_13216" title="H_119.16">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294985" y="3197212"/>
            <a:ext cx="1962064" cy="16835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044F2FBB-1BA9-3AFC-C4E8-19EBE233D314}"/>
                  </a:ext>
                </a:extLst>
              </p:cNvPr>
              <p:cNvSpPr txBox="1"/>
              <p:nvPr/>
            </p:nvSpPr>
            <p:spPr>
              <a:xfrm>
                <a:off x="2126389" y="2467647"/>
                <a:ext cx="735711" cy="729565"/>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29</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044F2FBB-1BA9-3AFC-C4E8-19EBE233D314}"/>
                  </a:ext>
                </a:extLst>
              </p:cNvPr>
              <p:cNvSpPr txBox="1">
                <a:spLocks noRot="1" noChangeAspect="1" noMove="1" noResize="1" noEditPoints="1" noAdjustHandles="1" noChangeArrowheads="1" noChangeShapeType="1" noTextEdit="1"/>
              </p:cNvSpPr>
              <p:nvPr/>
            </p:nvSpPr>
            <p:spPr>
              <a:xfrm>
                <a:off x="2126389" y="2467647"/>
                <a:ext cx="735711" cy="729565"/>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218" name="yt_shape_13218"/>
          <p:cNvSpPr txBox="1"/>
          <p:nvPr/>
        </p:nvSpPr>
        <p:spPr>
          <a:xfrm>
            <a:off x="551384" y="1196752"/>
            <a:ext cx="7463582"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某一函数的图象如图所示，根据图象回答下列问题：</a:t>
            </a:r>
          </a:p>
        </p:txBody>
      </p:sp>
      <p:pic>
        <p:nvPicPr>
          <p:cNvPr id="13219" name="yt_image_13219" title="H_137.3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71813" y="1835280"/>
            <a:ext cx="2271141" cy="1744218"/>
          </a:xfrm>
          <a:prstGeom prst="rect">
            <a:avLst/>
          </a:prstGeom>
          <a:noFill/>
          <a:extLst>
            <a:ext uri="{909E8E84-426E-40DD-AFC4-6F175D3DCCD1}">
              <a14:hiddenFill xmlns:a14="http://schemas.microsoft.com/office/drawing/2010/main">
                <a:solidFill>
                  <a:srgbClr val="FFFFFF"/>
                </a:solidFill>
              </a14:hiddenFill>
            </a:ext>
          </a:extLst>
        </p:spPr>
      </p:pic>
      <p:sp>
        <p:nvSpPr>
          <p:cNvPr id="13221" name="yt_shape_13221"/>
          <p:cNvSpPr txBox="1"/>
          <p:nvPr/>
        </p:nvSpPr>
        <p:spPr>
          <a:xfrm>
            <a:off x="551503" y="3629901"/>
            <a:ext cx="11111999" cy="23490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自变量的取值范围是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en-US"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en-US"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当</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时，</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a:t>
            </a:r>
            <a:r>
              <a:rPr lang="zh-CN" altLang="zh-CN" sz="2400" b="0" i="0" u="sng" dirty="0">
                <a:solidFill>
                  <a:srgbClr val="FF0000">
                    <a:alpha val="0"/>
                  </a:srgbClr>
                </a:solidFill>
                <a:effectLst/>
                <a:uFill>
                  <a:solidFill>
                    <a:srgbClr val="000000"/>
                  </a:solidFill>
                </a:uFill>
                <a:latin typeface="白正" pitchFamily="24"/>
                <a:ea typeface="黑体" pitchFamily="24"/>
              </a:rPr>
              <a:t>或</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a:t>
            </a:r>
            <a:r>
              <a:rPr lang="zh-CN" altLang="zh-CN" sz="2400" b="0" i="0" u="sng" dirty="0">
                <a:solidFill>
                  <a:srgbClr val="FF0000">
                    <a:alpha val="0"/>
                  </a:srgbClr>
                </a:solidFill>
                <a:effectLst/>
                <a:uFill>
                  <a:solidFill>
                    <a:srgbClr val="000000"/>
                  </a:solidFill>
                </a:uFill>
                <a:latin typeface="白正" pitchFamily="24"/>
                <a:ea typeface="黑体" pitchFamily="24"/>
              </a:rPr>
              <a:t>或</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当</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1.5</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时，</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的值最大；当</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时，</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的值最小</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当</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随</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的增大而增大时，</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的取值范围是</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；当</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随</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的增大而减小时，</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的取值范围是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白正" pitchFamily="24"/>
                <a:ea typeface="黑体" pitchFamily="24"/>
              </a:rPr>
              <a:t>和</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1.5</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2" name="文本框 1">
            <a:extLst>
              <a:ext uri="{FF2B5EF4-FFF2-40B4-BE49-F238E27FC236}">
                <a16:creationId xmlns:a16="http://schemas.microsoft.com/office/drawing/2014/main" id="{728B75E3-BF0B-32FC-82C3-1F2F55353812}"/>
              </a:ext>
            </a:extLst>
          </p:cNvPr>
          <p:cNvSpPr txBox="1"/>
          <p:nvPr/>
        </p:nvSpPr>
        <p:spPr>
          <a:xfrm>
            <a:off x="4271492" y="3583095"/>
            <a:ext cx="1839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8D109CF-C4BE-D1E4-7F23-91ED9A5285F3}"/>
              </a:ext>
            </a:extLst>
          </p:cNvPr>
          <p:cNvSpPr txBox="1"/>
          <p:nvPr/>
        </p:nvSpPr>
        <p:spPr>
          <a:xfrm>
            <a:off x="3474567" y="4058583"/>
            <a:ext cx="2161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或</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7459E4F3-FB8A-BFB0-BF43-2D023134C4AB}"/>
              </a:ext>
            </a:extLst>
          </p:cNvPr>
          <p:cNvSpPr txBox="1"/>
          <p:nvPr/>
        </p:nvSpPr>
        <p:spPr>
          <a:xfrm>
            <a:off x="2272830" y="4534071"/>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69F190DE-B624-E6C9-C7C9-DD3042FA0E59}"/>
              </a:ext>
            </a:extLst>
          </p:cNvPr>
          <p:cNvSpPr txBox="1"/>
          <p:nvPr/>
        </p:nvSpPr>
        <p:spPr>
          <a:xfrm>
            <a:off x="6276505" y="4534071"/>
            <a:ext cx="94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DDEF64BF-BC23-4134-148E-F30B3D8FF1A9}"/>
              </a:ext>
            </a:extLst>
          </p:cNvPr>
          <p:cNvSpPr txBox="1"/>
          <p:nvPr/>
        </p:nvSpPr>
        <p:spPr>
          <a:xfrm>
            <a:off x="3339630" y="5485047"/>
            <a:ext cx="3726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和</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3226" name="yt_image_13226" title="H_148.1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42022" y="2505312"/>
            <a:ext cx="2307717" cy="1881378"/>
          </a:xfrm>
          <a:prstGeom prst="rect">
            <a:avLst/>
          </a:prstGeom>
          <a:noFill/>
          <a:extLst>
            <a:ext uri="{909E8E84-426E-40DD-AFC4-6F175D3DCCD1}">
              <a14:hiddenFill xmlns:a14="http://schemas.microsoft.com/office/drawing/2010/main">
                <a:solidFill>
                  <a:srgbClr val="FFFFFF"/>
                </a:solidFill>
              </a14:hiddenFill>
            </a:ext>
          </a:extLst>
        </p:spPr>
      </p:pic>
      <p:sp>
        <p:nvSpPr>
          <p:cNvPr id="13228" name="yt_shape_13228"/>
          <p:cNvSpPr txBox="1"/>
          <p:nvPr/>
        </p:nvSpPr>
        <p:spPr>
          <a:xfrm>
            <a:off x="540000" y="4437063"/>
            <a:ext cx="11111999" cy="187577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根据图象填空：</a:t>
            </a:r>
          </a:p>
          <a:p>
            <a:pPr algn="l" eaLnBrk="1" latinLnBrk="0" hangingPunct="0">
              <a:lnSpc>
                <a:spcPct val="129999"/>
              </a:lnSpc>
            </a:pP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白正" pitchFamily="24"/>
                <a:ea typeface="宋体" pitchFamily="24"/>
              </a:rPr>
              <a:t>甲、乙中，</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甲</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先完成</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白正" pitchFamily="24"/>
                <a:ea typeface="宋体" pitchFamily="24"/>
              </a:rPr>
              <a:t>个零件的生产任务；在生产过程中，</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rPr>
              <a:t>甲</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因机器故障停止生产</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a:t>
            </a:r>
          </a:p>
          <a:p>
            <a:pPr algn="l" eaLnBrk="1" latinLnBrk="0" hangingPunct="0">
              <a:lnSpc>
                <a:spcPct val="129999"/>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白正" pitchFamily="24"/>
                <a:ea typeface="宋体" pitchFamily="24"/>
              </a:rPr>
              <a:t>当</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白正" pitchFamily="24"/>
                <a:ea typeface="黑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5.5</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时，甲、乙生产的零件个数相同；</a:t>
            </a:r>
          </a:p>
        </p:txBody>
      </p:sp>
      <p:sp>
        <p:nvSpPr>
          <p:cNvPr id="2" name="文本框 1">
            <a:extLst>
              <a:ext uri="{FF2B5EF4-FFF2-40B4-BE49-F238E27FC236}">
                <a16:creationId xmlns:a16="http://schemas.microsoft.com/office/drawing/2014/main" id="{BE39AAF1-E126-7C6D-8CCD-827C3D125D22}"/>
              </a:ext>
            </a:extLst>
          </p:cNvPr>
          <p:cNvSpPr txBox="1"/>
          <p:nvPr/>
        </p:nvSpPr>
        <p:spPr>
          <a:xfrm>
            <a:off x="2583589" y="4865745"/>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49DFE50E-310D-1442-1505-4565ABF6A737}"/>
              </a:ext>
            </a:extLst>
          </p:cNvPr>
          <p:cNvSpPr txBox="1"/>
          <p:nvPr/>
        </p:nvSpPr>
        <p:spPr>
          <a:xfrm>
            <a:off x="9593988" y="4865745"/>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甲</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6ECFFE92-C03C-C4A1-7868-600F88DF366C}"/>
              </a:ext>
            </a:extLst>
          </p:cNvPr>
          <p:cNvSpPr txBox="1"/>
          <p:nvPr/>
        </p:nvSpPr>
        <p:spPr>
          <a:xfrm>
            <a:off x="2278789" y="5341233"/>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F470C44E-7851-1301-2284-CB83CAA12510}"/>
              </a:ext>
            </a:extLst>
          </p:cNvPr>
          <p:cNvSpPr txBox="1"/>
          <p:nvPr/>
        </p:nvSpPr>
        <p:spPr>
          <a:xfrm>
            <a:off x="1753327" y="5816721"/>
            <a:ext cx="13230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矩形 6"/>
          <p:cNvSpPr/>
          <p:nvPr/>
        </p:nvSpPr>
        <p:spPr>
          <a:xfrm>
            <a:off x="540000" y="1152268"/>
            <a:ext cx="11111999" cy="1052596"/>
          </a:xfrm>
          <a:prstGeom prst="rect">
            <a:avLst/>
          </a:prstGeom>
        </p:spPr>
        <p:txBody>
          <a:bodyPr wrap="square">
            <a:spAutoFit/>
          </a:bodyPr>
          <a:lstStyle/>
          <a:p>
            <a:pPr lvl="0" hangingPunct="0">
              <a:lnSpc>
                <a:spcPct val="129999"/>
              </a:lnSpc>
            </a:pPr>
            <a:r>
              <a:rPr lang="en-US" altLang="zh-CN" sz="2400" dirty="0">
                <a:solidFill>
                  <a:srgbClr val="000000"/>
                </a:solidFill>
                <a:latin typeface="Times New Roman" pitchFamily="24"/>
                <a:ea typeface="Times New Roman" pitchFamily="24"/>
              </a:rPr>
              <a:t>11.</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楷体" pitchFamily="24"/>
              </a:rPr>
              <a:t>教材第</a:t>
            </a:r>
            <a:r>
              <a:rPr lang="en-US" altLang="zh-CN" sz="2400" dirty="0">
                <a:solidFill>
                  <a:srgbClr val="000000"/>
                </a:solidFill>
                <a:latin typeface="Times New Roman" pitchFamily="24"/>
                <a:ea typeface="Times New Roman" pitchFamily="24"/>
              </a:rPr>
              <a:t>83</a:t>
            </a:r>
            <a:r>
              <a:rPr lang="zh-CN" altLang="zh-CN" sz="2400" dirty="0">
                <a:solidFill>
                  <a:srgbClr val="000000"/>
                </a:solidFill>
                <a:latin typeface="白正" pitchFamily="24"/>
                <a:ea typeface="楷体" pitchFamily="24"/>
              </a:rPr>
              <a:t>页第</a:t>
            </a:r>
            <a:r>
              <a:rPr lang="en-US" altLang="zh-CN" sz="2400" dirty="0">
                <a:solidFill>
                  <a:srgbClr val="000000"/>
                </a:solidFill>
                <a:latin typeface="Times New Roman" pitchFamily="24"/>
                <a:ea typeface="Times New Roman" pitchFamily="24"/>
              </a:rPr>
              <a:t>13</a:t>
            </a:r>
            <a:r>
              <a:rPr lang="zh-CN" altLang="zh-CN" sz="2400" dirty="0">
                <a:solidFill>
                  <a:srgbClr val="000000"/>
                </a:solidFill>
                <a:latin typeface="白正" pitchFamily="24"/>
                <a:ea typeface="楷体" pitchFamily="24"/>
              </a:rPr>
              <a:t>题变式</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某车间的甲、乙两名工人分别同时生产同种零件，他们生产的零件个数</a:t>
            </a:r>
            <a:r>
              <a:rPr lang="en-US" altLang="zh-CN" sz="2400" i="1" dirty="0">
                <a:solidFill>
                  <a:srgbClr val="000000"/>
                </a:solidFill>
                <a:latin typeface="Times New Roman" pitchFamily="24"/>
                <a:ea typeface="Times New Roman" pitchFamily="24"/>
              </a:rPr>
              <a:t>y</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个</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与生产时间</a:t>
            </a:r>
            <a:r>
              <a:rPr lang="en-US" altLang="zh-CN" sz="2400" i="1" dirty="0">
                <a:solidFill>
                  <a:srgbClr val="000000"/>
                </a:solidFill>
                <a:latin typeface="Times New Roman" pitchFamily="24"/>
                <a:ea typeface="Times New Roman" pitchFamily="24"/>
              </a:rPr>
              <a:t>t</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小时</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之间的函数关系如图所示</a:t>
            </a:r>
            <a:r>
              <a:rPr lang="en-US" altLang="zh-CN" sz="2400" dirty="0">
                <a:solidFill>
                  <a:srgbClr val="000000"/>
                </a:solidFill>
                <a:latin typeface="Times New Roman" pitchFamily="24"/>
                <a:ea typeface="Times New Roman" pitchFamily="24"/>
              </a:rPr>
              <a:t>.</a:t>
            </a:r>
            <a:endParaRPr lang="en-US" altLang="zh-CN" sz="2400" dirty="0">
              <a:solidFill>
                <a:srgbClr val="000000"/>
              </a:solidFill>
              <a:latin typeface="Times New Roman" pitchFamily="24"/>
              <a:ea typeface="Times New Roman" pitchFamily="2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231" name="yt_shape_13231"/>
              <p:cNvSpPr txBox="1"/>
              <p:nvPr/>
            </p:nvSpPr>
            <p:spPr>
              <a:xfrm>
                <a:off x="540000" y="1268413"/>
                <a:ext cx="11111999" cy="254871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2</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白正" pitchFamily="24"/>
                    <a:ea typeface="宋体" pitchFamily="24"/>
                  </a:rPr>
                  <a:t>谁在哪一段时间内的生产速度最快？求该段时间内，他每小时生产零件的个数</a:t>
                </a:r>
                <a:r>
                  <a:rPr lang="en-US" altLang="zh-CN" sz="2400" b="0" i="0" u="none" spc="15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甲在</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白正" pitchFamily="24"/>
                    <a:ea typeface="黑体" pitchFamily="24"/>
                  </a:rPr>
                  <a:t>小时内的生产速度最快；</a:t>
                </a:r>
                <a:r>
                  <a:rPr lang="zh-CN" altLang="zh-CN" sz="100" b="0" i="0" u="none">
                    <a:noFill/>
                    <a:effectLst/>
                    <a:latin typeface="白正"/>
                    <a:ea typeface="宋体"/>
                  </a:rPr>
                  <a:t>⁠</a:t>
                </a:r>
              </a:p>
              <a:p>
                <a:pPr algn="l" eaLnBrk="1" latinLnBrk="0" hangingPunct="0">
                  <a:lnSpc>
                    <a:spcPct val="129999"/>
                  </a:lnSpc>
                </a:pP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个</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黑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rPr>
                  <a:t>即他在这段时间内每小时生产</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黑体" pitchFamily="24"/>
                  </a:rPr>
                  <a:t>个零件</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p:sp>
            <p:nvSpPr>
              <p:cNvPr id="13231" name="yt_shape_13231"/>
              <p:cNvSpPr txBox="1">
                <a:spLocks noRot="1" noChangeAspect="1" noMove="1" noResize="1" noEditPoints="1" noAdjustHandles="1" noChangeArrowheads="1" noChangeShapeType="1" noTextEdit="1"/>
              </p:cNvSpPr>
              <p:nvPr/>
            </p:nvSpPr>
            <p:spPr>
              <a:xfrm>
                <a:off x="540000" y="1268413"/>
                <a:ext cx="11111999" cy="2548711"/>
              </a:xfrm>
              <a:prstGeom prst="rect">
                <a:avLst/>
              </a:prstGeom>
              <a:blipFill>
                <a:blip r:embed="rId2"/>
                <a:stretch>
                  <a:fillRect l="-1701" t="-1914" b="-669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023AE5E-F788-EE48-C0B3-C9A778F770BF}"/>
              </a:ext>
            </a:extLst>
          </p:cNvPr>
          <p:cNvSpPr txBox="1"/>
          <p:nvPr/>
        </p:nvSpPr>
        <p:spPr>
          <a:xfrm>
            <a:off x="449989" y="2172583"/>
            <a:ext cx="612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甲在</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小时内的生产速度最快；</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2817BA6D-B46C-D383-E931-26A6C81FDD33}"/>
                  </a:ext>
                </a:extLst>
              </p:cNvPr>
              <p:cNvSpPr txBox="1"/>
              <p:nvPr/>
            </p:nvSpPr>
            <p:spPr>
              <a:xfrm>
                <a:off x="449989" y="2648071"/>
                <a:ext cx="2685161" cy="766839"/>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个</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2817BA6D-B46C-D383-E931-26A6C81FDD33}"/>
                  </a:ext>
                </a:extLst>
              </p:cNvPr>
              <p:cNvSpPr txBox="1">
                <a:spLocks noRot="1" noChangeAspect="1" noMove="1" noResize="1" noEditPoints="1" noAdjustHandles="1" noChangeArrowheads="1" noChangeShapeType="1" noTextEdit="1"/>
              </p:cNvSpPr>
              <p:nvPr/>
            </p:nvSpPr>
            <p:spPr>
              <a:xfrm>
                <a:off x="449989" y="2648071"/>
                <a:ext cx="2685161" cy="766839"/>
              </a:xfrm>
              <a:prstGeom prst="rect">
                <a:avLst/>
              </a:prstGeom>
              <a:blipFill>
                <a:blip r:embed="rId3"/>
                <a:stretch>
                  <a:fillRect r="-3636" b="-3175"/>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9D07A884-7921-F6DD-ADB1-670D2BC714CC}"/>
              </a:ext>
            </a:extLst>
          </p:cNvPr>
          <p:cNvSpPr txBox="1"/>
          <p:nvPr/>
        </p:nvSpPr>
        <p:spPr>
          <a:xfrm>
            <a:off x="449989" y="3321298"/>
            <a:ext cx="5437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即他在这段时间内每小时生产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个零件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6" name="yt_image_13226" title="H_148.1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9434293" y="1932442"/>
            <a:ext cx="2307717" cy="18813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235" name="yt_shape_13235"/>
          <p:cNvSpPr txBox="1"/>
          <p:nvPr/>
        </p:nvSpPr>
        <p:spPr>
          <a:xfrm>
            <a:off x="539881" y="1147241"/>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234" name="yt_image_13234" title="H_50.94">
            <a:extLst>
              <a:ext uri="">
                <a16:creationId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39881" y="1147241"/>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237" name="yt_shape_13237"/>
          <p:cNvSpPr txBox="1"/>
          <p:nvPr/>
        </p:nvSpPr>
        <p:spPr>
          <a:xfrm>
            <a:off x="540000" y="184482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应用意识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一列快车从甲地匀速驶往乙地，一列慢车从乙地匀速驶往甲地，两车同时出发</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设慢车行驶的时间为</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h</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，两车之间的距离为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km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，图中的折线表示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之间的函数关系</a:t>
            </a:r>
            <a:r>
              <a:rPr lang="en-US" altLang="zh-CN" sz="2400" b="0" i="0" u="none">
                <a:solidFill>
                  <a:srgbClr val="000000"/>
                </a:solidFill>
                <a:effectLst/>
                <a:latin typeface="Times New Roman" pitchFamily="24"/>
                <a:ea typeface="Times New Roman" pitchFamily="24"/>
              </a:rPr>
              <a:t>.</a:t>
            </a:r>
          </a:p>
        </p:txBody>
      </p:sp>
      <p:pic>
        <p:nvPicPr>
          <p:cNvPr id="13238" name="yt_image_13238" title="H_153.3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637984" y="3436754"/>
            <a:ext cx="2915793" cy="1947672"/>
          </a:xfrm>
          <a:prstGeom prst="rect">
            <a:avLst/>
          </a:prstGeom>
          <a:noFill/>
          <a:extLst>
            <a:ext uri="{909E8E84-426E-40DD-AFC4-6F175D3DCCD1}">
              <a14:hiddenFill xmlns:a14="http://schemas.microsoft.com/office/drawing/2010/main">
                <a:solidFill>
                  <a:srgbClr val="FFFFFF"/>
                </a:solidFill>
              </a14:hiddenFill>
            </a:ext>
          </a:extLst>
        </p:spPr>
      </p:pic>
      <p:sp>
        <p:nvSpPr>
          <p:cNvPr id="13240" name="yt_shape_13240"/>
          <p:cNvSpPr txBox="1"/>
          <p:nvPr/>
        </p:nvSpPr>
        <p:spPr>
          <a:xfrm>
            <a:off x="539881" y="5434784"/>
            <a:ext cx="5932714"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rPr>
              <a:t>根据图象进行以下探究：</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甲、乙两地之间的距离为</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900</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km</a:t>
            </a:r>
            <a:r>
              <a:rPr lang="zh-CN" altLang="zh-CN" sz="2400" b="0" i="0" u="none" dirty="0" smtClean="0">
                <a:solidFill>
                  <a:srgbClr val="000000"/>
                </a:solidFill>
                <a:effectLst/>
                <a:latin typeface="白正" pitchFamily="24"/>
                <a:ea typeface="宋体" pitchFamily="24"/>
              </a:rPr>
              <a:t>；</a:t>
            </a:r>
            <a:endParaRPr lang="zh-CN" altLang="zh-CN" sz="2400" b="0" i="0" u="none" dirty="0">
              <a:solidFill>
                <a:srgbClr val="000000"/>
              </a:solidFill>
              <a:effectLst/>
              <a:latin typeface="白正" pitchFamily="24"/>
              <a:ea typeface="宋体" pitchFamily="24"/>
            </a:endParaRPr>
          </a:p>
        </p:txBody>
      </p:sp>
      <p:sp>
        <p:nvSpPr>
          <p:cNvPr id="2" name="文本框 1">
            <a:extLst>
              <a:ext uri="{FF2B5EF4-FFF2-40B4-BE49-F238E27FC236}">
                <a16:creationId xmlns:a16="http://schemas.microsoft.com/office/drawing/2014/main" id="{703C6F4E-7311-9B7C-B4A7-773794135D71}"/>
              </a:ext>
            </a:extLst>
          </p:cNvPr>
          <p:cNvSpPr txBox="1"/>
          <p:nvPr/>
        </p:nvSpPr>
        <p:spPr>
          <a:xfrm>
            <a:off x="4869470" y="5863466"/>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900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2" name="yt_image_13238" title="H_153.3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253916" y="2226353"/>
            <a:ext cx="2915793" cy="1947672"/>
          </a:xfrm>
          <a:prstGeom prst="rect">
            <a:avLst/>
          </a:prstGeom>
          <a:noFill/>
          <a:extLst>
            <a:ext uri="{909E8E84-426E-40DD-AFC4-6F175D3DCCD1}">
              <a14:hiddenFill xmlns:a14="http://schemas.microsoft.com/office/drawing/2010/main">
                <a:solidFill>
                  <a:srgbClr val="FFFFFF"/>
                </a:solidFill>
              </a14:hiddenFill>
            </a:ext>
          </a:extLst>
        </p:spPr>
      </p:pic>
      <p:sp>
        <p:nvSpPr>
          <p:cNvPr id="13243" name="yt_shape_13243"/>
          <p:cNvSpPr txBox="1"/>
          <p:nvPr/>
        </p:nvSpPr>
        <p:spPr>
          <a:xfrm>
            <a:off x="436755" y="2267990"/>
            <a:ext cx="361637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求慢车和快车的速度</a:t>
            </a:r>
            <a:r>
              <a:rPr lang="en-US" altLang="zh-CN" sz="2400" b="0" i="0" u="none" dirty="0" smtClean="0">
                <a:solidFill>
                  <a:srgbClr val="000000"/>
                </a:solidFill>
                <a:effectLst/>
                <a:latin typeface="Times New Roman" pitchFamily="24"/>
                <a:ea typeface="Times New Roman" pitchFamily="24"/>
              </a:rPr>
              <a:t>.</a:t>
            </a:r>
            <a:endParaRPr lang="zh-CN" altLang="zh-CN" sz="100" b="0" i="0" u="none" dirty="0">
              <a:noFill/>
              <a:effectLst/>
              <a:latin typeface="白正"/>
              <a:ea typeface="宋体"/>
            </a:endParaRPr>
          </a:p>
        </p:txBody>
      </p:sp>
      <p:sp>
        <p:nvSpPr>
          <p:cNvPr id="2" name="文本框 1">
            <a:extLst>
              <a:ext uri="{FF2B5EF4-FFF2-40B4-BE49-F238E27FC236}">
                <a16:creationId xmlns:a16="http://schemas.microsoft.com/office/drawing/2014/main" id="{6FC1966A-C634-4193-2E60-CAF3F3CB8821}"/>
              </a:ext>
            </a:extLst>
          </p:cNvPr>
          <p:cNvSpPr txBox="1"/>
          <p:nvPr/>
        </p:nvSpPr>
        <p:spPr>
          <a:xfrm>
            <a:off x="335360" y="1698890"/>
            <a:ext cx="9128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图中点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的实际意义是当两车行驶</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4h</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时，慢车和快车相遇</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EC9B14CA-71E9-CAD9-5E78-CE475BD368F9}"/>
              </a:ext>
            </a:extLst>
          </p:cNvPr>
          <p:cNvSpPr txBox="1"/>
          <p:nvPr/>
        </p:nvSpPr>
        <p:spPr>
          <a:xfrm>
            <a:off x="335360" y="2724701"/>
            <a:ext cx="68174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由图象可知，慢车</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12h</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行驶的路程为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900km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F1A4D1CC-F6DC-884F-7239-721858F1C765}"/>
                  </a:ext>
                </a:extLst>
              </p:cNvPr>
              <p:cNvSpPr txBox="1"/>
              <p:nvPr/>
            </p:nvSpPr>
            <p:spPr>
              <a:xfrm>
                <a:off x="335360" y="3200189"/>
                <a:ext cx="4918773" cy="76607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所以慢车的速度为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75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km/h</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F1A4D1CC-F6DC-884F-7239-721858F1C765}"/>
                  </a:ext>
                </a:extLst>
              </p:cNvPr>
              <p:cNvSpPr txBox="1">
                <a:spLocks noRot="1" noChangeAspect="1" noMove="1" noResize="1" noEditPoints="1" noAdjustHandles="1" noChangeArrowheads="1" noChangeShapeType="1" noTextEdit="1"/>
              </p:cNvSpPr>
              <p:nvPr/>
            </p:nvSpPr>
            <p:spPr>
              <a:xfrm>
                <a:off x="335360" y="3200189"/>
                <a:ext cx="4918773" cy="766077"/>
              </a:xfrm>
              <a:prstGeom prst="rect">
                <a:avLst/>
              </a:prstGeom>
              <a:blipFill>
                <a:blip r:embed="rId3"/>
                <a:stretch>
                  <a:fillRect l="-1859" r="-1735" b="-2381"/>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AE2DA741-3FF7-ECFE-0769-B667C1E0F4EF}"/>
              </a:ext>
            </a:extLst>
          </p:cNvPr>
          <p:cNvSpPr txBox="1"/>
          <p:nvPr/>
        </p:nvSpPr>
        <p:spPr>
          <a:xfrm>
            <a:off x="335360" y="3872654"/>
            <a:ext cx="9255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当慢车行驶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4h</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时，慢车和快车相遇，两车行驶的路程之和为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900km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2174C21B-5AB2-3382-91C6-CDED4F8E7B90}"/>
              </a:ext>
            </a:extLst>
          </p:cNvPr>
          <p:cNvSpPr txBox="1"/>
          <p:nvPr/>
        </p:nvSpPr>
        <p:spPr>
          <a:xfrm>
            <a:off x="335360" y="4348142"/>
            <a:ext cx="475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所以慢车和快车行驶的速度之和为</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CADFBC71-A117-968D-EF2B-373F7ADFDA70}"/>
                  </a:ext>
                </a:extLst>
              </p:cNvPr>
              <p:cNvSpPr txBox="1"/>
              <p:nvPr/>
            </p:nvSpPr>
            <p:spPr>
              <a:xfrm>
                <a:off x="335360" y="4823630"/>
                <a:ext cx="2861374" cy="766077"/>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km/h</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rPr>
                  <a:t>，</a:t>
                </a:r>
                <a:endParaRPr lang="zh-CN" altLang="en-US">
                  <a:solidFill>
                    <a:srgbClr val="FF0000"/>
                  </a:solidFill>
                </a:endParaRPr>
              </a:p>
            </p:txBody>
          </p:sp>
        </mc:Choice>
        <mc:Fallback>
          <p:sp>
            <p:nvSpPr>
              <p:cNvPr id="7" name="文本框 6">
                <a:extLst>
                  <a:ext uri="{FF2B5EF4-FFF2-40B4-BE49-F238E27FC236}">
                    <a16:creationId xmlns:a16="http://schemas.microsoft.com/office/drawing/2014/main" id="{CADFBC71-A117-968D-EF2B-373F7ADFDA70}"/>
                  </a:ext>
                </a:extLst>
              </p:cNvPr>
              <p:cNvSpPr txBox="1">
                <a:spLocks noRot="1" noChangeAspect="1" noMove="1" noResize="1" noEditPoints="1" noAdjustHandles="1" noChangeArrowheads="1" noChangeShapeType="1" noTextEdit="1"/>
              </p:cNvSpPr>
              <p:nvPr/>
            </p:nvSpPr>
            <p:spPr>
              <a:xfrm>
                <a:off x="335360" y="4823630"/>
                <a:ext cx="2861374" cy="766077"/>
              </a:xfrm>
              <a:prstGeom prst="rect">
                <a:avLst/>
              </a:prstGeom>
              <a:blipFill>
                <a:blip r:embed="rId4"/>
                <a:stretch>
                  <a:fillRect r="-2985" b="-2381"/>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9A9FE893-3298-5865-69C6-87542D9A6B63}"/>
              </a:ext>
            </a:extLst>
          </p:cNvPr>
          <p:cNvSpPr txBox="1"/>
          <p:nvPr/>
        </p:nvSpPr>
        <p:spPr>
          <a:xfrm>
            <a:off x="335360" y="5496095"/>
            <a:ext cx="57585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mn-cs"/>
              </a:rPr>
              <a:t>所以快车的速度为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km/h</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矩形 9"/>
          <p:cNvSpPr/>
          <p:nvPr/>
        </p:nvSpPr>
        <p:spPr>
          <a:xfrm>
            <a:off x="335360" y="1124744"/>
            <a:ext cx="4834978" cy="572464"/>
          </a:xfrm>
          <a:prstGeom prst="rect">
            <a:avLst/>
          </a:prstGeom>
        </p:spPr>
        <p:txBody>
          <a:bodyPr wrap="non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白正" pitchFamily="24"/>
                <a:ea typeface="宋体" pitchFamily="24"/>
              </a:rPr>
              <a:t>请解释图中点</a:t>
            </a:r>
            <a:r>
              <a:rPr lang="en-US" altLang="zh-CN" sz="2400" i="1" dirty="0">
                <a:solidFill>
                  <a:srgbClr val="000000"/>
                </a:solidFill>
                <a:latin typeface="Times New Roman" pitchFamily="24"/>
                <a:ea typeface="Times New Roman" pitchFamily="24"/>
              </a:rPr>
              <a:t>B</a:t>
            </a:r>
            <a:r>
              <a:rPr lang="zh-CN" altLang="zh-CN" sz="2400" dirty="0">
                <a:solidFill>
                  <a:srgbClr val="000000"/>
                </a:solidFill>
                <a:latin typeface="白正" pitchFamily="24"/>
                <a:ea typeface="宋体" pitchFamily="24"/>
              </a:rPr>
              <a:t>的实际意义；</a:t>
            </a:r>
            <a:endParaRPr lang="zh-CN" altLang="zh-CN" sz="2400" dirty="0">
              <a:solidFill>
                <a:srgbClr val="000000"/>
              </a:solidFill>
              <a:latin typeface="白正" pitchFamily="24"/>
              <a:ea typeface="宋体" pitchFamily="2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248" name="yt_shape_13248"/>
          <p:cNvSpPr txBox="1"/>
          <p:nvPr/>
        </p:nvSpPr>
        <p:spPr>
          <a:xfrm>
            <a:off x="540000" y="2892825"/>
            <a:ext cx="1274260" cy="294183"/>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白正" pitchFamily="16"/>
                <a:ea typeface="宋体" pitchFamily="16"/>
              </a:rPr>
              <a:t> </a:t>
            </a:r>
          </a:p>
        </p:txBody>
      </p:sp>
      <p:pic>
        <p:nvPicPr>
          <p:cNvPr id="13247" name="yt_image_1324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181038" y="1291234"/>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3250" name="yt_shape_13250"/>
          <p:cNvSpPr txBox="1"/>
          <p:nvPr/>
        </p:nvSpPr>
        <p:spPr>
          <a:xfrm>
            <a:off x="653704" y="1819970"/>
            <a:ext cx="10884592" cy="1032966"/>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dirty="0">
                <a:solidFill>
                  <a:srgbClr val="000000"/>
                </a:solidFill>
                <a:effectLst/>
                <a:latin typeface="白正" pitchFamily="24"/>
                <a:ea typeface="楷体" pitchFamily="24"/>
              </a:rPr>
              <a:t>用描点法画函数的图象，在列表取值时，一般从小到大或自中间向两边选取自变量的值，取值要有代表性，尽量使画出的函数图象能反映出函数的全貌</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50" name="yt_shape_13150"/>
          <p:cNvSpPr txBox="1"/>
          <p:nvPr/>
        </p:nvSpPr>
        <p:spPr>
          <a:xfrm>
            <a:off x="540000" y="1242014"/>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3149" name="yt_image_1314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242014"/>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3152" name="yt_shape_13152"/>
          <p:cNvSpPr txBox="1"/>
          <p:nvPr/>
        </p:nvSpPr>
        <p:spPr>
          <a:xfrm>
            <a:off x="540000" y="1945311"/>
            <a:ext cx="475450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从函数图象中获取信息</a:t>
            </a:r>
          </a:p>
        </p:txBody>
      </p:sp>
      <p:sp>
        <p:nvSpPr>
          <p:cNvPr id="13153" name="yt_shape_13153"/>
          <p:cNvSpPr txBox="1"/>
          <p:nvPr/>
        </p:nvSpPr>
        <p:spPr>
          <a:xfrm>
            <a:off x="540119" y="2449621"/>
            <a:ext cx="11316521" cy="144039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雅安市中考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一辆公共汽车从车站开出，加速行驶一段后开始匀速行驶</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过了一段时间，汽车到达下一个车站</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乘客上、下车后汽车开始加速，一段时间后又开始匀速行驶</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下面的哪一幅图可以近似地刻画出汽车在这段时间内的速度变化情况</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　</a:t>
            </a:r>
            <a:r>
              <a:rPr lang="zh-CN" altLang="zh-CN" sz="2400" b="0" i="0" u="none" dirty="0">
                <a:solidFill>
                  <a:srgbClr val="000000"/>
                </a:solidFill>
                <a:effectLst/>
                <a:latin typeface="宋体" pitchFamily="24"/>
                <a:ea typeface="宋体" pitchFamily="24"/>
              </a:rPr>
              <a:t>）</a:t>
            </a:r>
          </a:p>
        </p:txBody>
      </p:sp>
      <p:grpSp>
        <p:nvGrpSpPr>
          <p:cNvPr id="4" name="组合 3"/>
          <p:cNvGrpSpPr/>
          <p:nvPr/>
        </p:nvGrpSpPr>
        <p:grpSpPr>
          <a:xfrm>
            <a:off x="540000" y="4293096"/>
            <a:ext cx="1175139" cy="1818971"/>
            <a:chOff x="528373" y="4319779"/>
            <a:chExt cx="939546" cy="1454302"/>
          </a:xfrm>
        </p:grpSpPr>
        <p:pic>
          <p:nvPicPr>
            <p:cNvPr id="13154" name="yt_image_1315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28373" y="4319779"/>
              <a:ext cx="939546" cy="992124"/>
            </a:xfrm>
            <a:prstGeom prst="rect">
              <a:avLst/>
            </a:prstGeom>
            <a:noFill/>
            <a:extLst>
              <a:ext uri="{909E8E84-426E-40DD-AFC4-6F175D3DCCD1}">
                <a14:hiddenFill xmlns:a14="http://schemas.microsoft.com/office/drawing/2010/main">
                  <a:solidFill>
                    <a:srgbClr val="FFFFFF"/>
                  </a:solidFill>
                </a14:hiddenFill>
              </a:ext>
            </a:extLst>
          </p:spPr>
        </p:pic>
        <p:sp>
          <p:nvSpPr>
            <p:cNvPr id="13160" name="yt_shape_13160"/>
            <p:cNvSpPr txBox="1"/>
            <p:nvPr/>
          </p:nvSpPr>
          <p:spPr>
            <a:xfrm>
              <a:off x="798112" y="5311903"/>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grpSp>
      <p:grpSp>
        <p:nvGrpSpPr>
          <p:cNvPr id="5" name="组合 4"/>
          <p:cNvGrpSpPr/>
          <p:nvPr/>
        </p:nvGrpSpPr>
        <p:grpSpPr>
          <a:xfrm>
            <a:off x="2624970" y="4293658"/>
            <a:ext cx="1174412" cy="1817846"/>
            <a:chOff x="1839546" y="4521683"/>
            <a:chExt cx="939546" cy="1454302"/>
          </a:xfrm>
        </p:grpSpPr>
        <p:pic>
          <p:nvPicPr>
            <p:cNvPr id="13155" name="yt_image_1315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839546" y="4521683"/>
              <a:ext cx="939546" cy="992124"/>
            </a:xfrm>
            <a:prstGeom prst="rect">
              <a:avLst/>
            </a:prstGeom>
            <a:noFill/>
            <a:extLst>
              <a:ext uri="{909E8E84-426E-40DD-AFC4-6F175D3DCCD1}">
                <a14:hiddenFill xmlns:a14="http://schemas.microsoft.com/office/drawing/2010/main">
                  <a:solidFill>
                    <a:srgbClr val="FFFFFF"/>
                  </a:solidFill>
                </a14:hiddenFill>
              </a:ext>
            </a:extLst>
          </p:spPr>
        </p:pic>
        <p:sp>
          <p:nvSpPr>
            <p:cNvPr id="13161" name="yt_shape_13161"/>
            <p:cNvSpPr txBox="1"/>
            <p:nvPr/>
          </p:nvSpPr>
          <p:spPr>
            <a:xfrm>
              <a:off x="2117692" y="5513807"/>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grpSp>
      <p:grpSp>
        <p:nvGrpSpPr>
          <p:cNvPr id="6" name="组合 5"/>
          <p:cNvGrpSpPr/>
          <p:nvPr/>
        </p:nvGrpSpPr>
        <p:grpSpPr>
          <a:xfrm>
            <a:off x="4709213" y="4307360"/>
            <a:ext cx="1156708" cy="1790442"/>
            <a:chOff x="3139092" y="4521683"/>
            <a:chExt cx="939546" cy="1454302"/>
          </a:xfrm>
        </p:grpSpPr>
        <p:pic>
          <p:nvPicPr>
            <p:cNvPr id="13156" name="yt_image_1315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3139092" y="4521683"/>
              <a:ext cx="939546" cy="992124"/>
            </a:xfrm>
            <a:prstGeom prst="rect">
              <a:avLst/>
            </a:prstGeom>
            <a:noFill/>
            <a:extLst>
              <a:ext uri="{909E8E84-426E-40DD-AFC4-6F175D3DCCD1}">
                <a14:hiddenFill xmlns:a14="http://schemas.microsoft.com/office/drawing/2010/main">
                  <a:solidFill>
                    <a:srgbClr val="FFFFFF"/>
                  </a:solidFill>
                </a14:hiddenFill>
              </a:ext>
            </a:extLst>
          </p:spPr>
        </p:pic>
        <p:sp>
          <p:nvSpPr>
            <p:cNvPr id="13162" name="yt_shape_13162"/>
            <p:cNvSpPr txBox="1"/>
            <p:nvPr/>
          </p:nvSpPr>
          <p:spPr>
            <a:xfrm>
              <a:off x="3417238" y="5513807"/>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grpSp>
      <p:grpSp>
        <p:nvGrpSpPr>
          <p:cNvPr id="7" name="组合 6"/>
          <p:cNvGrpSpPr/>
          <p:nvPr/>
        </p:nvGrpSpPr>
        <p:grpSpPr>
          <a:xfrm>
            <a:off x="6775752" y="4310905"/>
            <a:ext cx="1152128" cy="1783353"/>
            <a:chOff x="4438638" y="4521683"/>
            <a:chExt cx="939546" cy="1454302"/>
          </a:xfrm>
        </p:grpSpPr>
        <p:pic>
          <p:nvPicPr>
            <p:cNvPr id="13157" name="yt_image_1315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4438638" y="4521683"/>
              <a:ext cx="939546" cy="992124"/>
            </a:xfrm>
            <a:prstGeom prst="rect">
              <a:avLst/>
            </a:prstGeom>
            <a:noFill/>
            <a:extLst>
              <a:ext uri="{909E8E84-426E-40DD-AFC4-6F175D3DCCD1}">
                <a14:hiddenFill xmlns:a14="http://schemas.microsoft.com/office/drawing/2010/main">
                  <a:solidFill>
                    <a:srgbClr val="FFFFFF"/>
                  </a:solidFill>
                </a14:hiddenFill>
              </a:ext>
            </a:extLst>
          </p:spPr>
        </p:pic>
        <p:sp>
          <p:nvSpPr>
            <p:cNvPr id="13163" name="yt_shape_13163"/>
            <p:cNvSpPr txBox="1"/>
            <p:nvPr/>
          </p:nvSpPr>
          <p:spPr>
            <a:xfrm>
              <a:off x="4708377" y="5513807"/>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grpSp>
      <p:pic>
        <p:nvPicPr>
          <p:cNvPr id="3" name="yt_shape_1698904561022">
            <a:extLst>
              <a:ext uri="{FF2B5EF4-FFF2-40B4-BE49-F238E27FC236}">
                <a16:creationId xmlns:a16="http://schemas.microsoft.com/office/drawing/2014/main" id="{DB11F2E8-5AF9-4639-4B03-A0BA4376E8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000" y="1986988"/>
            <a:ext cx="1355917" cy="365782"/>
          </a:xfrm>
          <a:prstGeom prst="rect">
            <a:avLst/>
          </a:prstGeom>
        </p:spPr>
      </p:pic>
      <p:sp>
        <p:nvSpPr>
          <p:cNvPr id="2" name="文本框 1">
            <a:extLst>
              <a:ext uri="{FF2B5EF4-FFF2-40B4-BE49-F238E27FC236}">
                <a16:creationId xmlns:a16="http://schemas.microsoft.com/office/drawing/2014/main" id="{C606573D-7934-5DB2-D4C9-54E6F1C2133C}"/>
              </a:ext>
            </a:extLst>
          </p:cNvPr>
          <p:cNvSpPr txBox="1"/>
          <p:nvPr/>
        </p:nvSpPr>
        <p:spPr>
          <a:xfrm>
            <a:off x="10920536" y="337203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64" name="yt_shape_13164"/>
          <p:cNvSpPr txBox="1"/>
          <p:nvPr/>
        </p:nvSpPr>
        <p:spPr>
          <a:xfrm>
            <a:off x="540000" y="12684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如图中的曲线表示某段时间内一只蝴蝶在飞行过程中离地面的高度</a:t>
            </a:r>
            <a:r>
              <a:rPr lang="en-US" altLang="zh-CN" sz="2400" b="0" i="1" u="none">
                <a:solidFill>
                  <a:srgbClr val="000000"/>
                </a:solidFill>
                <a:effectLst/>
                <a:latin typeface="Times New Roman" pitchFamily="24"/>
                <a:ea typeface="Times New Roman" pitchFamily="24"/>
              </a:rPr>
              <a:t>h</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随飞行时间</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s</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的变化情况，则该段时间内这只蝴蝶飞行的最高高度为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168" name="yt_table_1316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29569539"/>
              </p:ext>
            </p:extLst>
          </p:nvPr>
        </p:nvGraphicFramePr>
        <p:xfrm>
          <a:off x="540000" y="2492896"/>
          <a:ext cx="8146416" cy="475488"/>
        </p:xfrm>
        <a:graphic>
          <a:graphicData uri="http://schemas.openxmlformats.org/drawingml/2006/table">
            <a:tbl>
              <a:tblPr/>
              <a:tblGrid>
                <a:gridCol w="2202180">
                  <a:extLst>
                    <a:ext uri="{9D8B030D-6E8A-4147-A177-3AD203B41FA5}">
                      <a16:colId xmlns:a16="http://schemas.microsoft.com/office/drawing/2014/main" val="10506"/>
                    </a:ext>
                  </a:extLst>
                </a:gridCol>
                <a:gridCol w="2184718">
                  <a:extLst>
                    <a:ext uri="{9D8B030D-6E8A-4147-A177-3AD203B41FA5}">
                      <a16:colId xmlns:a16="http://schemas.microsoft.com/office/drawing/2014/main" val="10507"/>
                    </a:ext>
                  </a:extLst>
                </a:gridCol>
                <a:gridCol w="2337118">
                  <a:extLst>
                    <a:ext uri="{9D8B030D-6E8A-4147-A177-3AD203B41FA5}">
                      <a16:colId xmlns:a16="http://schemas.microsoft.com/office/drawing/2014/main" val="10508"/>
                    </a:ext>
                  </a:extLst>
                </a:gridCol>
                <a:gridCol w="1422400">
                  <a:extLst>
                    <a:ext uri="{9D8B030D-6E8A-4147-A177-3AD203B41FA5}">
                      <a16:colId xmlns:a16="http://schemas.microsoft.com/office/drawing/2014/main" val="1050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B.7m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C.10m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D.13m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7"/>
                  </a:ext>
                </a:extLst>
              </a:tr>
            </a:tbl>
          </a:graphicData>
        </a:graphic>
      </p:graphicFrame>
      <p:grpSp>
        <p:nvGrpSpPr>
          <p:cNvPr id="13165" name="yt_shape_13165_skip" title="H_162.4911">
            <a:extLst>
              <a:ext uri="{FF2B5EF4-FFF2-40B4-BE49-F238E27FC236}">
                <a16:creationId xmlns:a16="http://schemas.microsoft.com/office/drawing/2014/main" id="{249740F1-2B05-4C5A-B423-6F681AEFABC2}"/>
              </a:ext>
            </a:extLst>
          </p:cNvPr>
          <p:cNvGrpSpPr/>
          <p:nvPr/>
        </p:nvGrpSpPr>
        <p:grpSpPr>
          <a:xfrm>
            <a:off x="9998078" y="2420888"/>
            <a:ext cx="1653921" cy="2063637"/>
            <a:chOff x="0" y="0"/>
            <a:chExt cx="1653921" cy="2063637"/>
          </a:xfrm>
        </p:grpSpPr>
        <p:pic>
          <p:nvPicPr>
            <p:cNvPr id="2" name="yt_image_1316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653921" cy="1667637"/>
            </a:xfrm>
            <a:prstGeom prst="rect">
              <a:avLst/>
            </a:prstGeom>
            <a:noFill/>
            <a:extLst>
              <a:ext uri="{909E8E84-426E-40DD-AFC4-6F175D3DCCD1}">
                <a14:hiddenFill xmlns:a14="http://schemas.microsoft.com/office/drawing/2010/main">
                  <a:solidFill>
                    <a:srgbClr val="FFFFFF"/>
                  </a:solidFill>
                </a14:hiddenFill>
              </a:ext>
            </a:extLst>
          </p:spPr>
        </p:pic>
        <p:sp>
          <p:nvSpPr>
            <p:cNvPr id="13167" name="yt_shape_13167"/>
            <p:cNvSpPr txBox="1"/>
            <p:nvPr/>
          </p:nvSpPr>
          <p:spPr>
            <a:xfrm>
              <a:off x="293679" y="170363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48E2BBDB-70AE-46FE-2983-9B62159DCF1E}"/>
              </a:ext>
            </a:extLst>
          </p:cNvPr>
          <p:cNvSpPr txBox="1"/>
          <p:nvPr/>
        </p:nvSpPr>
        <p:spPr>
          <a:xfrm>
            <a:off x="9797188" y="169709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70" name="yt_shape_13170"/>
          <p:cNvSpPr txBox="1"/>
          <p:nvPr/>
        </p:nvSpPr>
        <p:spPr>
          <a:xfrm>
            <a:off x="540000" y="1268413"/>
            <a:ext cx="11316640"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如图是小强散步过程中所走的路程</a:t>
            </a:r>
            <a:r>
              <a:rPr lang="en-US" altLang="zh-CN" sz="2400" b="0" i="1" u="none" dirty="0">
                <a:solidFill>
                  <a:srgbClr val="000000"/>
                </a:solidFill>
                <a:effectLst/>
                <a:latin typeface="Times New Roman" pitchFamily="24"/>
                <a:ea typeface="Times New Roman" pitchFamily="24"/>
              </a:rPr>
              <a:t>s</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a:t>
            </a:r>
            <a:r>
              <a:rPr lang="en-US" altLang="zh-CN" sz="2400" b="0" i="0"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与步行时间</a:t>
            </a:r>
            <a:r>
              <a:rPr lang="en-US" altLang="zh-CN" sz="2400" b="0" i="1" u="none" dirty="0">
                <a:solidFill>
                  <a:srgbClr val="000000"/>
                </a:solidFill>
                <a:effectLst/>
                <a:latin typeface="Times New Roman" pitchFamily="24"/>
                <a:ea typeface="Times New Roman" pitchFamily="24"/>
              </a:rPr>
              <a:t>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a:t>
            </a:r>
            <a:r>
              <a:rPr lang="en-US" altLang="zh-CN" sz="2400" b="0" i="0" u="none" dirty="0">
                <a:solidFill>
                  <a:srgbClr val="000000"/>
                </a:solidFill>
                <a:effectLst/>
                <a:latin typeface="Times New Roman" pitchFamily="24"/>
                <a:ea typeface="Times New Roman" pitchFamily="24"/>
              </a:rPr>
              <a:t>min</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的函数图象</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其中有一段时间小强是匀速步行的，则这一时间段小强的步行速度为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　</a:t>
            </a:r>
            <a:r>
              <a:rPr lang="zh-CN" altLang="zh-CN" sz="2400" b="0" i="0" u="none" dirty="0">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graphicFrame>
            <p:nvGraphicFramePr>
              <p:cNvPr id="13174" name="yt_table_13174_skip" title="H_83.66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09263945"/>
                  </p:ext>
                </p:extLst>
              </p:nvPr>
            </p:nvGraphicFramePr>
            <p:xfrm>
              <a:off x="539881" y="2707979"/>
              <a:ext cx="5039043" cy="1148715"/>
            </p:xfrm>
            <a:graphic>
              <a:graphicData uri="http://schemas.openxmlformats.org/drawingml/2006/table">
                <a:tbl>
                  <a:tblPr/>
                  <a:tblGrid>
                    <a:gridCol w="3059430">
                      <a:extLst>
                        <a:ext uri="{9D8B030D-6E8A-4147-A177-3AD203B41FA5}">
                          <a16:colId xmlns:a16="http://schemas.microsoft.com/office/drawing/2014/main" val="10510"/>
                        </a:ext>
                      </a:extLst>
                    </a:gridCol>
                    <a:gridCol w="1979613">
                      <a:extLst>
                        <a:ext uri="{9D8B030D-6E8A-4147-A177-3AD203B41FA5}">
                          <a16:colId xmlns:a16="http://schemas.microsoft.com/office/drawing/2014/main" val="1051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A.50m/min</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B.40m/min</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200</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000000"/>
                              </a:solidFill>
                              <a:effectLst/>
                              <a:latin typeface="Times New Roman" pitchFamily="24"/>
                              <a:ea typeface="Times New Roman" pitchFamily="24"/>
                            </a:rPr>
                            <a:t>m/mim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D.20m/min</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9"/>
                      </a:ext>
                    </a:extLst>
                  </a:tr>
                </a:tbl>
              </a:graphicData>
            </a:graphic>
          </p:graphicFrame>
        </mc:Choice>
        <mc:Fallback>
          <p:graphicFrame>
            <p:nvGraphicFramePr>
              <p:cNvPr id="13174" name="yt_table_13174_skip" title="H_83.66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09263945"/>
                  </p:ext>
                </p:extLst>
              </p:nvPr>
            </p:nvGraphicFramePr>
            <p:xfrm>
              <a:off x="539881" y="2707979"/>
              <a:ext cx="5039043" cy="1148715"/>
            </p:xfrm>
            <a:graphic>
              <a:graphicData uri="http://schemas.openxmlformats.org/drawingml/2006/table">
                <a:tbl>
                  <a:tblPr/>
                  <a:tblGrid>
                    <a:gridCol w="3059430">
                      <a:extLst>
                        <a:ext uri="{9D8B030D-6E8A-4147-A177-3AD203B41FA5}">
                          <a16:colId xmlns:a16="http://schemas.microsoft.com/office/drawing/2014/main" val="10510"/>
                        </a:ext>
                      </a:extLst>
                    </a:gridCol>
                    <a:gridCol w="1979613">
                      <a:extLst>
                        <a:ext uri="{9D8B030D-6E8A-4147-A177-3AD203B41FA5}">
                          <a16:colId xmlns:a16="http://schemas.microsoft.com/office/drawing/2014/main" val="10511"/>
                        </a:ext>
                      </a:extLst>
                    </a:gridCol>
                  </a:tblGrid>
                  <a:tr h="475488">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A.50m/min</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B.40m/min</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8"/>
                      </a:ext>
                    </a:extLst>
                  </a:tr>
                  <a:tr h="67322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73874" r="-64612" b="-991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D.20m/min</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9"/>
                      </a:ext>
                    </a:extLst>
                  </a:tr>
                </a:tbl>
              </a:graphicData>
            </a:graphic>
          </p:graphicFrame>
        </mc:Fallback>
      </mc:AlternateContent>
      <p:grpSp>
        <p:nvGrpSpPr>
          <p:cNvPr id="13171" name="yt_shape_13171_skip" title="H_149.0811">
            <a:extLst>
              <a:ext uri="{FF2B5EF4-FFF2-40B4-BE49-F238E27FC236}">
                <a16:creationId xmlns:a16="http://schemas.microsoft.com/office/drawing/2014/main" id="{249740F1-2B05-4C5A-B423-6F681AEFABC2}"/>
              </a:ext>
            </a:extLst>
          </p:cNvPr>
          <p:cNvGrpSpPr/>
          <p:nvPr/>
        </p:nvGrpSpPr>
        <p:grpSpPr>
          <a:xfrm>
            <a:off x="8688288" y="2564904"/>
            <a:ext cx="3012948" cy="1893330"/>
            <a:chOff x="0" y="0"/>
            <a:chExt cx="3012948" cy="1893330"/>
          </a:xfrm>
        </p:grpSpPr>
        <p:pic>
          <p:nvPicPr>
            <p:cNvPr id="2" name="yt_image_13171">
              <a:extLst>
                <a:ext uri="">
                  <a16:creationId xmlns:mc="http://schemas.openxmlformats.org/markup-compatibility/2006"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3012948" cy="1497330"/>
            </a:xfrm>
            <a:prstGeom prst="rect">
              <a:avLst/>
            </a:prstGeom>
            <a:noFill/>
            <a:extLst>
              <a:ext uri="{909E8E84-426E-40DD-AFC4-6F175D3DCCD1}">
                <a14:hiddenFill xmlns:a14="http://schemas.microsoft.com/office/drawing/2010/main">
                  <a:solidFill>
                    <a:srgbClr val="FFFFFF"/>
                  </a:solidFill>
                </a14:hiddenFill>
              </a:ext>
            </a:extLst>
          </p:spPr>
        </p:pic>
        <p:sp>
          <p:nvSpPr>
            <p:cNvPr id="13173" name="yt_shape_13173"/>
            <p:cNvSpPr txBox="1"/>
            <p:nvPr/>
          </p:nvSpPr>
          <p:spPr>
            <a:xfrm>
              <a:off x="973193" y="153333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08D3F05E-339E-D545-234E-36BCF087B564}"/>
              </a:ext>
            </a:extLst>
          </p:cNvPr>
          <p:cNvSpPr txBox="1"/>
          <p:nvPr/>
        </p:nvSpPr>
        <p:spPr>
          <a:xfrm>
            <a:off x="10920536" y="169135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D</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75" name="yt_shape_13175"/>
          <p:cNvSpPr txBox="1"/>
          <p:nvPr/>
        </p:nvSpPr>
        <p:spPr>
          <a:xfrm>
            <a:off x="479376" y="1243405"/>
            <a:ext cx="321562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画函数图象</a:t>
            </a:r>
          </a:p>
        </p:txBody>
      </p:sp>
      <p:sp>
        <p:nvSpPr>
          <p:cNvPr id="13176" name="yt_shape_13176"/>
          <p:cNvSpPr txBox="1"/>
          <p:nvPr/>
        </p:nvSpPr>
        <p:spPr>
          <a:xfrm>
            <a:off x="479376" y="1747715"/>
            <a:ext cx="961641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已知点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的图象上，则</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的值为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177" name="yt_table_1317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75596940"/>
              </p:ext>
            </p:extLst>
          </p:nvPr>
        </p:nvGraphicFramePr>
        <p:xfrm>
          <a:off x="479376" y="2227018"/>
          <a:ext cx="7505066" cy="475488"/>
        </p:xfrm>
        <a:graphic>
          <a:graphicData uri="http://schemas.openxmlformats.org/drawingml/2006/table">
            <a:tbl>
              <a:tblPr/>
              <a:tblGrid>
                <a:gridCol w="1965643">
                  <a:extLst>
                    <a:ext uri="{9D8B030D-6E8A-4147-A177-3AD203B41FA5}">
                      <a16:colId xmlns:a16="http://schemas.microsoft.com/office/drawing/2014/main" val="10512"/>
                    </a:ext>
                  </a:extLst>
                </a:gridCol>
                <a:gridCol w="2252980">
                  <a:extLst>
                    <a:ext uri="{9D8B030D-6E8A-4147-A177-3AD203B41FA5}">
                      <a16:colId xmlns:a16="http://schemas.microsoft.com/office/drawing/2014/main" val="10513"/>
                    </a:ext>
                  </a:extLst>
                </a:gridCol>
                <a:gridCol w="1948180">
                  <a:extLst>
                    <a:ext uri="{9D8B030D-6E8A-4147-A177-3AD203B41FA5}">
                      <a16:colId xmlns:a16="http://schemas.microsoft.com/office/drawing/2014/main" val="10514"/>
                    </a:ext>
                  </a:extLst>
                </a:gridCol>
                <a:gridCol w="1338263">
                  <a:extLst>
                    <a:ext uri="{9D8B030D-6E8A-4147-A177-3AD203B41FA5}">
                      <a16:colId xmlns:a16="http://schemas.microsoft.com/office/drawing/2014/main" val="1051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0"/>
                  </a:ext>
                </a:extLst>
              </a:tr>
            </a:tbl>
          </a:graphicData>
        </a:graphic>
      </p:graphicFrame>
      <p:sp>
        <p:nvSpPr>
          <p:cNvPr id="13179" name="yt_shape_13179"/>
          <p:cNvSpPr txBox="1"/>
          <p:nvPr/>
        </p:nvSpPr>
        <p:spPr>
          <a:xfrm>
            <a:off x="479495" y="275318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原创题</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已知四个点</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，其中在函数</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图象上的点有</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个</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pic>
        <p:nvPicPr>
          <p:cNvPr id="3" name="yt_shape_1698904561183" title="H_28.801733">
            <a:extLst>
              <a:ext uri="{FF2B5EF4-FFF2-40B4-BE49-F238E27FC236}">
                <a16:creationId xmlns:a16="http://schemas.microsoft.com/office/drawing/2014/main" id="{F46FE6DD-7EE6-FE8B-A555-5EB544077A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376" y="1285082"/>
            <a:ext cx="1355917" cy="365782"/>
          </a:xfrm>
          <a:prstGeom prst="rect">
            <a:avLst/>
          </a:prstGeom>
        </p:spPr>
      </p:pic>
      <p:sp>
        <p:nvSpPr>
          <p:cNvPr id="2" name="文本框 1">
            <a:extLst>
              <a:ext uri="{FF2B5EF4-FFF2-40B4-BE49-F238E27FC236}">
                <a16:creationId xmlns:a16="http://schemas.microsoft.com/office/drawing/2014/main" id="{FD8B39A6-7A38-DEAB-F046-76A6F69F8008}"/>
              </a:ext>
            </a:extLst>
          </p:cNvPr>
          <p:cNvSpPr txBox="1"/>
          <p:nvPr/>
        </p:nvSpPr>
        <p:spPr>
          <a:xfrm>
            <a:off x="9082515" y="170090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7459BA3D-B20E-F4E5-1657-66CF580953A9}"/>
              </a:ext>
            </a:extLst>
          </p:cNvPr>
          <p:cNvSpPr txBox="1"/>
          <p:nvPr/>
        </p:nvSpPr>
        <p:spPr>
          <a:xfrm>
            <a:off x="4926559" y="3181871"/>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81" name="yt_shape_13181"/>
          <p:cNvSpPr txBox="1"/>
          <p:nvPr/>
        </p:nvSpPr>
        <p:spPr>
          <a:xfrm>
            <a:off x="479376" y="1710352"/>
            <a:ext cx="169277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列表：</a:t>
            </a:r>
          </a:p>
        </p:txBody>
      </p:sp>
      <p:graphicFrame>
        <p:nvGraphicFramePr>
          <p:cNvPr id="13182" name="yt_table_13182"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15524510"/>
              </p:ext>
            </p:extLst>
          </p:nvPr>
        </p:nvGraphicFramePr>
        <p:xfrm>
          <a:off x="479376" y="2348880"/>
          <a:ext cx="11111996" cy="1133856"/>
        </p:xfrm>
        <a:graphic>
          <a:graphicData uri="http://schemas.openxmlformats.org/drawingml/2006/table">
            <a:tbl>
              <a:tblPr>
                <a:tableStyleId>{5940675A-B579-460E-94D1-54222C63F5DA}</a:tableStyleId>
              </a:tblPr>
              <a:tblGrid>
                <a:gridCol w="1852114">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2114">
                  <a:extLst>
                    <a:ext uri="{9D8B030D-6E8A-4147-A177-3AD203B41FA5}">
                      <a16:colId xmlns:a16="http://schemas.microsoft.com/office/drawing/2014/main" val="20002"/>
                    </a:ext>
                  </a:extLst>
                </a:gridCol>
                <a:gridCol w="1852114">
                  <a:extLst>
                    <a:ext uri="{9D8B030D-6E8A-4147-A177-3AD203B41FA5}">
                      <a16:colId xmlns:a16="http://schemas.microsoft.com/office/drawing/2014/main" val="20003"/>
                    </a:ext>
                  </a:extLst>
                </a:gridCol>
                <a:gridCol w="1852114">
                  <a:extLst>
                    <a:ext uri="{9D8B030D-6E8A-4147-A177-3AD203B41FA5}">
                      <a16:colId xmlns:a16="http://schemas.microsoft.com/office/drawing/2014/main" val="20004"/>
                    </a:ext>
                  </a:extLst>
                </a:gridCol>
                <a:gridCol w="1851426">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y</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FF0000">
                              <a:alpha val="0"/>
                            </a:srgbClr>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2" name="文本框 1">
            <a:extLst>
              <a:ext uri="{FF2B5EF4-FFF2-40B4-BE49-F238E27FC236}">
                <a16:creationId xmlns:a16="http://schemas.microsoft.com/office/drawing/2014/main" id="{D6CD456F-EFD8-4B6B-4A73-C413BD09C91E}"/>
              </a:ext>
            </a:extLst>
          </p:cNvPr>
          <p:cNvSpPr txBox="1"/>
          <p:nvPr/>
        </p:nvSpPr>
        <p:spPr>
          <a:xfrm>
            <a:off x="4800015" y="3055641"/>
            <a:ext cx="637285"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3" name="文本框 2">
            <a:extLst>
              <a:ext uri="{FF2B5EF4-FFF2-40B4-BE49-F238E27FC236}">
                <a16:creationId xmlns:a16="http://schemas.microsoft.com/office/drawing/2014/main" id="{FEA48786-14D9-4E02-599B-91B78DAEFCA6}"/>
              </a:ext>
            </a:extLst>
          </p:cNvPr>
          <p:cNvSpPr txBox="1"/>
          <p:nvPr/>
        </p:nvSpPr>
        <p:spPr>
          <a:xfrm>
            <a:off x="6652128" y="3055641"/>
            <a:ext cx="637285"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sp>
        <p:nvSpPr>
          <p:cNvPr id="4" name="文本框 3">
            <a:extLst>
              <a:ext uri="{FF2B5EF4-FFF2-40B4-BE49-F238E27FC236}">
                <a16:creationId xmlns:a16="http://schemas.microsoft.com/office/drawing/2014/main" id="{0D4A72F7-93A4-E56F-93EA-F32C48F915A1}"/>
              </a:ext>
            </a:extLst>
          </p:cNvPr>
          <p:cNvSpPr txBox="1"/>
          <p:nvPr/>
        </p:nvSpPr>
        <p:spPr>
          <a:xfrm>
            <a:off x="8666167" y="3065166"/>
            <a:ext cx="332485"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sp>
        <p:nvSpPr>
          <p:cNvPr id="6" name="矩形 5"/>
          <p:cNvSpPr/>
          <p:nvPr/>
        </p:nvSpPr>
        <p:spPr>
          <a:xfrm>
            <a:off x="479376" y="1137888"/>
            <a:ext cx="3842719" cy="572464"/>
          </a:xfrm>
          <a:prstGeom prst="rect">
            <a:avLst/>
          </a:prstGeom>
        </p:spPr>
        <p:txBody>
          <a:bodyPr wrap="none">
            <a:spAutoFit/>
          </a:bodyPr>
          <a:lstStyle/>
          <a:p>
            <a:pPr lvl="0" hangingPunct="0">
              <a:lnSpc>
                <a:spcPct val="129999"/>
              </a:lnSpc>
            </a:pPr>
            <a:r>
              <a:rPr lang="en-US" altLang="zh-CN" sz="2400" dirty="0">
                <a:solidFill>
                  <a:srgbClr val="000000"/>
                </a:solidFill>
                <a:latin typeface="Times New Roman" pitchFamily="24"/>
                <a:ea typeface="Times New Roman" pitchFamily="24"/>
              </a:rPr>
              <a:t>6.</a:t>
            </a:r>
            <a:r>
              <a:rPr lang="zh-CN" altLang="zh-CN" sz="2400" dirty="0">
                <a:solidFill>
                  <a:srgbClr val="000000"/>
                </a:solidFill>
                <a:latin typeface="白正" pitchFamily="24"/>
                <a:ea typeface="宋体" pitchFamily="24"/>
              </a:rPr>
              <a:t>画出函数</a:t>
            </a:r>
            <a:r>
              <a:rPr lang="en-US" altLang="zh-CN" sz="2400" i="1" dirty="0">
                <a:solidFill>
                  <a:srgbClr val="000000"/>
                </a:solidFill>
                <a:latin typeface="Times New Roman" pitchFamily="24"/>
                <a:ea typeface="Times New Roman" pitchFamily="24"/>
              </a:rPr>
              <a:t>y</a:t>
            </a: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2</a:t>
            </a:r>
            <a:r>
              <a:rPr lang="en-US" altLang="zh-CN" sz="2400" i="1" dirty="0">
                <a:solidFill>
                  <a:srgbClr val="000000"/>
                </a:solidFill>
                <a:latin typeface="Times New Roman" pitchFamily="24"/>
                <a:ea typeface="Times New Roman" pitchFamily="24"/>
              </a:rPr>
              <a:t>x</a:t>
            </a: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Times New Roman" pitchFamily="24"/>
              </a:rPr>
              <a:t>1</a:t>
            </a:r>
            <a:r>
              <a:rPr lang="zh-CN" altLang="zh-CN" sz="2400" dirty="0">
                <a:solidFill>
                  <a:srgbClr val="000000"/>
                </a:solidFill>
                <a:latin typeface="白正" pitchFamily="24"/>
                <a:ea typeface="宋体" pitchFamily="24"/>
              </a:rPr>
              <a:t>的图象</a:t>
            </a:r>
            <a:r>
              <a:rPr lang="en-US" altLang="zh-CN" sz="2400" dirty="0">
                <a:solidFill>
                  <a:srgbClr val="000000"/>
                </a:solidFill>
                <a:latin typeface="Times New Roman" pitchFamily="24"/>
                <a:ea typeface="Times New Roman" pitchFamily="24"/>
              </a:rPr>
              <a:t>.</a:t>
            </a:r>
            <a:endParaRPr lang="en-US" altLang="zh-CN" sz="2400" dirty="0">
              <a:solidFill>
                <a:srgbClr val="000000"/>
              </a:solidFill>
              <a:latin typeface="Times New Roman" pitchFamily="24"/>
              <a:ea typeface="Times New Roman" pitchFamily="24"/>
            </a:endParaRPr>
          </a:p>
        </p:txBody>
      </p:sp>
      <p:sp>
        <p:nvSpPr>
          <p:cNvPr id="12" name="yt_shape_13184"/>
          <p:cNvSpPr txBox="1"/>
          <p:nvPr/>
        </p:nvSpPr>
        <p:spPr>
          <a:xfrm>
            <a:off x="478488" y="3550969"/>
            <a:ext cx="261610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描点并连线；</a:t>
            </a:r>
          </a:p>
        </p:txBody>
      </p:sp>
      <p:pic>
        <p:nvPicPr>
          <p:cNvPr id="13" name="yt_image_13185" title="H_157.68">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642175" y="3986345"/>
            <a:ext cx="1825605" cy="2002536"/>
          </a:xfrm>
          <a:prstGeom prst="rect">
            <a:avLst/>
          </a:prstGeom>
          <a:noFill/>
          <a:extLst>
            <a:ext uri="{909E8E84-426E-40DD-AFC4-6F175D3DCCD1}">
              <a14:hiddenFill xmlns:a14="http://schemas.microsoft.com/office/drawing/2010/main">
                <a:solidFill>
                  <a:srgbClr val="FFFFFF"/>
                </a:solidFill>
              </a14:hiddenFill>
            </a:ext>
          </a:extLst>
        </p:spPr>
      </p:pic>
      <p:pic>
        <p:nvPicPr>
          <p:cNvPr id="14" name="yt_image_13190" title="H_149.4">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7968208" y="4078141"/>
            <a:ext cx="1850517" cy="1897380"/>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a:extLst>
              <a:ext uri="{FF2B5EF4-FFF2-40B4-BE49-F238E27FC236}">
                <a16:creationId xmlns:a16="http://schemas.microsoft.com/office/drawing/2014/main" id="{9F77FF23-98E5-1940-3739-B56F61123B92}"/>
              </a:ext>
            </a:extLst>
          </p:cNvPr>
          <p:cNvSpPr txBox="1"/>
          <p:nvPr/>
        </p:nvSpPr>
        <p:spPr>
          <a:xfrm>
            <a:off x="3455914" y="3507209"/>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如图所示；</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1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87" name="yt_shape_13187"/>
          <p:cNvSpPr txBox="1"/>
          <p:nvPr/>
        </p:nvSpPr>
        <p:spPr>
          <a:xfrm>
            <a:off x="738600" y="1268413"/>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3</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判断点</a:t>
            </a:r>
            <a:r>
              <a:rPr lang="en-US" altLang="zh-CN" sz="2400" b="0" i="1" u="none" spc="150" dirty="0">
                <a:solidFill>
                  <a:srgbClr val="000000"/>
                </a:solidFill>
                <a:effectLst/>
                <a:latin typeface="Times New Roman" pitchFamily="24"/>
                <a:ea typeface="Times New Roman" pitchFamily="24"/>
              </a:rPr>
              <a:t>A</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3</a:t>
            </a:r>
            <a:r>
              <a:rPr lang="zh-CN" altLang="zh-CN" sz="2400" b="0" i="0" u="none" spc="150" dirty="0">
                <a:solidFill>
                  <a:srgbClr val="000000"/>
                </a:solidFill>
                <a:effectLst/>
                <a:latin typeface="白正" pitchFamily="24"/>
                <a:ea typeface="宋体" pitchFamily="24"/>
              </a:rPr>
              <a:t>，</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5</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a:t>
            </a:r>
            <a:r>
              <a:rPr lang="en-US" altLang="zh-CN" sz="2400" b="0" i="1" u="none" spc="150" dirty="0">
                <a:solidFill>
                  <a:srgbClr val="000000"/>
                </a:solidFill>
                <a:effectLst/>
                <a:latin typeface="Times New Roman" pitchFamily="24"/>
                <a:ea typeface="Times New Roman" pitchFamily="24"/>
              </a:rPr>
              <a:t>B</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2</a:t>
            </a:r>
            <a:r>
              <a:rPr lang="zh-CN" altLang="zh-CN" sz="2400" b="0" i="0" u="none" spc="150" dirty="0">
                <a:solidFill>
                  <a:srgbClr val="000000"/>
                </a:solidFill>
                <a:effectLst/>
                <a:latin typeface="白正" pitchFamily="24"/>
                <a:ea typeface="宋体" pitchFamily="24"/>
              </a:rPr>
              <a:t>，</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3</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a:t>
            </a:r>
            <a:r>
              <a:rPr lang="en-US" altLang="zh-CN" sz="2400" b="0" i="1" u="none" spc="150" dirty="0">
                <a:solidFill>
                  <a:srgbClr val="000000"/>
                </a:solidFill>
                <a:effectLst/>
                <a:latin typeface="Times New Roman" pitchFamily="24"/>
                <a:ea typeface="Times New Roman" pitchFamily="24"/>
              </a:rPr>
              <a:t>C</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3</a:t>
            </a:r>
            <a:r>
              <a:rPr lang="zh-CN" altLang="zh-CN" sz="2400" b="0" i="0" u="none" spc="150" dirty="0">
                <a:solidFill>
                  <a:srgbClr val="000000"/>
                </a:solidFill>
                <a:effectLst/>
                <a:latin typeface="白正" pitchFamily="24"/>
                <a:ea typeface="宋体" pitchFamily="24"/>
              </a:rPr>
              <a:t>，</a:t>
            </a:r>
            <a:r>
              <a:rPr lang="en-US" altLang="zh-CN" sz="2400" b="0" i="0" u="none" spc="150" dirty="0">
                <a:solidFill>
                  <a:srgbClr val="000000"/>
                </a:solidFill>
                <a:effectLst/>
                <a:latin typeface="Times New Roman" pitchFamily="24"/>
                <a:ea typeface="Times New Roman" pitchFamily="24"/>
              </a:rPr>
              <a:t>5</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是否在函数</a:t>
            </a:r>
            <a:r>
              <a:rPr lang="en-US" altLang="zh-CN" sz="2400" b="0" i="1" u="none" spc="150" dirty="0">
                <a:solidFill>
                  <a:srgbClr val="000000"/>
                </a:solidFill>
                <a:effectLst/>
                <a:latin typeface="Times New Roman" pitchFamily="24"/>
                <a:ea typeface="Times New Roman" pitchFamily="24"/>
              </a:rPr>
              <a:t>y</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2</a:t>
            </a:r>
            <a:r>
              <a:rPr lang="en-US" altLang="zh-CN" sz="2400" b="0" i="1" u="none" spc="150" dirty="0">
                <a:solidFill>
                  <a:srgbClr val="000000"/>
                </a:solidFill>
                <a:effectLst/>
                <a:latin typeface="Times New Roman" pitchFamily="24"/>
                <a:ea typeface="Times New Roman" pitchFamily="24"/>
              </a:rPr>
              <a:t>x</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1</a:t>
            </a:r>
            <a:r>
              <a:rPr lang="zh-CN" altLang="zh-CN" sz="2400" b="0" i="0" u="none" spc="150" dirty="0">
                <a:solidFill>
                  <a:srgbClr val="000000"/>
                </a:solidFill>
                <a:effectLst/>
                <a:latin typeface="白正" pitchFamily="24"/>
                <a:ea typeface="宋体" pitchFamily="24"/>
              </a:rPr>
              <a:t>的图象上；</a:t>
            </a:r>
          </a:p>
        </p:txBody>
      </p:sp>
      <p:sp>
        <p:nvSpPr>
          <p:cNvPr id="10" name="文本框 9">
            <a:extLst>
              <a:ext uri="{FF2B5EF4-FFF2-40B4-BE49-F238E27FC236}">
                <a16:creationId xmlns:a16="http://schemas.microsoft.com/office/drawing/2014/main" id="{4279D23B-CB0B-5851-7399-6647B980217B}"/>
              </a:ext>
            </a:extLst>
          </p:cNvPr>
          <p:cNvSpPr txBox="1"/>
          <p:nvPr/>
        </p:nvSpPr>
        <p:spPr>
          <a:xfrm>
            <a:off x="738600" y="2256064"/>
            <a:ext cx="57839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不在图象上，点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mn-cs"/>
              </a:rPr>
              <a:t>在图象上；</a:t>
            </a:r>
            <a:endParaRPr lang="zh-CN" altLang="en-US" dirty="0">
              <a:solidFill>
                <a:srgbClr val="FF0000"/>
              </a:solidFill>
            </a:endParaRPr>
          </a:p>
        </p:txBody>
      </p:sp>
      <p:sp>
        <p:nvSpPr>
          <p:cNvPr id="11" name="yt_shape_13188"/>
          <p:cNvSpPr txBox="1"/>
          <p:nvPr/>
        </p:nvSpPr>
        <p:spPr>
          <a:xfrm>
            <a:off x="738600" y="2868536"/>
            <a:ext cx="8061502"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在函数</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的图象上，求出</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的值</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黑体" pitchFamily="24"/>
              </a:rPr>
              <a:t>如图所示；</a:t>
            </a:r>
            <a:r>
              <a:rPr lang="zh-CN" altLang="zh-CN" sz="100" b="0" i="0" u="none" dirty="0">
                <a:noFill/>
                <a:effectLst/>
                <a:latin typeface="白正"/>
                <a:ea typeface="宋体"/>
              </a:rPr>
              <a:t>⁠</a:t>
            </a:r>
          </a:p>
        </p:txBody>
      </p:sp>
      <p:sp>
        <p:nvSpPr>
          <p:cNvPr id="12" name="文本框 11">
            <a:extLst>
              <a:ext uri="{FF2B5EF4-FFF2-40B4-BE49-F238E27FC236}">
                <a16:creationId xmlns:a16="http://schemas.microsoft.com/office/drawing/2014/main" id="{988F6494-5631-968C-F159-FBEBA17666A2}"/>
              </a:ext>
            </a:extLst>
          </p:cNvPr>
          <p:cNvSpPr txBox="1"/>
          <p:nvPr/>
        </p:nvSpPr>
        <p:spPr>
          <a:xfrm>
            <a:off x="738600" y="3429000"/>
            <a:ext cx="169614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a:t>
            </a:r>
            <a:endParaRPr lang="zh-CN" altLang="en-US" dirty="0">
              <a:solidFill>
                <a:srgbClr val="FF0000"/>
              </a:solidFill>
            </a:endParaRPr>
          </a:p>
        </p:txBody>
      </p:sp>
    </p:spTree>
    <p:extLst>
      <p:ext uri="{BB962C8B-B14F-4D97-AF65-F5344CB8AC3E}">
        <p14:creationId xmlns:p14="http://schemas.microsoft.com/office/powerpoint/2010/main" val="41355056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195" name="yt_shape_13195"/>
          <p:cNvSpPr txBox="1"/>
          <p:nvPr/>
        </p:nvSpPr>
        <p:spPr>
          <a:xfrm>
            <a:off x="551384" y="1196752"/>
            <a:ext cx="598561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不能正确理解函数的定义而出错</a:t>
            </a:r>
          </a:p>
        </p:txBody>
      </p:sp>
      <p:sp>
        <p:nvSpPr>
          <p:cNvPr id="13196" name="yt_shape_13196"/>
          <p:cNvSpPr txBox="1"/>
          <p:nvPr/>
        </p:nvSpPr>
        <p:spPr>
          <a:xfrm>
            <a:off x="551384" y="1701062"/>
            <a:ext cx="655628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下列曲线中不能表示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是</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的函数的是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pSp>
        <p:nvGrpSpPr>
          <p:cNvPr id="4" name="组合 3"/>
          <p:cNvGrpSpPr/>
          <p:nvPr/>
        </p:nvGrpSpPr>
        <p:grpSpPr>
          <a:xfrm>
            <a:off x="542504" y="2561213"/>
            <a:ext cx="1257095" cy="1844709"/>
            <a:chOff x="540000" y="3516131"/>
            <a:chExt cx="963549" cy="1344574"/>
          </a:xfrm>
        </p:grpSpPr>
        <p:pic>
          <p:nvPicPr>
            <p:cNvPr id="13197" name="yt_image_1319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3516131"/>
              <a:ext cx="963549" cy="882396"/>
            </a:xfrm>
            <a:prstGeom prst="rect">
              <a:avLst/>
            </a:prstGeom>
            <a:noFill/>
            <a:extLst>
              <a:ext uri="{909E8E84-426E-40DD-AFC4-6F175D3DCCD1}">
                <a14:hiddenFill xmlns:a14="http://schemas.microsoft.com/office/drawing/2010/main">
                  <a:solidFill>
                    <a:srgbClr val="FFFFFF"/>
                  </a:solidFill>
                </a14:hiddenFill>
              </a:ext>
            </a:extLst>
          </p:spPr>
        </p:pic>
        <p:sp>
          <p:nvSpPr>
            <p:cNvPr id="13203" name="yt_shape_13203"/>
            <p:cNvSpPr txBox="1"/>
            <p:nvPr/>
          </p:nvSpPr>
          <p:spPr>
            <a:xfrm>
              <a:off x="821740" y="4398527"/>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A</a:t>
              </a:r>
            </a:p>
          </p:txBody>
        </p:sp>
      </p:grpSp>
      <p:grpSp>
        <p:nvGrpSpPr>
          <p:cNvPr id="5" name="组合 4"/>
          <p:cNvGrpSpPr/>
          <p:nvPr/>
        </p:nvGrpSpPr>
        <p:grpSpPr>
          <a:xfrm>
            <a:off x="2330466" y="2561213"/>
            <a:ext cx="1435501" cy="1841818"/>
            <a:chOff x="1863549" y="3520703"/>
            <a:chExt cx="964692" cy="1337902"/>
          </a:xfrm>
        </p:grpSpPr>
        <p:pic>
          <p:nvPicPr>
            <p:cNvPr id="13198" name="yt_image_1319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863549" y="3520703"/>
              <a:ext cx="964692" cy="877824"/>
            </a:xfrm>
            <a:prstGeom prst="rect">
              <a:avLst/>
            </a:prstGeom>
            <a:noFill/>
            <a:extLst>
              <a:ext uri="{909E8E84-426E-40DD-AFC4-6F175D3DCCD1}">
                <a14:hiddenFill xmlns:a14="http://schemas.microsoft.com/office/drawing/2010/main">
                  <a:solidFill>
                    <a:srgbClr val="FFFFFF"/>
                  </a:solidFill>
                </a14:hiddenFill>
              </a:ext>
            </a:extLst>
          </p:spPr>
        </p:pic>
        <p:sp>
          <p:nvSpPr>
            <p:cNvPr id="13204" name="yt_shape_13204"/>
            <p:cNvSpPr txBox="1"/>
            <p:nvPr/>
          </p:nvSpPr>
          <p:spPr>
            <a:xfrm>
              <a:off x="2100704" y="4396427"/>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B</a:t>
              </a:r>
            </a:p>
          </p:txBody>
        </p:sp>
      </p:grpSp>
      <p:grpSp>
        <p:nvGrpSpPr>
          <p:cNvPr id="6" name="组合 5"/>
          <p:cNvGrpSpPr/>
          <p:nvPr/>
        </p:nvGrpSpPr>
        <p:grpSpPr>
          <a:xfrm>
            <a:off x="4325200" y="2517968"/>
            <a:ext cx="1384207" cy="1913127"/>
            <a:chOff x="3188241" y="3532133"/>
            <a:chExt cx="961263" cy="1328572"/>
          </a:xfrm>
        </p:grpSpPr>
        <p:pic>
          <p:nvPicPr>
            <p:cNvPr id="13199" name="yt_image_1319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188241" y="3532133"/>
              <a:ext cx="961263" cy="866394"/>
            </a:xfrm>
            <a:prstGeom prst="rect">
              <a:avLst/>
            </a:prstGeom>
            <a:noFill/>
            <a:extLst>
              <a:ext uri="{909E8E84-426E-40DD-AFC4-6F175D3DCCD1}">
                <a14:hiddenFill xmlns:a14="http://schemas.microsoft.com/office/drawing/2010/main">
                  <a:solidFill>
                    <a:srgbClr val="FFFFFF"/>
                  </a:solidFill>
                </a14:hiddenFill>
              </a:ext>
            </a:extLst>
          </p:spPr>
        </p:pic>
        <p:sp>
          <p:nvSpPr>
            <p:cNvPr id="13205" name="yt_shape_13205"/>
            <p:cNvSpPr txBox="1"/>
            <p:nvPr/>
          </p:nvSpPr>
          <p:spPr>
            <a:xfrm>
              <a:off x="3556902" y="4398527"/>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grpSp>
      <p:grpSp>
        <p:nvGrpSpPr>
          <p:cNvPr id="7" name="组合 6"/>
          <p:cNvGrpSpPr/>
          <p:nvPr/>
        </p:nvGrpSpPr>
        <p:grpSpPr>
          <a:xfrm>
            <a:off x="6417729" y="2561213"/>
            <a:ext cx="1384223" cy="1812698"/>
            <a:chOff x="4509504" y="3493271"/>
            <a:chExt cx="976122" cy="1367434"/>
          </a:xfrm>
        </p:grpSpPr>
        <p:pic>
          <p:nvPicPr>
            <p:cNvPr id="13200" name="yt_image_1320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4509504" y="3493271"/>
              <a:ext cx="976122" cy="905256"/>
            </a:xfrm>
            <a:prstGeom prst="rect">
              <a:avLst/>
            </a:prstGeom>
            <a:noFill/>
            <a:extLst>
              <a:ext uri="{909E8E84-426E-40DD-AFC4-6F175D3DCCD1}">
                <a14:hiddenFill xmlns:a14="http://schemas.microsoft.com/office/drawing/2010/main">
                  <a:solidFill>
                    <a:srgbClr val="FFFFFF"/>
                  </a:solidFill>
                </a14:hiddenFill>
              </a:ext>
            </a:extLst>
          </p:spPr>
        </p:pic>
        <p:sp>
          <p:nvSpPr>
            <p:cNvPr id="13206" name="yt_shape_13206"/>
            <p:cNvSpPr txBox="1"/>
            <p:nvPr/>
          </p:nvSpPr>
          <p:spPr>
            <a:xfrm>
              <a:off x="4797531" y="4398527"/>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grpSp>
      <p:pic>
        <p:nvPicPr>
          <p:cNvPr id="3" name="yt_shape_1698904561378">
            <a:extLst>
              <a:ext uri="{FF2B5EF4-FFF2-40B4-BE49-F238E27FC236}">
                <a16:creationId xmlns:a16="http://schemas.microsoft.com/office/drawing/2014/main" id="{34FE36B6-2B0E-657C-8AB0-32909103E3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1384" y="1238429"/>
            <a:ext cx="1355917" cy="365782"/>
          </a:xfrm>
          <a:prstGeom prst="rect">
            <a:avLst/>
          </a:prstGeom>
        </p:spPr>
      </p:pic>
      <p:sp>
        <p:nvSpPr>
          <p:cNvPr id="2" name="文本框 1">
            <a:extLst>
              <a:ext uri="{FF2B5EF4-FFF2-40B4-BE49-F238E27FC236}">
                <a16:creationId xmlns:a16="http://schemas.microsoft.com/office/drawing/2014/main" id="{123375AE-65B9-BB36-F54B-D7A1E387C7D5}"/>
              </a:ext>
            </a:extLst>
          </p:cNvPr>
          <p:cNvSpPr txBox="1"/>
          <p:nvPr/>
        </p:nvSpPr>
        <p:spPr>
          <a:xfrm>
            <a:off x="6141448" y="165425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208" name="yt_shape_13208"/>
          <p:cNvSpPr txBox="1"/>
          <p:nvPr/>
        </p:nvSpPr>
        <p:spPr>
          <a:xfrm>
            <a:off x="539881" y="1243405"/>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3207" name="yt_image_13207" title="H_50.04">
            <a:extLst>
              <a:ext uri="">
                <a16:creationId xmlns:a14="http://schemas.microsoft.com/office/drawing/2010/main" xmlns:a16="http://schemas.microsoft.com/office/drawing/2014/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39881" y="1243405"/>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3210" name="yt_shape_13210"/>
          <p:cNvSpPr txBox="1"/>
          <p:nvPr/>
        </p:nvSpPr>
        <p:spPr>
          <a:xfrm>
            <a:off x="540000" y="192956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安徽省中考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甲、乙、丙、丁四个人步行的路程和所用的时间如图所示，按平均速度计算，走得最快的是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212" name="yt_table_1321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78757179"/>
              </p:ext>
            </p:extLst>
          </p:nvPr>
        </p:nvGraphicFramePr>
        <p:xfrm>
          <a:off x="539881" y="2888995"/>
          <a:ext cx="7473316" cy="475488"/>
        </p:xfrm>
        <a:graphic>
          <a:graphicData uri="http://schemas.openxmlformats.org/drawingml/2006/table">
            <a:tbl>
              <a:tblPr/>
              <a:tblGrid>
                <a:gridCol w="2110105">
                  <a:extLst>
                    <a:ext uri="{9D8B030D-6E8A-4147-A177-3AD203B41FA5}">
                      <a16:colId xmlns:a16="http://schemas.microsoft.com/office/drawing/2014/main" val="10516"/>
                    </a:ext>
                  </a:extLst>
                </a:gridCol>
                <a:gridCol w="2092643">
                  <a:extLst>
                    <a:ext uri="{9D8B030D-6E8A-4147-A177-3AD203B41FA5}">
                      <a16:colId xmlns:a16="http://schemas.microsoft.com/office/drawing/2014/main" val="10517"/>
                    </a:ext>
                  </a:extLst>
                </a:gridCol>
                <a:gridCol w="2092643">
                  <a:extLst>
                    <a:ext uri="{9D8B030D-6E8A-4147-A177-3AD203B41FA5}">
                      <a16:colId xmlns:a16="http://schemas.microsoft.com/office/drawing/2014/main" val="10518"/>
                    </a:ext>
                  </a:extLst>
                </a:gridCol>
                <a:gridCol w="1177925">
                  <a:extLst>
                    <a:ext uri="{9D8B030D-6E8A-4147-A177-3AD203B41FA5}">
                      <a16:colId xmlns:a16="http://schemas.microsoft.com/office/drawing/2014/main" val="1051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甲</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乙</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丙</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丁</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1"/>
                  </a:ext>
                </a:extLst>
              </a:tr>
            </a:tbl>
          </a:graphicData>
        </a:graphic>
      </p:graphicFrame>
      <p:pic>
        <p:nvPicPr>
          <p:cNvPr id="13211" name="yt_image_13211_skip" title="H_124.83">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809358" y="2708920"/>
            <a:ext cx="2842641" cy="158534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5F467EE-831C-01F5-B600-9B260082FFD5}"/>
              </a:ext>
            </a:extLst>
          </p:cNvPr>
          <p:cNvSpPr txBox="1"/>
          <p:nvPr/>
        </p:nvSpPr>
        <p:spPr>
          <a:xfrm>
            <a:off x="4717189" y="235824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1189</Words>
  <Application>Microsoft Office PowerPoint</Application>
  <PresentationFormat>宽屏</PresentationFormat>
  <Paragraphs>126</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17</vt:i4>
      </vt:variant>
    </vt:vector>
  </HeadingPairs>
  <TitlesOfParts>
    <vt:vector size="31"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阳鑫</cp:lastModifiedBy>
  <cp:revision>45</cp:revision>
  <dcterms:created xsi:type="dcterms:W3CDTF">2023-05-05T05:33:04Z</dcterms:created>
  <dcterms:modified xsi:type="dcterms:W3CDTF">2023-11-02T13:57:26Z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