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6" r:id="rId5"/>
    <p:sldId id="367" r:id="rId6"/>
    <p:sldId id="368" r:id="rId7"/>
    <p:sldId id="397" r:id="rId8"/>
    <p:sldId id="369" r:id="rId9"/>
    <p:sldId id="372" r:id="rId10"/>
    <p:sldId id="373" r:id="rId11"/>
    <p:sldId id="399" r:id="rId12"/>
    <p:sldId id="374" r:id="rId13"/>
    <p:sldId id="376" r:id="rId14"/>
    <p:sldId id="377" r:id="rId15"/>
    <p:sldId id="378" r:id="rId16"/>
    <p:sldId id="379" r:id="rId17"/>
    <p:sldId id="380" r:id="rId18"/>
    <p:sldId id="400" r:id="rId19"/>
    <p:sldId id="381" r:id="rId20"/>
    <p:sldId id="401" r:id="rId21"/>
    <p:sldId id="383" r:id="rId22"/>
    <p:sldId id="388" r:id="rId23"/>
    <p:sldId id="390" r:id="rId24"/>
    <p:sldId id="395" r:id="rId25"/>
    <p:sldId id="391" r:id="rId26"/>
    <p:sldId id="403" r:id="rId27"/>
    <p:sldId id="256" r:id="rId2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60" d="100"/>
          <a:sy n="60" d="100"/>
        </p:scale>
        <p:origin x="328" y="120"/>
      </p:cViewPr>
      <p:guideLst>
        <p:guide orient="horz" pos="799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bin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bin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bin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5.bin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bin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bin"/><Relationship Id="rId2" Type="http://schemas.openxmlformats.org/officeDocument/2006/relationships/image" Target="../media/image11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bin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51" name="yt_shape_12851"/>
          <p:cNvSpPr txBox="1"/>
          <p:nvPr/>
        </p:nvSpPr>
        <p:spPr>
          <a:xfrm>
            <a:off x="539881" y="1256351"/>
            <a:ext cx="2431243" cy="56085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050" b="0" i="0" u="none" spc="-3050">
                <a:solidFill>
                  <a:srgbClr val="1EE3CF"/>
                </a:solidFill>
                <a:effectLst/>
                <a:latin typeface="白正" pitchFamily="30"/>
                <a:ea typeface="宋体" pitchFamily="30"/>
              </a:rPr>
              <a:t> </a:t>
            </a:r>
            <a:r>
              <a:rPr lang="en-US" altLang="zh-CN" sz="3050" b="0" i="0" u="none" spc="18271">
                <a:solidFill>
                  <a:srgbClr val="1EE3CF"/>
                </a:solidFill>
                <a:effectLst/>
                <a:latin typeface="白正" pitchFamily="30"/>
                <a:ea typeface="宋体" pitchFamily="30"/>
              </a:rPr>
              <a:t> </a:t>
            </a:r>
          </a:p>
        </p:txBody>
      </p:sp>
      <p:pic>
        <p:nvPicPr>
          <p:cNvPr id="12850" name="yt_image_12850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1256351"/>
            <a:ext cx="2415159" cy="608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53" name="yt_shape_12853"/>
          <p:cNvSpPr txBox="1"/>
          <p:nvPr/>
        </p:nvSpPr>
        <p:spPr>
          <a:xfrm>
            <a:off x="539881" y="1915081"/>
            <a:ext cx="4876335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平行四边形的性质与判定</a:t>
            </a:r>
          </a:p>
        </p:txBody>
      </p:sp>
      <p:sp>
        <p:nvSpPr>
          <p:cNvPr id="12854" name="yt_shape_12854"/>
          <p:cNvSpPr txBox="1"/>
          <p:nvPr/>
        </p:nvSpPr>
        <p:spPr>
          <a:xfrm>
            <a:off x="540000" y="241939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成都市中考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，则下列结论一定正确的是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858" name="yt_table_12858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1183962"/>
              </p:ext>
            </p:extLst>
          </p:nvPr>
        </p:nvGraphicFramePr>
        <p:xfrm>
          <a:off x="539881" y="3378826"/>
          <a:ext cx="5928043" cy="950976"/>
        </p:xfrm>
        <a:graphic>
          <a:graphicData uri="http://schemas.openxmlformats.org/drawingml/2006/table">
            <a:tbl>
              <a:tblPr/>
              <a:tblGrid>
                <a:gridCol w="2913380">
                  <a:extLst>
                    <a:ext uri="{9D8B030D-6E8A-4147-A177-3AD203B41FA5}">
                      <a16:colId xmlns:a16="http://schemas.microsoft.com/office/drawing/2014/main" val="10451"/>
                    </a:ext>
                  </a:extLst>
                </a:gridCol>
                <a:gridCol w="3014663">
                  <a:extLst>
                    <a:ext uri="{9D8B030D-6E8A-4147-A177-3AD203B41FA5}">
                      <a16:colId xmlns:a16="http://schemas.microsoft.com/office/drawing/2014/main" val="1045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OA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OC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⊥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ADC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4"/>
                  </a:ext>
                </a:extLst>
              </a:tr>
            </a:tbl>
          </a:graphicData>
        </a:graphic>
      </p:graphicFrame>
      <p:grpSp>
        <p:nvGrpSpPr>
          <p:cNvPr id="12855" name="yt_shape_12855_skip" title="H_108.0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11826" y="3378826"/>
            <a:ext cx="1837944" cy="1372122"/>
            <a:chOff x="0" y="0"/>
            <a:chExt cx="1837944" cy="1372122"/>
          </a:xfrm>
        </p:grpSpPr>
        <p:pic>
          <p:nvPicPr>
            <p:cNvPr id="2" name="yt_image_12855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37944" cy="9761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857" name="yt_shape_12857"/>
            <p:cNvSpPr txBox="1"/>
            <p:nvPr/>
          </p:nvSpPr>
          <p:spPr>
            <a:xfrm>
              <a:off x="385691" y="101212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698904416189">
            <a:extLst>
              <a:ext uri="{FF2B5EF4-FFF2-40B4-BE49-F238E27FC236}">
                <a16:creationId xmlns:a16="http://schemas.microsoft.com/office/drawing/2014/main" id="{03AB2D90-C5F3-C35A-B3C4-0B6B044D604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81" y="1956954"/>
            <a:ext cx="1171767" cy="36539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3B965023-84D9-CE54-6B1D-7CFC1DAAB41A}"/>
              </a:ext>
            </a:extLst>
          </p:cNvPr>
          <p:cNvSpPr txBox="1"/>
          <p:nvPr/>
        </p:nvSpPr>
        <p:spPr>
          <a:xfrm>
            <a:off x="2583589" y="284807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16" name="yt_shape_12916"/>
          <p:cNvSpPr txBox="1"/>
          <p:nvPr/>
        </p:nvSpPr>
        <p:spPr>
          <a:xfrm>
            <a:off x="540000" y="1954348"/>
            <a:ext cx="5984010" cy="330930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解：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OEF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是等腰三角形，理由如下：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分别是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的中点，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PN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PMN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OEF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PNM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PMN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PNM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OEF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OEF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为等腰三角形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5CFB6BB-27CE-E04F-F93E-4D1EB86BEFBB}"/>
              </a:ext>
            </a:extLst>
          </p:cNvPr>
          <p:cNvSpPr txBox="1"/>
          <p:nvPr/>
        </p:nvSpPr>
        <p:spPr>
          <a:xfrm>
            <a:off x="449989" y="1907542"/>
            <a:ext cx="6106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是等腰三角形，理由如下：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3AF4C78-BC53-F7BE-F400-017D15156FE9}"/>
              </a:ext>
            </a:extLst>
          </p:cNvPr>
          <p:cNvSpPr txBox="1"/>
          <p:nvPr/>
        </p:nvSpPr>
        <p:spPr>
          <a:xfrm>
            <a:off x="449989" y="2383030"/>
            <a:ext cx="5664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分别是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的中点，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B41BF87-0C27-AEEC-A469-FC2E7941AD4E}"/>
              </a:ext>
            </a:extLst>
          </p:cNvPr>
          <p:cNvSpPr txBox="1"/>
          <p:nvPr/>
        </p:nvSpPr>
        <p:spPr>
          <a:xfrm>
            <a:off x="449989" y="2858518"/>
            <a:ext cx="3328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PN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5AB18CB-B9BA-054C-1873-3382DE193E1D}"/>
              </a:ext>
            </a:extLst>
          </p:cNvPr>
          <p:cNvSpPr txBox="1"/>
          <p:nvPr/>
        </p:nvSpPr>
        <p:spPr>
          <a:xfrm>
            <a:off x="449989" y="3334006"/>
            <a:ext cx="5164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PMN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PNM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E805FF6-4049-2460-4C8D-4C2C9DFCF6E4}"/>
              </a:ext>
            </a:extLst>
          </p:cNvPr>
          <p:cNvSpPr txBox="1"/>
          <p:nvPr/>
        </p:nvSpPr>
        <p:spPr>
          <a:xfrm>
            <a:off x="449989" y="3809494"/>
            <a:ext cx="5037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PMN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PNM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E43425B-6E58-6638-9CE3-8FFB6149436F}"/>
              </a:ext>
            </a:extLst>
          </p:cNvPr>
          <p:cNvSpPr txBox="1"/>
          <p:nvPr/>
        </p:nvSpPr>
        <p:spPr>
          <a:xfrm>
            <a:off x="449989" y="4284982"/>
            <a:ext cx="2659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OEF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BAA4A2E-E89D-8E0C-7CF8-008EACE68443}"/>
              </a:ext>
            </a:extLst>
          </p:cNvPr>
          <p:cNvSpPr txBox="1"/>
          <p:nvPr/>
        </p:nvSpPr>
        <p:spPr>
          <a:xfrm>
            <a:off x="449989" y="4760470"/>
            <a:ext cx="32868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为等腰三角形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yt_shape_12904"/>
          <p:cNvSpPr txBox="1"/>
          <p:nvPr/>
        </p:nvSpPr>
        <p:spPr>
          <a:xfrm>
            <a:off x="449989" y="1358214"/>
            <a:ext cx="708527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，判定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OEF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的形状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" name="yt_image_12902" title="H_145.80606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60943" y="2105399"/>
            <a:ext cx="1591056" cy="1851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17" name="yt_shape_12917"/>
          <p:cNvSpPr txBox="1"/>
          <p:nvPr/>
        </p:nvSpPr>
        <p:spPr>
          <a:xfrm>
            <a:off x="479376" y="1196752"/>
            <a:ext cx="6107441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矩形、菱形、正方形的性质与判定</a:t>
            </a:r>
          </a:p>
        </p:txBody>
      </p:sp>
      <p:sp>
        <p:nvSpPr>
          <p:cNvPr id="12918" name="yt_shape_12918"/>
          <p:cNvSpPr txBox="1"/>
          <p:nvPr/>
        </p:nvSpPr>
        <p:spPr>
          <a:xfrm>
            <a:off x="479376" y="1701062"/>
            <a:ext cx="645529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常德市中考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下列命题正确的是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919" name="yt_table_12919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1801153"/>
              </p:ext>
            </p:extLst>
          </p:nvPr>
        </p:nvGraphicFramePr>
        <p:xfrm>
          <a:off x="479376" y="2180365"/>
          <a:ext cx="5140325" cy="1901952"/>
        </p:xfrm>
        <a:graphic>
          <a:graphicData uri="http://schemas.openxmlformats.org/drawingml/2006/table">
            <a:tbl>
              <a:tblPr/>
              <a:tblGrid>
                <a:gridCol w="5140325">
                  <a:extLst>
                    <a:ext uri="{9D8B030D-6E8A-4147-A177-3AD203B41FA5}">
                      <a16:colId xmlns:a16="http://schemas.microsoft.com/office/drawing/2014/main" val="1046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正方形的对角线相等且互相平分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对角互补的四边形是平行四边形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矩形的对角线互相垂直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一组邻边相等的四边形是菱形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1"/>
                  </a:ext>
                </a:extLst>
              </a:tr>
            </a:tbl>
          </a:graphicData>
        </a:graphic>
      </p:graphicFrame>
      <p:pic>
        <p:nvPicPr>
          <p:cNvPr id="3" name="yt_shape_1698904416588" title="H_28.770866">
            <a:extLst>
              <a:ext uri="{FF2B5EF4-FFF2-40B4-BE49-F238E27FC236}">
                <a16:creationId xmlns:a16="http://schemas.microsoft.com/office/drawing/2014/main" id="{9DC06BE8-5199-549C-C0B5-88E2537A715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238625"/>
            <a:ext cx="1171767" cy="36539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5E81AD3-AD46-90CF-E31E-0F9BEAFF8FCB}"/>
              </a:ext>
            </a:extLst>
          </p:cNvPr>
          <p:cNvSpPr txBox="1"/>
          <p:nvPr/>
        </p:nvSpPr>
        <p:spPr>
          <a:xfrm>
            <a:off x="5951965" y="165425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21" name="yt_shape_12921"/>
          <p:cNvSpPr txBox="1"/>
          <p:nvPr/>
        </p:nvSpPr>
        <p:spPr>
          <a:xfrm>
            <a:off x="540000" y="1124744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苏州市中考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如图，在平面直角坐标系中，点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为边作矩形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OABC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动点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分别从点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同时出发，以每秒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个单位长度的速度沿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向终点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移动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当移动时间为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秒时，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2925" name="yt_table_12925_skip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84548129"/>
                  </p:ext>
                </p:extLst>
              </p:nvPr>
            </p:nvGraphicFramePr>
            <p:xfrm>
              <a:off x="540000" y="3282641"/>
              <a:ext cx="8121270" cy="520319"/>
            </p:xfrm>
            <a:graphic>
              <a:graphicData uri="http://schemas.openxmlformats.org/drawingml/2006/table">
                <a:tbl>
                  <a:tblPr/>
                  <a:tblGrid>
                    <a:gridCol w="2349945">
                      <a:extLst>
                        <a:ext uri="{9D8B030D-6E8A-4147-A177-3AD203B41FA5}">
                          <a16:colId xmlns:a16="http://schemas.microsoft.com/office/drawing/2014/main" val="10466"/>
                        </a:ext>
                      </a:extLst>
                    </a:gridCol>
                    <a:gridCol w="2484882">
                      <a:extLst>
                        <a:ext uri="{9D8B030D-6E8A-4147-A177-3AD203B41FA5}">
                          <a16:colId xmlns:a16="http://schemas.microsoft.com/office/drawing/2014/main" val="10467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468"/>
                        </a:ext>
                      </a:extLst>
                    </a:gridCol>
                    <a:gridCol w="1185863">
                      <a:extLst>
                        <a:ext uri="{9D8B030D-6E8A-4147-A177-3AD203B41FA5}">
                          <a16:colId xmlns:a16="http://schemas.microsoft.com/office/drawing/2014/main" val="1046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10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B.9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10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C.15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D.30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22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2925" name="yt_table_12925_skip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84548129"/>
                  </p:ext>
                </p:extLst>
              </p:nvPr>
            </p:nvGraphicFramePr>
            <p:xfrm>
              <a:off x="540000" y="3282641"/>
              <a:ext cx="8121270" cy="520319"/>
            </p:xfrm>
            <a:graphic>
              <a:graphicData uri="http://schemas.openxmlformats.org/drawingml/2006/table">
                <a:tbl>
                  <a:tblPr/>
                  <a:tblGrid>
                    <a:gridCol w="2349945">
                      <a:extLst>
                        <a:ext uri="{9D8B030D-6E8A-4147-A177-3AD203B41FA5}">
                          <a16:colId xmlns:a16="http://schemas.microsoft.com/office/drawing/2014/main" val="10466"/>
                        </a:ext>
                      </a:extLst>
                    </a:gridCol>
                    <a:gridCol w="2484882">
                      <a:extLst>
                        <a:ext uri="{9D8B030D-6E8A-4147-A177-3AD203B41FA5}">
                          <a16:colId xmlns:a16="http://schemas.microsoft.com/office/drawing/2014/main" val="10467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468"/>
                        </a:ext>
                      </a:extLst>
                    </a:gridCol>
                    <a:gridCol w="1185863">
                      <a:extLst>
                        <a:ext uri="{9D8B030D-6E8A-4147-A177-3AD203B41FA5}">
                          <a16:colId xmlns:a16="http://schemas.microsoft.com/office/drawing/2014/main" val="10469"/>
                        </a:ext>
                      </a:extLst>
                    </a:gridCol>
                  </a:tblGrid>
                  <a:tr h="52031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45337" b="-279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94608" r="-132108" b="-279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C.15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D.30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22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2922" name="yt_shape_12922_skip" title="H_128.7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272273" y="2852936"/>
            <a:ext cx="2379726" cy="1703527"/>
            <a:chOff x="0" y="0"/>
            <a:chExt cx="2379726" cy="1703527"/>
          </a:xfrm>
        </p:grpSpPr>
        <p:pic>
          <p:nvPicPr>
            <p:cNvPr id="2" name="yt_image_12922">
              <a:extLst>
                <a:ext uri="">
  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379726" cy="12390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924" name="yt_shape_12924"/>
            <p:cNvSpPr txBox="1"/>
            <p:nvPr/>
          </p:nvSpPr>
          <p:spPr>
            <a:xfrm>
              <a:off x="580399" y="1275012"/>
              <a:ext cx="1254928" cy="42851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14947AD-1FDD-CEE1-E77C-F990868AD5D4}"/>
              </a:ext>
            </a:extLst>
          </p:cNvPr>
          <p:cNvSpPr txBox="1"/>
          <p:nvPr/>
        </p:nvSpPr>
        <p:spPr>
          <a:xfrm>
            <a:off x="1669189" y="250440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26" name="yt_shape_12926"/>
          <p:cNvSpPr txBox="1"/>
          <p:nvPr/>
        </p:nvSpPr>
        <p:spPr>
          <a:xfrm>
            <a:off x="540000" y="126841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青岛市中考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的中点，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为等边三角形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的长度为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2930" name="yt_table_12930_skip" title="H_56.10503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26154342"/>
                  </p:ext>
                </p:extLst>
              </p:nvPr>
            </p:nvGraphicFramePr>
            <p:xfrm>
              <a:off x="540000" y="2553581"/>
              <a:ext cx="7970648" cy="756158"/>
            </p:xfrm>
            <a:graphic>
              <a:graphicData uri="http://schemas.openxmlformats.org/drawingml/2006/table">
                <a:tbl>
                  <a:tblPr/>
                  <a:tblGrid>
                    <a:gridCol w="2087944">
                      <a:extLst>
                        <a:ext uri="{9D8B030D-6E8A-4147-A177-3AD203B41FA5}">
                          <a16:colId xmlns:a16="http://schemas.microsoft.com/office/drawing/2014/main" val="10470"/>
                        </a:ext>
                      </a:extLst>
                    </a:gridCol>
                    <a:gridCol w="2164207">
                      <a:extLst>
                        <a:ext uri="{9D8B030D-6E8A-4147-A177-3AD203B41FA5}">
                          <a16:colId xmlns:a16="http://schemas.microsoft.com/office/drawing/2014/main" val="10471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472"/>
                        </a:ext>
                      </a:extLst>
                    </a:gridCol>
                    <a:gridCol w="1401890">
                      <a:extLst>
                        <a:ext uri="{9D8B030D-6E8A-4147-A177-3AD203B41FA5}">
                          <a16:colId xmlns:a16="http://schemas.microsoft.com/office/drawing/2014/main" val="1047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6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 dirty="0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 dirty="0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23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2930" name="yt_table_12930_skip" title="H_56.10503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26154342"/>
                  </p:ext>
                </p:extLst>
              </p:nvPr>
            </p:nvGraphicFramePr>
            <p:xfrm>
              <a:off x="540000" y="2553581"/>
              <a:ext cx="7970648" cy="756158"/>
            </p:xfrm>
            <a:graphic>
              <a:graphicData uri="http://schemas.openxmlformats.org/drawingml/2006/table">
                <a:tbl>
                  <a:tblPr/>
                  <a:tblGrid>
                    <a:gridCol w="2087944">
                      <a:extLst>
                        <a:ext uri="{9D8B030D-6E8A-4147-A177-3AD203B41FA5}">
                          <a16:colId xmlns:a16="http://schemas.microsoft.com/office/drawing/2014/main" val="10470"/>
                        </a:ext>
                      </a:extLst>
                    </a:gridCol>
                    <a:gridCol w="2164207">
                      <a:extLst>
                        <a:ext uri="{9D8B030D-6E8A-4147-A177-3AD203B41FA5}">
                          <a16:colId xmlns:a16="http://schemas.microsoft.com/office/drawing/2014/main" val="10471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472"/>
                        </a:ext>
                      </a:extLst>
                    </a:gridCol>
                    <a:gridCol w="1401890">
                      <a:extLst>
                        <a:ext uri="{9D8B030D-6E8A-4147-A177-3AD203B41FA5}">
                          <a16:colId xmlns:a16="http://schemas.microsoft.com/office/drawing/2014/main" val="10473"/>
                        </a:ext>
                      </a:extLst>
                    </a:gridCol>
                  </a:tblGrid>
                  <a:tr h="75615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81633" b="-8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96620" r="-172113" b="-8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83202" r="-60367" b="-8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469130" b="-8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23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2927" name="yt_shape_12927_skip" title="H_126.5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14746" y="2190917"/>
            <a:ext cx="1737253" cy="1965705"/>
            <a:chOff x="0" y="0"/>
            <a:chExt cx="1420749" cy="1607580"/>
          </a:xfrm>
        </p:grpSpPr>
        <p:pic>
          <p:nvPicPr>
            <p:cNvPr id="2" name="yt_image_12927">
              <a:extLst>
                <a:ext uri="">
  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20749" cy="12115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929" name="yt_shape_12929"/>
            <p:cNvSpPr txBox="1"/>
            <p:nvPr/>
          </p:nvSpPr>
          <p:spPr>
            <a:xfrm>
              <a:off x="100910" y="1247580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DD8A5F2-7308-D09B-53BC-372A0AEA4712}"/>
              </a:ext>
            </a:extLst>
          </p:cNvPr>
          <p:cNvSpPr txBox="1"/>
          <p:nvPr/>
        </p:nvSpPr>
        <p:spPr>
          <a:xfrm>
            <a:off x="4428264" y="169709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31" name="yt_shape_12931"/>
          <p:cNvSpPr txBox="1"/>
          <p:nvPr/>
        </p:nvSpPr>
        <p:spPr>
          <a:xfrm>
            <a:off x="540000" y="1268413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聊城市中考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的垂直平分线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的延长线于点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的面积为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24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935" name="yt_shape_12935"/>
          <p:cNvSpPr txBox="1"/>
          <p:nvPr/>
        </p:nvSpPr>
        <p:spPr>
          <a:xfrm>
            <a:off x="539881" y="4776617"/>
            <a:ext cx="65" cy="36009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932" name="yt_shape_12932" title="H_146.9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04539" y="2959718"/>
            <a:ext cx="2072363" cy="2178427"/>
            <a:chOff x="0" y="0"/>
            <a:chExt cx="1840230" cy="1934413"/>
          </a:xfrm>
        </p:grpSpPr>
        <p:pic>
          <p:nvPicPr>
            <p:cNvPr id="2" name="yt_image_12932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40230" cy="14698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934" name="yt_shape_12934"/>
            <p:cNvSpPr txBox="1"/>
            <p:nvPr/>
          </p:nvSpPr>
          <p:spPr>
            <a:xfrm>
              <a:off x="310651" y="1505898"/>
              <a:ext cx="1254928" cy="42851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8069D66A-2D59-6D56-2223-E5C94B625756}"/>
              </a:ext>
            </a:extLst>
          </p:cNvPr>
          <p:cNvSpPr txBox="1"/>
          <p:nvPr/>
        </p:nvSpPr>
        <p:spPr>
          <a:xfrm>
            <a:off x="5104539" y="2172583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36" name="yt_shape_12936"/>
          <p:cNvSpPr txBox="1"/>
          <p:nvPr/>
        </p:nvSpPr>
        <p:spPr>
          <a:xfrm>
            <a:off x="540000" y="119675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个大小相同的正方形置于平面直角坐标系中，若顶点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的坐标分别为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，则顶点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的坐标为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940" name="yt_shape_12940"/>
          <p:cNvSpPr txBox="1"/>
          <p:nvPr/>
        </p:nvSpPr>
        <p:spPr>
          <a:xfrm>
            <a:off x="539881" y="407626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937" name="yt_shape_12937" title="H_135.2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15880" y="2571623"/>
            <a:ext cx="2260864" cy="2090369"/>
            <a:chOff x="0" y="0"/>
            <a:chExt cx="1857375" cy="1717308"/>
          </a:xfrm>
        </p:grpSpPr>
        <p:pic>
          <p:nvPicPr>
            <p:cNvPr id="2" name="yt_image_12937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57375" cy="13213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939" name="yt_shape_12939"/>
            <p:cNvSpPr txBox="1"/>
            <p:nvPr/>
          </p:nvSpPr>
          <p:spPr>
            <a:xfrm>
              <a:off x="319223" y="135730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13CFECB8-E4D2-6269-AAF6-0C84D97C0BED}"/>
              </a:ext>
            </a:extLst>
          </p:cNvPr>
          <p:cNvSpPr txBox="1"/>
          <p:nvPr/>
        </p:nvSpPr>
        <p:spPr>
          <a:xfrm>
            <a:off x="6579327" y="1625434"/>
            <a:ext cx="1856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41" name="yt_shape_12941"/>
          <p:cNvSpPr txBox="1"/>
          <p:nvPr/>
        </p:nvSpPr>
        <p:spPr>
          <a:xfrm>
            <a:off x="623392" y="126841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随州市中考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如图，在平行四边形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分别在边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上，且四边形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为正方形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942" name="yt_image_12942" title="H_99.7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57337" y="2303890"/>
            <a:ext cx="2006046" cy="1523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608410" y="2303890"/>
            <a:ext cx="3260829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求证：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CF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；</a:t>
            </a:r>
            <a:endParaRPr lang="zh-CN" altLang="zh-CN" sz="2400" dirty="0">
              <a:solidFill>
                <a:srgbClr val="000000"/>
              </a:solidFill>
              <a:latin typeface="白正" pitchFamily="24"/>
              <a:ea typeface="宋体" pitchFamily="24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D6D37B9-637E-2F89-954E-AD68903F979E}"/>
              </a:ext>
            </a:extLst>
          </p:cNvPr>
          <p:cNvSpPr txBox="1"/>
          <p:nvPr/>
        </p:nvSpPr>
        <p:spPr>
          <a:xfrm>
            <a:off x="448620" y="2876354"/>
            <a:ext cx="68412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BEDF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为正方形，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EB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E2158F3-B529-5D40-6993-B1C1FA27C9CD}"/>
              </a:ext>
            </a:extLst>
          </p:cNvPr>
          <p:cNvSpPr txBox="1"/>
          <p:nvPr/>
        </p:nvSpPr>
        <p:spPr>
          <a:xfrm>
            <a:off x="448620" y="3351842"/>
            <a:ext cx="5809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是平行四边形，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06AB6B5-CA35-114D-0154-7FCF19BA14B8}"/>
              </a:ext>
            </a:extLst>
          </p:cNvPr>
          <p:cNvSpPr txBox="1"/>
          <p:nvPr/>
        </p:nvSpPr>
        <p:spPr>
          <a:xfrm>
            <a:off x="448620" y="3827330"/>
            <a:ext cx="30486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6CF4E02-A200-8F38-6824-174AD7720656}"/>
              </a:ext>
            </a:extLst>
          </p:cNvPr>
          <p:cNvSpPr txBox="1"/>
          <p:nvPr/>
        </p:nvSpPr>
        <p:spPr>
          <a:xfrm>
            <a:off x="448620" y="4302818"/>
            <a:ext cx="1626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834C27AA-6EB8-D197-9459-B37680EF787D}"/>
              </a:ext>
            </a:extLst>
          </p:cNvPr>
          <p:cNvSpPr txBox="1"/>
          <p:nvPr/>
        </p:nvSpPr>
        <p:spPr>
          <a:xfrm>
            <a:off x="446243" y="1777742"/>
            <a:ext cx="10354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平行四边形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的面积为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A8FDB12-7DE5-E766-367E-7403DA7211DE}"/>
              </a:ext>
            </a:extLst>
          </p:cNvPr>
          <p:cNvSpPr txBox="1"/>
          <p:nvPr/>
        </p:nvSpPr>
        <p:spPr>
          <a:xfrm>
            <a:off x="446242" y="2253230"/>
            <a:ext cx="68018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白正" pitchFamily="24"/>
                <a:ea typeface="黑体" pitchFamily="24"/>
              </a:rPr>
              <a:t>四边形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BEDF</a:t>
            </a:r>
            <a:r>
              <a:rPr lang="zh-CN" altLang="zh-CN" sz="2400" dirty="0">
                <a:solidFill>
                  <a:srgbClr val="FF0000"/>
                </a:solidFill>
                <a:latin typeface="白正" pitchFamily="24"/>
                <a:ea typeface="黑体" pitchFamily="24"/>
              </a:rPr>
              <a:t>为正方形</a:t>
            </a:r>
            <a:r>
              <a:rPr lang="zh-CN" altLang="zh-CN" sz="2400" dirty="0" smtClean="0">
                <a:solidFill>
                  <a:srgbClr val="FF0000"/>
                </a:solidFill>
                <a:latin typeface="白正" pitchFamily="24"/>
                <a:ea typeface="黑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EB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0941CBD-E9AE-6C79-4D13-043F68AEE5C6}"/>
              </a:ext>
            </a:extLst>
          </p:cNvPr>
          <p:cNvSpPr txBox="1"/>
          <p:nvPr/>
        </p:nvSpPr>
        <p:spPr>
          <a:xfrm>
            <a:off x="446243" y="2728718"/>
            <a:ext cx="1729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05F7E03-C0F9-22F3-81A8-25454D95AB3C}"/>
              </a:ext>
            </a:extLst>
          </p:cNvPr>
          <p:cNvSpPr txBox="1"/>
          <p:nvPr/>
        </p:nvSpPr>
        <p:spPr>
          <a:xfrm>
            <a:off x="446243" y="3204206"/>
            <a:ext cx="2100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F8D35B2-E16D-F357-EB71-44660F52B0D0}"/>
              </a:ext>
            </a:extLst>
          </p:cNvPr>
          <p:cNvSpPr txBox="1"/>
          <p:nvPr/>
        </p:nvSpPr>
        <p:spPr>
          <a:xfrm>
            <a:off x="446243" y="3679694"/>
            <a:ext cx="36567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F0DC9E9-ADCF-9D0F-B78F-655F929DCD9D}"/>
              </a:ext>
            </a:extLst>
          </p:cNvPr>
          <p:cNvSpPr txBox="1"/>
          <p:nvPr/>
        </p:nvSpPr>
        <p:spPr>
          <a:xfrm>
            <a:off x="446243" y="4155182"/>
            <a:ext cx="29216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E9DEC67-569C-E4FB-0F86-FB1C19C608B8}"/>
              </a:ext>
            </a:extLst>
          </p:cNvPr>
          <p:cNvSpPr txBox="1"/>
          <p:nvPr/>
        </p:nvSpPr>
        <p:spPr>
          <a:xfrm>
            <a:off x="446243" y="4630670"/>
            <a:ext cx="14072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yt_shape_12944"/>
          <p:cNvSpPr txBox="1"/>
          <p:nvPr/>
        </p:nvSpPr>
        <p:spPr>
          <a:xfrm>
            <a:off x="551384" y="1268413"/>
            <a:ext cx="811119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已知平行四边形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的面积为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5" name="yt_image_12942" title="H_99.7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57337" y="2303890"/>
            <a:ext cx="2006046" cy="1523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48" name="yt_shape_12948"/>
          <p:cNvSpPr txBox="1"/>
          <p:nvPr/>
        </p:nvSpPr>
        <p:spPr>
          <a:xfrm>
            <a:off x="623392" y="123948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怀化市中考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如图，矩形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中，过对角线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的中点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的垂线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，分别交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949" name="yt_image_12949" title="H_129.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63649" y="2148134"/>
            <a:ext cx="1898512" cy="1645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51" name="yt_shape_12951"/>
          <p:cNvSpPr txBox="1"/>
          <p:nvPr/>
        </p:nvSpPr>
        <p:spPr>
          <a:xfrm>
            <a:off x="623392" y="2148134"/>
            <a:ext cx="4154984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BOF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DOE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8608EC3-1F2C-46AF-4FAF-E28B746A803B}"/>
              </a:ext>
            </a:extLst>
          </p:cNvPr>
          <p:cNvSpPr txBox="1"/>
          <p:nvPr/>
        </p:nvSpPr>
        <p:spPr>
          <a:xfrm>
            <a:off x="582654" y="2529967"/>
            <a:ext cx="3380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证明：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如图所示，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0FADA6B-7A20-A215-A770-5EBD9EAD9DA0}"/>
              </a:ext>
            </a:extLst>
          </p:cNvPr>
          <p:cNvSpPr txBox="1"/>
          <p:nvPr/>
        </p:nvSpPr>
        <p:spPr>
          <a:xfrm>
            <a:off x="582654" y="2984648"/>
            <a:ext cx="3413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是矩形，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9051C20-3433-1AF5-CD1B-25AD356C9F17}"/>
              </a:ext>
            </a:extLst>
          </p:cNvPr>
          <p:cNvSpPr txBox="1"/>
          <p:nvPr/>
        </p:nvSpPr>
        <p:spPr>
          <a:xfrm>
            <a:off x="587929" y="3449662"/>
            <a:ext cx="1889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DBF362E-D816-7696-49FB-A500AF36F13E}"/>
              </a:ext>
            </a:extLst>
          </p:cNvPr>
          <p:cNvSpPr txBox="1"/>
          <p:nvPr/>
        </p:nvSpPr>
        <p:spPr>
          <a:xfrm>
            <a:off x="587929" y="3925150"/>
            <a:ext cx="3532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9" name="yt_image_12954" title="H_121.3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04786" y="4208144"/>
            <a:ext cx="1857375" cy="1540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83875F77-5DA2-6A5A-7057-5192CB888F6F}"/>
              </a:ext>
            </a:extLst>
          </p:cNvPr>
          <p:cNvSpPr txBox="1"/>
          <p:nvPr/>
        </p:nvSpPr>
        <p:spPr>
          <a:xfrm>
            <a:off x="587661" y="4409426"/>
            <a:ext cx="26359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的中点，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A3923A8C-7F28-2033-AA9F-1F580E8EFF3F}"/>
              </a:ext>
            </a:extLst>
          </p:cNvPr>
          <p:cNvSpPr txBox="1"/>
          <p:nvPr/>
        </p:nvSpPr>
        <p:spPr>
          <a:xfrm>
            <a:off x="587661" y="4884914"/>
            <a:ext cx="1713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93CF5CFB-B037-1963-20C5-024D655F0A40}"/>
                  </a:ext>
                </a:extLst>
              </p:cNvPr>
              <p:cNvSpPr txBox="1"/>
              <p:nvPr/>
            </p:nvSpPr>
            <p:spPr>
              <a:xfrm>
                <a:off x="612492" y="4762789"/>
                <a:ext cx="4847082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BOF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与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DOE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∠4=∠3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∠2=∠1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𝐵𝑂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𝐷𝑂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93CF5CFB-B037-1963-20C5-024D655F0A4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492" y="4762789"/>
                <a:ext cx="4847082" cy="1611643"/>
              </a:xfrm>
              <a:prstGeom prst="rect">
                <a:avLst/>
              </a:prstGeom>
              <a:blipFill>
                <a:blip r:embed="rId4"/>
                <a:stretch>
                  <a:fillRect l="-18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文本框 16">
            <a:extLst>
              <a:ext uri="{FF2B5EF4-FFF2-40B4-BE49-F238E27FC236}">
                <a16:creationId xmlns:a16="http://schemas.microsoft.com/office/drawing/2014/main" id="{EE9D837E-02C3-8FD3-A375-CBD52374B775}"/>
              </a:ext>
            </a:extLst>
          </p:cNvPr>
          <p:cNvSpPr txBox="1"/>
          <p:nvPr/>
        </p:nvSpPr>
        <p:spPr>
          <a:xfrm>
            <a:off x="587661" y="6316284"/>
            <a:ext cx="3915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BOF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DOE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AAS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14" grpId="0" build="allAtOnce"/>
      <p:bldP spid="15" grpId="0" build="allAtOnce"/>
      <p:bldP spid="16" grpId="0" build="allAtOnce"/>
      <p:bldP spid="17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52" name="yt_shape_12952"/>
          <p:cNvSpPr txBox="1"/>
          <p:nvPr/>
        </p:nvSpPr>
        <p:spPr>
          <a:xfrm>
            <a:off x="551384" y="1239487"/>
            <a:ext cx="6418424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连接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，求证：四边形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EBFD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是菱形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证明：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如图所示，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12955" name="yt_shape_12955"/>
          <p:cNvSpPr txBox="1"/>
          <p:nvPr/>
        </p:nvSpPr>
        <p:spPr>
          <a:xfrm>
            <a:off x="4970238" y="2350457"/>
            <a:ext cx="1853456" cy="142519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750" b="0" i="0" u="none" spc="-7750">
                <a:solidFill>
                  <a:srgbClr val="1EE3CF"/>
                </a:solidFill>
                <a:effectLst/>
                <a:latin typeface="白正" pitchFamily="78"/>
                <a:ea typeface="宋体" pitchFamily="78"/>
              </a:rPr>
              <a:t> </a:t>
            </a:r>
            <a:r>
              <a:rPr lang="en-US" altLang="zh-CN" sz="7750" b="0" i="0" u="none" spc="12703">
                <a:solidFill>
                  <a:srgbClr val="1EE3CF"/>
                </a:solidFill>
                <a:effectLst/>
                <a:latin typeface="白正" pitchFamily="78"/>
                <a:ea typeface="宋体" pitchFamily="78"/>
              </a:rPr>
              <a:t> 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12957" name="yt_shape_12957"/>
          <p:cNvSpPr txBox="1"/>
          <p:nvPr/>
        </p:nvSpPr>
        <p:spPr>
          <a:xfrm>
            <a:off x="551384" y="3941669"/>
            <a:ext cx="3385542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是矩形，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3B224BC-61C6-F22F-8BFC-7BADC8695B1A}"/>
              </a:ext>
            </a:extLst>
          </p:cNvPr>
          <p:cNvSpPr txBox="1"/>
          <p:nvPr/>
        </p:nvSpPr>
        <p:spPr>
          <a:xfrm>
            <a:off x="551384" y="1781357"/>
            <a:ext cx="3685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BOF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DOE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4F6E780-AFCF-343B-0C50-312ABF8EF7DD}"/>
              </a:ext>
            </a:extLst>
          </p:cNvPr>
          <p:cNvSpPr txBox="1"/>
          <p:nvPr/>
        </p:nvSpPr>
        <p:spPr>
          <a:xfrm>
            <a:off x="551384" y="2256844"/>
            <a:ext cx="1643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C85ABE9-71DC-9B68-3563-20297FDA191C}"/>
              </a:ext>
            </a:extLst>
          </p:cNvPr>
          <p:cNvSpPr txBox="1"/>
          <p:nvPr/>
        </p:nvSpPr>
        <p:spPr>
          <a:xfrm>
            <a:off x="551384" y="2732332"/>
            <a:ext cx="2177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498D72E-A60B-E86C-0878-DDC56543D66F}"/>
              </a:ext>
            </a:extLst>
          </p:cNvPr>
          <p:cNvSpPr txBox="1"/>
          <p:nvPr/>
        </p:nvSpPr>
        <p:spPr>
          <a:xfrm>
            <a:off x="551384" y="3207820"/>
            <a:ext cx="4310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EBFD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18F731A1-E13F-8C1C-0E66-4335C23A78CE}"/>
              </a:ext>
            </a:extLst>
          </p:cNvPr>
          <p:cNvSpPr txBox="1"/>
          <p:nvPr/>
        </p:nvSpPr>
        <p:spPr>
          <a:xfrm>
            <a:off x="551384" y="3683308"/>
            <a:ext cx="1872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1DDA3BB4-E4E8-9102-BAC3-D532D3E9A6D5}"/>
              </a:ext>
            </a:extLst>
          </p:cNvPr>
          <p:cNvSpPr txBox="1"/>
          <p:nvPr/>
        </p:nvSpPr>
        <p:spPr>
          <a:xfrm>
            <a:off x="551384" y="4158796"/>
            <a:ext cx="3167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EBFD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是菱形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6" name="yt_image_12949" title="H_129.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63649" y="2148134"/>
            <a:ext cx="1898512" cy="1645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60" name="yt_shape_12860"/>
          <p:cNvSpPr txBox="1"/>
          <p:nvPr/>
        </p:nvSpPr>
        <p:spPr>
          <a:xfrm>
            <a:off x="540000" y="126841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内江市中考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的平分线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边于点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864" name="yt_table_12864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8460121"/>
              </p:ext>
            </p:extLst>
          </p:nvPr>
        </p:nvGraphicFramePr>
        <p:xfrm>
          <a:off x="540000" y="2558223"/>
          <a:ext cx="6895466" cy="475488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453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454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455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45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5"/>
                  </a:ext>
                </a:extLst>
              </a:tr>
            </a:tbl>
          </a:graphicData>
        </a:graphic>
      </p:graphicFrame>
      <p:grpSp>
        <p:nvGrpSpPr>
          <p:cNvPr id="12861" name="yt_shape_12861_skip" title="H_121.4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429005" y="2227848"/>
            <a:ext cx="2220849" cy="1542429"/>
            <a:chOff x="0" y="0"/>
            <a:chExt cx="2220849" cy="1542429"/>
          </a:xfrm>
        </p:grpSpPr>
        <p:pic>
          <p:nvPicPr>
            <p:cNvPr id="2" name="yt_image_12861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220849" cy="11464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863" name="yt_shape_12863"/>
            <p:cNvSpPr txBox="1"/>
            <p:nvPr/>
          </p:nvSpPr>
          <p:spPr>
            <a:xfrm>
              <a:off x="577143" y="118242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8CEE5A8-361A-0FA3-A670-3E7C8FEDE58C}"/>
              </a:ext>
            </a:extLst>
          </p:cNvPr>
          <p:cNvSpPr txBox="1"/>
          <p:nvPr/>
        </p:nvSpPr>
        <p:spPr>
          <a:xfrm>
            <a:off x="4955314" y="169709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72" name="yt_shape_12972"/>
          <p:cNvSpPr txBox="1"/>
          <p:nvPr/>
        </p:nvSpPr>
        <p:spPr>
          <a:xfrm>
            <a:off x="551263" y="1158669"/>
            <a:ext cx="2416239" cy="57926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150" b="0" i="0" u="none" spc="18129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2971" name="yt_image_12971" title="H_50.04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1263" y="1158669"/>
            <a:ext cx="2400300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74" name="yt_shape_12974"/>
          <p:cNvSpPr txBox="1"/>
          <p:nvPr/>
        </p:nvSpPr>
        <p:spPr>
          <a:xfrm>
            <a:off x="551384" y="1844824"/>
            <a:ext cx="10812464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17.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的平分线分边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两部分，则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的周长为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975" name="yt_table_1297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8936000"/>
              </p:ext>
            </p:extLst>
          </p:nvPr>
        </p:nvGraphicFramePr>
        <p:xfrm>
          <a:off x="551263" y="2804259"/>
          <a:ext cx="5027931" cy="950976"/>
        </p:xfrm>
        <a:graphic>
          <a:graphicData uri="http://schemas.openxmlformats.org/drawingml/2006/table">
            <a:tbl>
              <a:tblPr/>
              <a:tblGrid>
                <a:gridCol w="2489518">
                  <a:extLst>
                    <a:ext uri="{9D8B030D-6E8A-4147-A177-3AD203B41FA5}">
                      <a16:colId xmlns:a16="http://schemas.microsoft.com/office/drawing/2014/main" val="10474"/>
                    </a:ext>
                  </a:extLst>
                </a:gridCol>
                <a:gridCol w="2538413">
                  <a:extLst>
                    <a:ext uri="{9D8B030D-6E8A-4147-A177-3AD203B41FA5}">
                      <a16:colId xmlns:a16="http://schemas.microsoft.com/office/drawing/2014/main" val="1047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A.20cm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B.22cm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C.10cm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D.20cm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22cm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5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2978" name="yt_shape_12978"/>
              <p:cNvSpPr txBox="1"/>
              <p:nvPr/>
            </p:nvSpPr>
            <p:spPr>
              <a:xfrm>
                <a:off x="551383" y="3805813"/>
                <a:ext cx="10812466" cy="147591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18.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以正方形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作等边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BEC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的度数是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</a:rPr>
                  <a:t>或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150°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19.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在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▱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中，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，则平行四边形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的面积等于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</a:rPr>
                  <a:t>或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2978" name="yt_shape_1297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3" y="3805813"/>
                <a:ext cx="10812466" cy="1475917"/>
              </a:xfrm>
              <a:prstGeom prst="rect">
                <a:avLst/>
              </a:prstGeom>
              <a:blipFill>
                <a:blip r:embed="rId3"/>
                <a:stretch>
                  <a:fillRect l="-1691" t="-3306" r="-1747" b="-119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BD24BE8-FD82-84F4-82CA-0A79BE6357A7}"/>
              </a:ext>
            </a:extLst>
          </p:cNvPr>
          <p:cNvSpPr txBox="1"/>
          <p:nvPr/>
        </p:nvSpPr>
        <p:spPr>
          <a:xfrm>
            <a:off x="1358634" y="226095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9F307E4-55F6-D8D3-3A13-053FE2671BF5}"/>
              </a:ext>
            </a:extLst>
          </p:cNvPr>
          <p:cNvSpPr txBox="1"/>
          <p:nvPr/>
        </p:nvSpPr>
        <p:spPr>
          <a:xfrm>
            <a:off x="8697320" y="3759007"/>
            <a:ext cx="1796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150°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748AD5D-AC8E-4753-0256-2C39253C722B}"/>
                  </a:ext>
                </a:extLst>
              </p:cNvPr>
              <p:cNvSpPr txBox="1"/>
              <p:nvPr/>
            </p:nvSpPr>
            <p:spPr>
              <a:xfrm>
                <a:off x="1070971" y="4717763"/>
                <a:ext cx="2745741" cy="55468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</a:rPr>
                  <a:t>或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748AD5D-AC8E-4753-0256-2C39253C72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0971" y="4717763"/>
                <a:ext cx="2745741" cy="554685"/>
              </a:xfrm>
              <a:prstGeom prst="rect">
                <a:avLst/>
              </a:prstGeom>
              <a:blipFill>
                <a:blip r:embed="rId4"/>
                <a:stretch>
                  <a:fillRect l="-3556" t="-1099" b="-197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81" name="yt_shape_12981"/>
          <p:cNvSpPr txBox="1"/>
          <p:nvPr/>
        </p:nvSpPr>
        <p:spPr>
          <a:xfrm>
            <a:off x="539881" y="870637"/>
            <a:ext cx="2395464" cy="57926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150" b="0" i="0" u="none" spc="17967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2980" name="yt_image_12980" title="H_50.0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870637"/>
            <a:ext cx="2379726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83" name="yt_shape_12983"/>
          <p:cNvSpPr txBox="1"/>
          <p:nvPr/>
        </p:nvSpPr>
        <p:spPr>
          <a:xfrm>
            <a:off x="540000" y="1556792"/>
            <a:ext cx="11111999" cy="13956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阅读下面材料：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在数学课上，老师请同学们思考如下问题：如图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，我们把一个四边形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的四边中点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依次连接起来得到的四边形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EFGH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是平行四边形吗？</a:t>
            </a:r>
          </a:p>
        </p:txBody>
      </p:sp>
      <p:pic>
        <p:nvPicPr>
          <p:cNvPr id="12985" name="yt_image_12985" title="H_165.7826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23783" y="2696218"/>
            <a:ext cx="1728216" cy="2105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87" name="yt_shape_12987"/>
          <p:cNvSpPr txBox="1"/>
          <p:nvPr/>
        </p:nvSpPr>
        <p:spPr>
          <a:xfrm>
            <a:off x="539881" y="3059324"/>
            <a:ext cx="570188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小敏在思考问题时，有如下思路：连接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8" name="yt_shape_1698904417045">
            <a:extLst>
              <a:ext uri="{FF2B5EF4-FFF2-40B4-BE49-F238E27FC236}">
                <a16:creationId xmlns:a16="http://schemas.microsoft.com/office/drawing/2014/main" id="{59A8A1C4-4A20-9152-AB6B-6D9E5ADB1AB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612" y="3773585"/>
            <a:ext cx="2829789" cy="1988693"/>
          </a:xfrm>
          <a:prstGeom prst="rect">
            <a:avLst/>
          </a:prstGeom>
        </p:spPr>
      </p:pic>
      <p:pic>
        <p:nvPicPr>
          <p:cNvPr id="9" name="yt_shape_1698904417093">
            <a:extLst>
              <a:ext uri="{FF2B5EF4-FFF2-40B4-BE49-F238E27FC236}">
                <a16:creationId xmlns:a16="http://schemas.microsoft.com/office/drawing/2014/main" id="{5C5E23BC-E47E-A28A-2396-46BFC68EE66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3631" y="4656750"/>
            <a:ext cx="530417" cy="28981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093278" y="4481748"/>
            <a:ext cx="1489360" cy="830997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∥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GH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，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GH</a:t>
            </a:r>
            <a:endParaRPr lang="zh-CN" altLang="en-US" dirty="0"/>
          </a:p>
        </p:txBody>
      </p:sp>
      <p:pic>
        <p:nvPicPr>
          <p:cNvPr id="12" name="yt_shape_1698904417093">
            <a:extLst>
              <a:ext uri="{FF2B5EF4-FFF2-40B4-BE49-F238E27FC236}">
                <a16:creationId xmlns:a16="http://schemas.microsoft.com/office/drawing/2014/main" id="{5C5E23BC-E47E-A28A-2396-46BFC68EE66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3407" y="4656750"/>
            <a:ext cx="530417" cy="28981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6618150" y="4420267"/>
            <a:ext cx="2286162" cy="1052596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四边形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EFGH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是平行四边形</a:t>
            </a:r>
            <a:endParaRPr lang="zh-CN" altLang="zh-CN" sz="2400" dirty="0">
              <a:solidFill>
                <a:srgbClr val="000000"/>
              </a:solidFill>
              <a:latin typeface="白正" pitchFamily="24"/>
              <a:ea typeface="宋体" pitchFamily="24"/>
              <a:hlinkClick r:id="" action="ppaction://macro?name={&quot;type&quot;:&quot;ImageText&quot;,&quot;item&quot;:&quot;RunBorder&quot;,&quot;fontColor&quot;:&quot;000000&quot;,&quot;borderColor&quot;:&quot;000000&quot;}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89" name="yt_shape_12989"/>
          <p:cNvSpPr txBox="1"/>
          <p:nvPr/>
        </p:nvSpPr>
        <p:spPr>
          <a:xfrm>
            <a:off x="540000" y="1412776"/>
            <a:ext cx="11111999" cy="13956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结合小敏的思路作答：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若只改变图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的形状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EFGH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还是平行四边形吗？请说明理由；</a:t>
            </a:r>
          </a:p>
        </p:txBody>
      </p:sp>
      <p:sp>
        <p:nvSpPr>
          <p:cNvPr id="12993" name="yt_shape_12993"/>
          <p:cNvSpPr txBox="1"/>
          <p:nvPr/>
        </p:nvSpPr>
        <p:spPr>
          <a:xfrm>
            <a:off x="3970239" y="3017599"/>
            <a:ext cx="4042645" cy="19401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0550" b="0" i="0" u="none" spc="-10550">
                <a:solidFill>
                  <a:srgbClr val="1EE3CF"/>
                </a:solidFill>
                <a:effectLst/>
                <a:latin typeface="白正" pitchFamily="106"/>
                <a:ea typeface="宋体" pitchFamily="106"/>
              </a:rPr>
              <a:t> </a:t>
            </a:r>
            <a:r>
              <a:rPr lang="en-US" altLang="zh-CN" sz="10550" b="0" i="0" u="none" spc="10986">
                <a:solidFill>
                  <a:srgbClr val="1EE3CF"/>
                </a:solidFill>
                <a:effectLst/>
                <a:latin typeface="白正" pitchFamily="106"/>
                <a:ea typeface="宋体" pitchFamily="10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9900" b="0" i="0" u="none" spc="13513">
                <a:solidFill>
                  <a:srgbClr val="1EE3CF"/>
                </a:solidFill>
                <a:effectLst/>
                <a:latin typeface="白正" pitchFamily="99"/>
                <a:ea typeface="宋体" pitchFamily="99"/>
              </a:rPr>
              <a:t> </a:t>
            </a:r>
          </a:p>
        </p:txBody>
      </p:sp>
      <p:pic>
        <p:nvPicPr>
          <p:cNvPr id="12991" name="yt_image_12991" title="H_165.7826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70239" y="3017599"/>
            <a:ext cx="1728216" cy="2105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992" name="yt_image_12992" title="H_155.3283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03187" y="3150369"/>
            <a:ext cx="2029968" cy="1972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2" name="yt_shape_13002"/>
          <p:cNvSpPr txBox="1"/>
          <p:nvPr/>
        </p:nvSpPr>
        <p:spPr>
          <a:xfrm>
            <a:off x="609105" y="1273900"/>
            <a:ext cx="5052665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EFGH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是平行四边形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理由：连接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13005" name="yt_shape_13005"/>
          <p:cNvSpPr txBox="1"/>
          <p:nvPr/>
        </p:nvSpPr>
        <p:spPr>
          <a:xfrm>
            <a:off x="5064582" y="2010970"/>
            <a:ext cx="1633524" cy="179299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9750" b="0" i="0" u="none" spc="-9750">
                <a:solidFill>
                  <a:srgbClr val="1EE3CF"/>
                </a:solidFill>
                <a:effectLst/>
                <a:latin typeface="白正" pitchFamily="98"/>
                <a:ea typeface="宋体" pitchFamily="98"/>
              </a:rPr>
              <a:t> </a:t>
            </a:r>
            <a:r>
              <a:rPr lang="en-US" altLang="zh-CN" sz="9750" b="0" i="0" u="none" spc="10538">
                <a:solidFill>
                  <a:srgbClr val="1EE3CF"/>
                </a:solidFill>
                <a:effectLst/>
                <a:latin typeface="白正" pitchFamily="98"/>
                <a:ea typeface="宋体" pitchFamily="98"/>
              </a:rPr>
              <a:t> 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pic>
        <p:nvPicPr>
          <p:cNvPr id="13004" name="yt_image_13004" title="H_153.33205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16280" y="2587985"/>
            <a:ext cx="1645920" cy="1947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008" name="yt_shape_13008"/>
              <p:cNvSpPr txBox="1"/>
              <p:nvPr/>
            </p:nvSpPr>
            <p:spPr>
              <a:xfrm>
                <a:off x="529030" y="2280495"/>
                <a:ext cx="4669548" cy="274479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分别是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的中点，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分别是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的中点，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GH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􀱀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>
          <p:sp>
            <p:nvSpPr>
              <p:cNvPr id="13008" name="yt_shape_1300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9030" y="2280495"/>
                <a:ext cx="4669548" cy="2744790"/>
              </a:xfrm>
              <a:prstGeom prst="rect">
                <a:avLst/>
              </a:prstGeom>
              <a:blipFill>
                <a:blip r:embed="rId3"/>
                <a:stretch>
                  <a:fillRect l="-4047" t="-1778" r="-2872" b="-62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4509F6D-2981-D970-FE24-917045E6CF32}"/>
              </a:ext>
            </a:extLst>
          </p:cNvPr>
          <p:cNvSpPr txBox="1"/>
          <p:nvPr/>
        </p:nvSpPr>
        <p:spPr>
          <a:xfrm>
            <a:off x="407368" y="1124744"/>
            <a:ext cx="5183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EFGH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是平行四边形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1501CF4-781C-3E2C-2857-E53D11B79103}"/>
              </a:ext>
            </a:extLst>
          </p:cNvPr>
          <p:cNvSpPr txBox="1"/>
          <p:nvPr/>
        </p:nvSpPr>
        <p:spPr>
          <a:xfrm>
            <a:off x="519094" y="1702582"/>
            <a:ext cx="23978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理由：连接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97DE372-8904-C6F6-981F-8748C3C901E9}"/>
              </a:ext>
            </a:extLst>
          </p:cNvPr>
          <p:cNvSpPr txBox="1"/>
          <p:nvPr/>
        </p:nvSpPr>
        <p:spPr>
          <a:xfrm>
            <a:off x="439019" y="2233689"/>
            <a:ext cx="46647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、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分别是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、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的中点，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7F1460E-4CEA-F4D9-67D7-E379CA1EA458}"/>
                  </a:ext>
                </a:extLst>
              </p:cNvPr>
              <p:cNvSpPr txBox="1"/>
              <p:nvPr/>
            </p:nvSpPr>
            <p:spPr>
              <a:xfrm>
                <a:off x="439019" y="2709177"/>
                <a:ext cx="3124899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EF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∥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EF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7F1460E-4CEA-F4D9-67D7-E379CA1EA45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9019" y="2709177"/>
                <a:ext cx="3124899" cy="765061"/>
              </a:xfrm>
              <a:prstGeom prst="rect">
                <a:avLst/>
              </a:prstGeom>
              <a:blipFill>
                <a:blip r:embed="rId4"/>
                <a:stretch>
                  <a:fillRect l="-2924" r="-3314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8E294374-306E-E1E1-69D9-546B7DF2BDD6}"/>
              </a:ext>
            </a:extLst>
          </p:cNvPr>
          <p:cNvSpPr txBox="1"/>
          <p:nvPr/>
        </p:nvSpPr>
        <p:spPr>
          <a:xfrm>
            <a:off x="439019" y="3380626"/>
            <a:ext cx="4804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、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分别是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、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的中点，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CDA418F3-A238-FCC9-281E-217AAC64E5A7}"/>
                  </a:ext>
                </a:extLst>
              </p:cNvPr>
              <p:cNvSpPr txBox="1"/>
              <p:nvPr/>
            </p:nvSpPr>
            <p:spPr>
              <a:xfrm>
                <a:off x="439019" y="3856114"/>
                <a:ext cx="349319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GH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∥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GH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CDA418F3-A238-FCC9-281E-217AAC64E5A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9019" y="3856114"/>
                <a:ext cx="3493198" cy="765061"/>
              </a:xfrm>
              <a:prstGeom prst="rect">
                <a:avLst/>
              </a:prstGeom>
              <a:blipFill>
                <a:blip r:embed="rId5"/>
                <a:stretch>
                  <a:fillRect l="-2618" r="-2792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文本框 12">
            <a:extLst>
              <a:ext uri="{FF2B5EF4-FFF2-40B4-BE49-F238E27FC236}">
                <a16:creationId xmlns:a16="http://schemas.microsoft.com/office/drawing/2014/main" id="{4AB550AD-A9B8-030B-0660-E9C0138B98A7}"/>
              </a:ext>
            </a:extLst>
          </p:cNvPr>
          <p:cNvSpPr txBox="1"/>
          <p:nvPr/>
        </p:nvSpPr>
        <p:spPr>
          <a:xfrm>
            <a:off x="428880" y="5072091"/>
            <a:ext cx="4345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EFGH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是平行四边形；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39019" y="4527564"/>
            <a:ext cx="2075561" cy="628323"/>
            <a:chOff x="439019" y="4527564"/>
            <a:chExt cx="2075561" cy="628323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E11F8AB2-2C50-629C-44AA-87500A6FB1EF}"/>
                </a:ext>
              </a:extLst>
            </p:cNvPr>
            <p:cNvSpPr txBox="1"/>
            <p:nvPr/>
          </p:nvSpPr>
          <p:spPr>
            <a:xfrm>
              <a:off x="439019" y="4527564"/>
              <a:ext cx="2075561" cy="517983"/>
            </a:xfrm>
            <a:prstGeom prst="rect">
              <a:avLst/>
            </a:prstGeom>
            <a:noFill/>
          </p:spPr>
          <p:txBody>
            <a:bodyPr vert="horz" wrap="none" rtlCol="0">
              <a:noAutofit/>
            </a:bodyPr>
            <a:lstStyle/>
            <a:p>
              <a:pPr>
                <a:lnSpc>
                  <a:spcPct val="129999"/>
                </a:lnSpc>
              </a:pPr>
              <a:r>
                <a:rPr kumimoji="0" lang="en-US" altLang="zh-CN" sz="2400" b="0" i="0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宋体" pitchFamily="24"/>
                  <a:ea typeface="宋体" pitchFamily="24"/>
                  <a:cs typeface="+mn-cs"/>
                </a:rPr>
                <a:t>∴</a:t>
              </a:r>
              <a:r>
                <a:rPr kumimoji="0" lang="en-US" altLang="zh-CN" sz="2400" b="0" i="1" strike="noStrike" kern="120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itchFamily="24"/>
                  <a:ea typeface="Times New Roman" pitchFamily="24"/>
                  <a:cs typeface="+mn-cs"/>
                </a:rPr>
                <a:t>EF</a:t>
              </a:r>
              <a:r>
                <a:rPr lang="en-US" altLang="zh-CN" sz="2400" dirty="0" smtClean="0">
                  <a:solidFill>
                    <a:srgbClr val="FF0000"/>
                  </a:solidFill>
                  <a:latin typeface="宋体" pitchFamily="24"/>
                  <a:ea typeface="宋体" pitchFamily="24"/>
                </a:rPr>
                <a:t>∥</a:t>
              </a:r>
              <a:r>
                <a:rPr kumimoji="0" lang="en-US" altLang="zh-CN" sz="2400" b="0" i="1" strike="noStrike" kern="120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itchFamily="24"/>
                  <a:ea typeface="Times New Roman" pitchFamily="24"/>
                  <a:cs typeface="+mn-cs"/>
                </a:rPr>
                <a:t>GH</a:t>
              </a:r>
              <a:r>
                <a:rPr kumimoji="0" lang="zh-CN" altLang="zh-CN" sz="2400" b="0" i="0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白正" pitchFamily="24"/>
                  <a:ea typeface="黑体" pitchFamily="24"/>
                  <a:cs typeface="+mn-cs"/>
                </a:rPr>
                <a:t>，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128627" y="4786555"/>
              <a:ext cx="3481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rgbClr val="FF0000"/>
                  </a:solidFill>
                </a:rPr>
                <a:t>═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13" grpId="0" build="allAtOnce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95" name="yt_shape_12995"/>
          <p:cNvSpPr txBox="1"/>
          <p:nvPr/>
        </p:nvSpPr>
        <p:spPr>
          <a:xfrm>
            <a:off x="551384" y="1172007"/>
            <a:ext cx="6727804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参考小敏思考问题的方法，解决以下问题：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的条件下，若连接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997" name="yt_image_12997" title="H_155.3283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60589" y="2207571"/>
            <a:ext cx="2029968" cy="1972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99" name="yt_shape_12999"/>
          <p:cNvSpPr txBox="1"/>
          <p:nvPr/>
        </p:nvSpPr>
        <p:spPr>
          <a:xfrm>
            <a:off x="551384" y="4312861"/>
            <a:ext cx="962603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满足什么条件时，四边形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EFGH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是菱形？写出结论并证明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白正" pitchFamily="24"/>
              <a:ea typeface="宋体" pitchFamily="24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FBBE44D-06B0-A1DC-56DC-7147322747BB}"/>
              </a:ext>
            </a:extLst>
          </p:cNvPr>
          <p:cNvSpPr txBox="1"/>
          <p:nvPr/>
        </p:nvSpPr>
        <p:spPr>
          <a:xfrm>
            <a:off x="418752" y="4873996"/>
            <a:ext cx="27280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连接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、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C5C42EA-805C-8C4C-AB2F-3B84840908B8}"/>
              </a:ext>
            </a:extLst>
          </p:cNvPr>
          <p:cNvSpPr txBox="1"/>
          <p:nvPr/>
        </p:nvSpPr>
        <p:spPr>
          <a:xfrm>
            <a:off x="551384" y="5428811"/>
            <a:ext cx="5445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时，四边形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EFGH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是菱形，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362F04A1-5883-E6FB-159B-2B151BEC414D}"/>
                  </a:ext>
                </a:extLst>
              </p:cNvPr>
              <p:cNvSpPr txBox="1"/>
              <p:nvPr/>
            </p:nvSpPr>
            <p:spPr>
              <a:xfrm>
                <a:off x="551384" y="5904299"/>
                <a:ext cx="414407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由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FG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可证；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362F04A1-5883-E6FB-159B-2B151BEC41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5904299"/>
                <a:ext cx="4144073" cy="765061"/>
              </a:xfrm>
              <a:prstGeom prst="rect">
                <a:avLst/>
              </a:prstGeom>
              <a:blipFill>
                <a:blip r:embed="rId3"/>
                <a:stretch>
                  <a:fillRect l="-2206" r="-2353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yt_image_13016" title="H_153.33205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75536" y="2223099"/>
            <a:ext cx="2088261" cy="1947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17" name="yt_shape_13017"/>
          <p:cNvSpPr txBox="1"/>
          <p:nvPr/>
        </p:nvSpPr>
        <p:spPr>
          <a:xfrm>
            <a:off x="4854795" y="1268413"/>
            <a:ext cx="2080313" cy="179299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9750" b="0" i="0" u="none" spc="-9750">
                <a:solidFill>
                  <a:srgbClr val="1EE3CF"/>
                </a:solidFill>
                <a:effectLst/>
                <a:latin typeface="白正" pitchFamily="98"/>
                <a:ea typeface="宋体" pitchFamily="98"/>
              </a:rPr>
              <a:t> </a:t>
            </a:r>
            <a:r>
              <a:rPr lang="en-US" altLang="zh-CN" sz="9750" b="0" i="0" u="none" spc="14022">
                <a:solidFill>
                  <a:srgbClr val="1EE3CF"/>
                </a:solidFill>
                <a:effectLst/>
                <a:latin typeface="白正" pitchFamily="98"/>
                <a:ea typeface="宋体" pitchFamily="98"/>
              </a:rPr>
              <a:t> 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41D10DB-3B12-53D1-AC1B-35EAC9E9D3ED}"/>
              </a:ext>
            </a:extLst>
          </p:cNvPr>
          <p:cNvSpPr txBox="1"/>
          <p:nvPr/>
        </p:nvSpPr>
        <p:spPr>
          <a:xfrm>
            <a:off x="551384" y="1789261"/>
            <a:ext cx="5445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时，四边形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EFGH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是矩形；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9AD1B7B-8406-6EF6-D177-054C3B93B694}"/>
              </a:ext>
            </a:extLst>
          </p:cNvPr>
          <p:cNvSpPr txBox="1"/>
          <p:nvPr/>
        </p:nvSpPr>
        <p:spPr>
          <a:xfrm>
            <a:off x="608477" y="2855790"/>
            <a:ext cx="69269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且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时，四边形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EFGH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是正方形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51384" y="1268413"/>
            <a:ext cx="9804472" cy="5208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②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当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与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满足什么条件时，四边形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EFGH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是矩形？直接写出结论</a:t>
            </a:r>
            <a:r>
              <a:rPr lang="zh-CN" altLang="zh-CN" sz="2400" dirty="0" smtClean="0">
                <a:solidFill>
                  <a:srgbClr val="000000"/>
                </a:solidFill>
                <a:latin typeface="白正" pitchFamily="24"/>
                <a:ea typeface="宋体" pitchFamily="24"/>
              </a:rPr>
              <a:t>；</a:t>
            </a:r>
            <a:endParaRPr lang="zh-CN" altLang="zh-CN" sz="2400" dirty="0">
              <a:solidFill>
                <a:srgbClr val="000000"/>
              </a:solidFill>
              <a:latin typeface="白正" pitchFamily="24"/>
              <a:ea typeface="宋体" pitchFamily="2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88946" y="2337634"/>
            <a:ext cx="9766910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③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当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与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满足什么条件时，四边形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EFGH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是正方形？直接写出结论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.</a:t>
            </a:r>
            <a:endParaRPr lang="en-US" altLang="zh-CN" sz="2400" dirty="0">
              <a:solidFill>
                <a:srgbClr val="000000"/>
              </a:solidFill>
              <a:latin typeface="Times New Roman" pitchFamily="24"/>
              <a:ea typeface="Times New Roman" pitchFamily="24"/>
            </a:endParaRPr>
          </a:p>
        </p:txBody>
      </p:sp>
      <p:pic>
        <p:nvPicPr>
          <p:cNvPr id="16" name="yt_image_12997" title="H_155.3283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81016" y="3609777"/>
            <a:ext cx="2029968" cy="1972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66" name="yt_shape_12866"/>
          <p:cNvSpPr txBox="1"/>
          <p:nvPr/>
        </p:nvSpPr>
        <p:spPr>
          <a:xfrm>
            <a:off x="540000" y="126841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邵阳市中考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如图，在等腰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，顶点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ODEF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上，已知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110°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870" name="yt_shape_12870"/>
          <p:cNvSpPr txBox="1"/>
          <p:nvPr/>
        </p:nvSpPr>
        <p:spPr>
          <a:xfrm>
            <a:off x="539881" y="406565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867" name="yt_shape_12867" title="H_128.7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43872" y="2605742"/>
            <a:ext cx="2531071" cy="2008091"/>
            <a:chOff x="0" y="0"/>
            <a:chExt cx="2060829" cy="1635012"/>
          </a:xfrm>
        </p:grpSpPr>
        <p:pic>
          <p:nvPicPr>
            <p:cNvPr id="2" name="yt_image_12867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60829" cy="12390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869" name="yt_shape_12869"/>
            <p:cNvSpPr txBox="1"/>
            <p:nvPr/>
          </p:nvSpPr>
          <p:spPr>
            <a:xfrm>
              <a:off x="497133" y="127501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0ECC1C07-3D89-9956-0B90-9437BC576ADE}"/>
              </a:ext>
            </a:extLst>
          </p:cNvPr>
          <p:cNvSpPr txBox="1"/>
          <p:nvPr/>
        </p:nvSpPr>
        <p:spPr>
          <a:xfrm>
            <a:off x="4534627" y="1697095"/>
            <a:ext cx="105302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110°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71" name="yt_shape_12871"/>
          <p:cNvSpPr txBox="1"/>
          <p:nvPr/>
        </p:nvSpPr>
        <p:spPr>
          <a:xfrm>
            <a:off x="540000" y="126559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荆州市中考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分别在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的延长线上，连接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，分别交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若添加一个条件使得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AEG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，则这个条件可以是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DF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答案不唯一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只需写一种情况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2875" name="yt_shape_12875"/>
          <p:cNvSpPr txBox="1"/>
          <p:nvPr/>
        </p:nvSpPr>
        <p:spPr>
          <a:xfrm>
            <a:off x="539881" y="4482395"/>
            <a:ext cx="65" cy="36009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872" name="yt_shape_12872" title="H_123.9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87888" y="3140968"/>
            <a:ext cx="2186732" cy="1867622"/>
            <a:chOff x="0" y="0"/>
            <a:chExt cx="1923669" cy="1642948"/>
          </a:xfrm>
        </p:grpSpPr>
        <p:pic>
          <p:nvPicPr>
            <p:cNvPr id="2" name="yt_image_12872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23669" cy="11784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874" name="yt_shape_12874"/>
            <p:cNvSpPr txBox="1"/>
            <p:nvPr/>
          </p:nvSpPr>
          <p:spPr>
            <a:xfrm>
              <a:off x="428553" y="1214433"/>
              <a:ext cx="1102562" cy="42851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B3245A3-E303-293D-3473-73DDC69625FF}"/>
              </a:ext>
            </a:extLst>
          </p:cNvPr>
          <p:cNvSpPr txBox="1"/>
          <p:nvPr/>
        </p:nvSpPr>
        <p:spPr>
          <a:xfrm>
            <a:off x="1059589" y="2169762"/>
            <a:ext cx="37011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答案不唯一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76" name="yt_shape_12876"/>
          <p:cNvSpPr txBox="1"/>
          <p:nvPr/>
        </p:nvSpPr>
        <p:spPr>
          <a:xfrm>
            <a:off x="540000" y="1196752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无锡市中考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的中点，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且分别交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</a:t>
            </a:r>
          </a:p>
        </p:txBody>
      </p:sp>
      <p:pic>
        <p:nvPicPr>
          <p:cNvPr id="12877" name="yt_image_12877" title="H_84.24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92344" y="2176313"/>
            <a:ext cx="2350003" cy="1263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79" name="yt_shape_12879"/>
          <p:cNvSpPr txBox="1"/>
          <p:nvPr/>
        </p:nvSpPr>
        <p:spPr>
          <a:xfrm>
            <a:off x="540000" y="2176313"/>
            <a:ext cx="3231654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DOF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BOE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C8CBEF6-E86B-8652-8A45-8833344EB2F8}"/>
              </a:ext>
            </a:extLst>
          </p:cNvPr>
          <p:cNvSpPr txBox="1"/>
          <p:nvPr/>
        </p:nvSpPr>
        <p:spPr>
          <a:xfrm>
            <a:off x="540000" y="2675743"/>
            <a:ext cx="77143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证明：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是平行四边形，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A8C452A-314B-9B01-ACF1-5555232A07DE}"/>
              </a:ext>
            </a:extLst>
          </p:cNvPr>
          <p:cNvSpPr txBox="1"/>
          <p:nvPr/>
        </p:nvSpPr>
        <p:spPr>
          <a:xfrm>
            <a:off x="540000" y="3151231"/>
            <a:ext cx="2694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A437BE1-9653-8AE8-46E2-5DF78FB36ED0}"/>
              </a:ext>
            </a:extLst>
          </p:cNvPr>
          <p:cNvSpPr txBox="1"/>
          <p:nvPr/>
        </p:nvSpPr>
        <p:spPr>
          <a:xfrm>
            <a:off x="540000" y="3626719"/>
            <a:ext cx="4169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的中点，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7418B546-F713-ED09-F342-2FE54D38B493}"/>
                  </a:ext>
                </a:extLst>
              </p:cNvPr>
              <p:cNvSpPr txBox="1"/>
              <p:nvPr/>
            </p:nvSpPr>
            <p:spPr>
              <a:xfrm>
                <a:off x="567743" y="3888160"/>
                <a:ext cx="5619178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DOF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BOE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𝑂𝐷𝐹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𝑂𝐵𝐸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𝑂𝐷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𝑂𝐵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𝐷𝑂𝐹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𝐵𝑂𝐸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7418B546-F713-ED09-F342-2FE54D38B49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7743" y="3888160"/>
                <a:ext cx="5619178" cy="1611643"/>
              </a:xfrm>
              <a:prstGeom prst="rect">
                <a:avLst/>
              </a:prstGeom>
              <a:blipFill>
                <a:blip r:embed="rId3"/>
                <a:stretch>
                  <a:fillRect l="-16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0C8BFC43-1F83-F72F-6A48-09D532EBAB04}"/>
              </a:ext>
            </a:extLst>
          </p:cNvPr>
          <p:cNvSpPr txBox="1"/>
          <p:nvPr/>
        </p:nvSpPr>
        <p:spPr>
          <a:xfrm>
            <a:off x="540000" y="5534599"/>
            <a:ext cx="3915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DOF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BOE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ASA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81" name="yt_shape_12881"/>
          <p:cNvSpPr txBox="1"/>
          <p:nvPr/>
        </p:nvSpPr>
        <p:spPr>
          <a:xfrm>
            <a:off x="612008" y="1344687"/>
            <a:ext cx="1939634" cy="50013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endParaRPr lang="zh-CN" altLang="zh-CN" sz="100" b="0" i="0" u="none" dirty="0">
              <a:noFill/>
              <a:effectLst/>
              <a:latin typeface="白正"/>
              <a:ea typeface="宋体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9963282-A1B6-A19C-DA2D-BDE9A94530CA}"/>
              </a:ext>
            </a:extLst>
          </p:cNvPr>
          <p:cNvSpPr txBox="1"/>
          <p:nvPr/>
        </p:nvSpPr>
        <p:spPr>
          <a:xfrm>
            <a:off x="551384" y="1844824"/>
            <a:ext cx="5183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DOF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52BA01F-9DD8-30DC-1D25-BC7A55979D29}"/>
              </a:ext>
            </a:extLst>
          </p:cNvPr>
          <p:cNvSpPr txBox="1"/>
          <p:nvPr/>
        </p:nvSpPr>
        <p:spPr>
          <a:xfrm>
            <a:off x="551384" y="2320312"/>
            <a:ext cx="6377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CF0619D-8D89-7615-24FD-7B8786B35FDD}"/>
              </a:ext>
            </a:extLst>
          </p:cNvPr>
          <p:cNvSpPr txBox="1"/>
          <p:nvPr/>
        </p:nvSpPr>
        <p:spPr>
          <a:xfrm>
            <a:off x="551384" y="2795800"/>
            <a:ext cx="1643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1" name="yt_image_12877" title="H_84.24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92344" y="2176313"/>
            <a:ext cx="2350003" cy="1263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84" name="yt_shape_12884"/>
          <p:cNvSpPr txBox="1"/>
          <p:nvPr/>
        </p:nvSpPr>
        <p:spPr>
          <a:xfrm>
            <a:off x="539881" y="1124490"/>
            <a:ext cx="3645229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三角形的中位线</a:t>
            </a:r>
          </a:p>
        </p:txBody>
      </p:sp>
      <p:sp>
        <p:nvSpPr>
          <p:cNvPr id="12885" name="yt_shape_12885"/>
          <p:cNvSpPr txBox="1"/>
          <p:nvPr/>
        </p:nvSpPr>
        <p:spPr>
          <a:xfrm>
            <a:off x="540000" y="16288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云南省中考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两点被池塘隔开，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三点不共线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设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的中点分别为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米，则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887" name="yt_table_12887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7811430"/>
              </p:ext>
            </p:extLst>
          </p:nvPr>
        </p:nvGraphicFramePr>
        <p:xfrm>
          <a:off x="539881" y="2588235"/>
          <a:ext cx="8235316" cy="475488"/>
        </p:xfrm>
        <a:graphic>
          <a:graphicData uri="http://schemas.openxmlformats.org/drawingml/2006/table">
            <a:tbl>
              <a:tblPr/>
              <a:tblGrid>
                <a:gridCol w="2262505">
                  <a:extLst>
                    <a:ext uri="{9D8B030D-6E8A-4147-A177-3AD203B41FA5}">
                      <a16:colId xmlns:a16="http://schemas.microsoft.com/office/drawing/2014/main" val="10457"/>
                    </a:ext>
                  </a:extLst>
                </a:gridCol>
                <a:gridCol w="2245043">
                  <a:extLst>
                    <a:ext uri="{9D8B030D-6E8A-4147-A177-3AD203B41FA5}">
                      <a16:colId xmlns:a16="http://schemas.microsoft.com/office/drawing/2014/main" val="10458"/>
                    </a:ext>
                  </a:extLst>
                </a:gridCol>
                <a:gridCol w="2245043">
                  <a:extLst>
                    <a:ext uri="{9D8B030D-6E8A-4147-A177-3AD203B41FA5}">
                      <a16:colId xmlns:a16="http://schemas.microsoft.com/office/drawing/2014/main" val="10459"/>
                    </a:ext>
                  </a:extLst>
                </a:gridCol>
                <a:gridCol w="1482725">
                  <a:extLst>
                    <a:ext uri="{9D8B030D-6E8A-4147-A177-3AD203B41FA5}">
                      <a16:colId xmlns:a16="http://schemas.microsoft.com/office/drawing/2014/main" val="104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6"/>
                  </a:ext>
                </a:extLst>
              </a:tr>
            </a:tbl>
          </a:graphicData>
        </a:graphic>
      </p:graphicFrame>
      <p:pic>
        <p:nvPicPr>
          <p:cNvPr id="12886" name="yt_image_12886_skip" title="H_114.84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35298" y="2236895"/>
            <a:ext cx="1914525" cy="1458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89" name="yt_shape_12889"/>
          <p:cNvSpPr txBox="1"/>
          <p:nvPr/>
        </p:nvSpPr>
        <p:spPr>
          <a:xfrm>
            <a:off x="675664" y="379693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泸州市中考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的对角线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相交于点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的平分线与边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相交于点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中点，若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的长为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893" name="yt_table_12893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9414261"/>
              </p:ext>
            </p:extLst>
          </p:nvPr>
        </p:nvGraphicFramePr>
        <p:xfrm>
          <a:off x="675545" y="4756374"/>
          <a:ext cx="7786054" cy="475488"/>
        </p:xfrm>
        <a:graphic>
          <a:graphicData uri="http://schemas.openxmlformats.org/drawingml/2006/table">
            <a:tbl>
              <a:tblPr/>
              <a:tblGrid>
                <a:gridCol w="2262505">
                  <a:extLst>
                    <a:ext uri="{9D8B030D-6E8A-4147-A177-3AD203B41FA5}">
                      <a16:colId xmlns:a16="http://schemas.microsoft.com/office/drawing/2014/main" val="10461"/>
                    </a:ext>
                  </a:extLst>
                </a:gridCol>
                <a:gridCol w="2245043">
                  <a:extLst>
                    <a:ext uri="{9D8B030D-6E8A-4147-A177-3AD203B41FA5}">
                      <a16:colId xmlns:a16="http://schemas.microsoft.com/office/drawing/2014/main" val="10462"/>
                    </a:ext>
                  </a:extLst>
                </a:gridCol>
                <a:gridCol w="2245043">
                  <a:extLst>
                    <a:ext uri="{9D8B030D-6E8A-4147-A177-3AD203B41FA5}">
                      <a16:colId xmlns:a16="http://schemas.microsoft.com/office/drawing/2014/main" val="10463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46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7"/>
                  </a:ext>
                </a:extLst>
              </a:tr>
            </a:tbl>
          </a:graphicData>
        </a:graphic>
      </p:graphicFrame>
      <p:grpSp>
        <p:nvGrpSpPr>
          <p:cNvPr id="12890" name="yt_shape_12890_skip" title="H_114.5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66134" y="4841367"/>
            <a:ext cx="2083689" cy="1454418"/>
            <a:chOff x="0" y="0"/>
            <a:chExt cx="2083689" cy="1454418"/>
          </a:xfrm>
        </p:grpSpPr>
        <p:pic>
          <p:nvPicPr>
            <p:cNvPr id="2" name="yt_image_12890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83689" cy="10584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892" name="yt_shape_12892"/>
            <p:cNvSpPr txBox="1"/>
            <p:nvPr/>
          </p:nvSpPr>
          <p:spPr>
            <a:xfrm>
              <a:off x="508563" y="109441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698904416389">
            <a:extLst>
              <a:ext uri="{FF2B5EF4-FFF2-40B4-BE49-F238E27FC236}">
                <a16:creationId xmlns:a16="http://schemas.microsoft.com/office/drawing/2014/main" id="{151B9419-D16E-D1DC-C041-0304EBD6E30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81" y="1166363"/>
            <a:ext cx="1171767" cy="36539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59929660-BCE4-CF52-5108-09DD06687212}"/>
              </a:ext>
            </a:extLst>
          </p:cNvPr>
          <p:cNvSpPr txBox="1"/>
          <p:nvPr/>
        </p:nvSpPr>
        <p:spPr>
          <a:xfrm>
            <a:off x="6231664" y="20574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B4C34A8-9BE6-AEA5-5A70-82F6D7F7CDFD}"/>
              </a:ext>
            </a:extLst>
          </p:cNvPr>
          <p:cNvSpPr txBox="1"/>
          <p:nvPr/>
        </p:nvSpPr>
        <p:spPr>
          <a:xfrm>
            <a:off x="9677266" y="422562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895" name="yt_shape_12895"/>
              <p:cNvSpPr txBox="1"/>
              <p:nvPr/>
            </p:nvSpPr>
            <p:spPr>
              <a:xfrm>
                <a:off x="540000" y="1265592"/>
                <a:ext cx="11111999" cy="143404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辽宁省中考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如图，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的角平分线，过点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分别作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的平行线，交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，则四边形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CEDF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的周长是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2895" name="yt_shape_1289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265592"/>
                <a:ext cx="11111999" cy="1434047"/>
              </a:xfrm>
              <a:prstGeom prst="rect">
                <a:avLst/>
              </a:prstGeom>
              <a:blipFill>
                <a:blip r:embed="rId2"/>
                <a:stretch>
                  <a:fillRect l="-1701" t="-3830" r="-1701" b="-123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900" name="yt_shape_12900"/>
          <p:cNvSpPr txBox="1"/>
          <p:nvPr/>
        </p:nvSpPr>
        <p:spPr>
          <a:xfrm>
            <a:off x="539881" y="4692220"/>
            <a:ext cx="65" cy="36009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897" name="yt_shape_12897" title="H_136.9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87888" y="2924944"/>
            <a:ext cx="1795187" cy="2061662"/>
            <a:chOff x="0" y="0"/>
            <a:chExt cx="1573911" cy="1807540"/>
          </a:xfrm>
        </p:grpSpPr>
        <p:pic>
          <p:nvPicPr>
            <p:cNvPr id="2" name="yt_image_12897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73911" cy="13430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899" name="yt_shape_12899"/>
            <p:cNvSpPr txBox="1"/>
            <p:nvPr/>
          </p:nvSpPr>
          <p:spPr>
            <a:xfrm>
              <a:off x="253674" y="1379025"/>
              <a:ext cx="1102562" cy="42851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8C0AC707-CCCA-3E2A-37AE-898366D748AE}"/>
              </a:ext>
            </a:extLst>
          </p:cNvPr>
          <p:cNvSpPr txBox="1"/>
          <p:nvPr/>
        </p:nvSpPr>
        <p:spPr>
          <a:xfrm>
            <a:off x="1059589" y="2214593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1" name="yt_shape_12901"/>
          <p:cNvSpPr txBox="1"/>
          <p:nvPr/>
        </p:nvSpPr>
        <p:spPr>
          <a:xfrm>
            <a:off x="540000" y="119675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中，对角线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相交于点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分别是边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的中点，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的中点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902" name="yt_image_12902" title="H_145.80606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60943" y="2105399"/>
            <a:ext cx="1591056" cy="1851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479256" y="2172571"/>
            <a:ext cx="3365024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求证：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PQ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⊥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MN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；</a:t>
            </a:r>
            <a:endParaRPr lang="zh-CN" altLang="zh-CN" sz="2400" dirty="0">
              <a:solidFill>
                <a:srgbClr val="000000"/>
              </a:solidFill>
              <a:latin typeface="白正" pitchFamily="24"/>
              <a:ea typeface="宋体" pitchFamily="24"/>
            </a:endParaRPr>
          </a:p>
        </p:txBody>
      </p:sp>
      <p:pic>
        <p:nvPicPr>
          <p:cNvPr id="7" name="yt_image_12907" title="H_126.54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87244" y="4509120"/>
            <a:ext cx="1338453" cy="1607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0" name="yt_shape_12910"/>
              <p:cNvSpPr txBox="1"/>
              <p:nvPr/>
            </p:nvSpPr>
            <p:spPr>
              <a:xfrm>
                <a:off x="567749" y="3199124"/>
                <a:ext cx="9053761" cy="254691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分别是边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的中点，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在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的中垂线上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Q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中点，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PQ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>
          <p:sp>
            <p:nvSpPr>
              <p:cNvPr id="10" name="yt_shape_129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7749" y="3199124"/>
                <a:ext cx="9053761" cy="2546916"/>
              </a:xfrm>
              <a:prstGeom prst="rect">
                <a:avLst/>
              </a:prstGeom>
              <a:blipFill>
                <a:blip r:embed="rId4"/>
                <a:stretch>
                  <a:fillRect l="-2020" r="-1145" b="-64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46CB1FC0-1FA1-17BC-C4A1-7B473C09A2E7}"/>
              </a:ext>
            </a:extLst>
          </p:cNvPr>
          <p:cNvSpPr txBox="1"/>
          <p:nvPr/>
        </p:nvSpPr>
        <p:spPr>
          <a:xfrm>
            <a:off x="376837" y="2745035"/>
            <a:ext cx="39043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证明：连接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PN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4CCDD609-E15E-2537-F2DF-D2B9203D4D08}"/>
                  </a:ext>
                </a:extLst>
              </p:cNvPr>
              <p:cNvSpPr txBox="1"/>
              <p:nvPr/>
            </p:nvSpPr>
            <p:spPr>
              <a:xfrm>
                <a:off x="477738" y="3152318"/>
                <a:ext cx="9146287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、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、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N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分别是边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、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、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的中点，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PN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4CCDD609-E15E-2537-F2DF-D2B9203D4D0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7738" y="3152318"/>
                <a:ext cx="9146287" cy="765061"/>
              </a:xfrm>
              <a:prstGeom prst="rect">
                <a:avLst/>
              </a:prstGeom>
              <a:blipFill>
                <a:blip r:embed="rId5"/>
                <a:stretch>
                  <a:fillRect l="-999" r="-1066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文本框 12">
            <a:extLst>
              <a:ext uri="{FF2B5EF4-FFF2-40B4-BE49-F238E27FC236}">
                <a16:creationId xmlns:a16="http://schemas.microsoft.com/office/drawing/2014/main" id="{2B347270-87A4-3E34-8068-FF06208C2F88}"/>
              </a:ext>
            </a:extLst>
          </p:cNvPr>
          <p:cNvSpPr txBox="1"/>
          <p:nvPr/>
        </p:nvSpPr>
        <p:spPr>
          <a:xfrm>
            <a:off x="477738" y="3823767"/>
            <a:ext cx="3937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3FB9AA43-F2C9-1534-ED71-4EFEEE4D5EB7}"/>
              </a:ext>
            </a:extLst>
          </p:cNvPr>
          <p:cNvSpPr txBox="1"/>
          <p:nvPr/>
        </p:nvSpPr>
        <p:spPr>
          <a:xfrm>
            <a:off x="477738" y="4299255"/>
            <a:ext cx="3032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在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的中垂线上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681753F7-85FB-23FF-A7E6-F96A2F2A0676}"/>
              </a:ext>
            </a:extLst>
          </p:cNvPr>
          <p:cNvSpPr txBox="1"/>
          <p:nvPr/>
        </p:nvSpPr>
        <p:spPr>
          <a:xfrm>
            <a:off x="477738" y="4774743"/>
            <a:ext cx="23819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中点，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78A9B887-B8B8-8C32-B8FB-D4E492C920BB}"/>
              </a:ext>
            </a:extLst>
          </p:cNvPr>
          <p:cNvSpPr txBox="1"/>
          <p:nvPr/>
        </p:nvSpPr>
        <p:spPr>
          <a:xfrm>
            <a:off x="477738" y="5250231"/>
            <a:ext cx="1729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PQ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MN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2076</Words>
  <Application>Microsoft Office PowerPoint</Application>
  <PresentationFormat>宽屏</PresentationFormat>
  <Paragraphs>194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40" baseType="lpstr">
      <vt:lpstr>Finished</vt:lpstr>
      <vt:lpstr>白正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阳鑫</cp:lastModifiedBy>
  <cp:revision>47</cp:revision>
  <dcterms:created xsi:type="dcterms:W3CDTF">2023-05-05T05:33:04Z</dcterms:created>
  <dcterms:modified xsi:type="dcterms:W3CDTF">2023-11-02T13:38:11Z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