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8" r:id="rId6"/>
    <p:sldId id="371" r:id="rId7"/>
    <p:sldId id="373" r:id="rId8"/>
    <p:sldId id="374" r:id="rId9"/>
    <p:sldId id="376" r:id="rId10"/>
    <p:sldId id="378" r:id="rId11"/>
    <p:sldId id="379" r:id="rId12"/>
    <p:sldId id="384" r:id="rId13"/>
    <p:sldId id="381" r:id="rId14"/>
    <p:sldId id="382" r:id="rId15"/>
    <p:sldId id="386" r:id="rId16"/>
    <p:sldId id="387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bin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bin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bin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2.bin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7" name="yt_shape_10857"/>
          <p:cNvSpPr txBox="1"/>
          <p:nvPr/>
        </p:nvSpPr>
        <p:spPr>
          <a:xfrm>
            <a:off x="479256" y="114724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856" name="yt_image_10856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256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9" name="yt_shape_10859"/>
          <p:cNvSpPr txBox="1"/>
          <p:nvPr/>
        </p:nvSpPr>
        <p:spPr>
          <a:xfrm>
            <a:off x="479376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若直角三角形的两条直角边长分别为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，斜边长为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，则它们之间的关系为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E97A11-FFCB-2E2A-5A44-3E213E17DA70}"/>
              </a:ext>
            </a:extLst>
          </p:cNvPr>
          <p:cNvSpPr txBox="1"/>
          <p:nvPr/>
        </p:nvSpPr>
        <p:spPr>
          <a:xfrm>
            <a:off x="998965" y="2273507"/>
            <a:ext cx="1839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1" name="yt_shape_10921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，则图中阴影部分的面积为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925" name="yt_shape_10925"/>
          <p:cNvSpPr txBox="1"/>
          <p:nvPr/>
        </p:nvSpPr>
        <p:spPr>
          <a:xfrm>
            <a:off x="539881" y="38454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22" name="yt_shape_10922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1787" y="2236543"/>
            <a:ext cx="1488186" cy="1558431"/>
            <a:chOff x="0" y="0"/>
            <a:chExt cx="1488186" cy="1558431"/>
          </a:xfrm>
        </p:grpSpPr>
        <p:pic>
          <p:nvPicPr>
            <p:cNvPr id="2" name="yt_image_10922">
              <a:extLst>
                <a:ext uri="">
  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8186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24" name="yt_shape_10924"/>
            <p:cNvSpPr txBox="1"/>
            <p:nvPr/>
          </p:nvSpPr>
          <p:spPr>
            <a:xfrm>
              <a:off x="134629" y="119843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93E7DDC-98C9-EA41-92ED-3A561C8D08C9}"/>
              </a:ext>
            </a:extLst>
          </p:cNvPr>
          <p:cNvSpPr txBox="1"/>
          <p:nvPr/>
        </p:nvSpPr>
        <p:spPr>
          <a:xfrm>
            <a:off x="6746013" y="155342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30" name="yt_shape_10930"/>
              <p:cNvSpPr txBox="1"/>
              <p:nvPr/>
            </p:nvSpPr>
            <p:spPr>
              <a:xfrm>
                <a:off x="569387" y="2333145"/>
                <a:ext cx="7325210" cy="35872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34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930" name="yt_shape_109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333145"/>
                <a:ext cx="7325210" cy="3587264"/>
              </a:xfrm>
              <a:prstGeom prst="rect">
                <a:avLst/>
              </a:prstGeom>
              <a:blipFill>
                <a:blip r:embed="rId2"/>
                <a:stretch>
                  <a:fillRect l="-2496" t="-1531" r="-1581" b="-4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363DDB9-11C1-CC8F-E970-875D53FB5BE1}"/>
              </a:ext>
            </a:extLst>
          </p:cNvPr>
          <p:cNvSpPr txBox="1"/>
          <p:nvPr/>
        </p:nvSpPr>
        <p:spPr>
          <a:xfrm>
            <a:off x="479376" y="2286339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F0076B-DEDE-BEA7-9B35-206F4C399D01}"/>
              </a:ext>
            </a:extLst>
          </p:cNvPr>
          <p:cNvSpPr txBox="1"/>
          <p:nvPr/>
        </p:nvSpPr>
        <p:spPr>
          <a:xfrm>
            <a:off x="479376" y="2761827"/>
            <a:ext cx="278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5D33DD-79F9-A8D2-AA40-49F225361060}"/>
                  </a:ext>
                </a:extLst>
              </p:cNvPr>
              <p:cNvSpPr txBox="1"/>
              <p:nvPr/>
            </p:nvSpPr>
            <p:spPr>
              <a:xfrm>
                <a:off x="479376" y="3237315"/>
                <a:ext cx="280511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5D33DD-79F9-A8D2-AA40-49F2253610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237315"/>
                <a:ext cx="2805113" cy="630441"/>
              </a:xfrm>
              <a:prstGeom prst="rect">
                <a:avLst/>
              </a:prstGeom>
              <a:blipFill>
                <a:blip r:embed="rId3"/>
                <a:stretch>
                  <a:fillRect l="-3478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EDB1C8-A936-00E2-EFEE-7A38A39E334D}"/>
                  </a:ext>
                </a:extLst>
              </p:cNvPr>
              <p:cNvSpPr txBox="1"/>
              <p:nvPr/>
            </p:nvSpPr>
            <p:spPr>
              <a:xfrm>
                <a:off x="1088976" y="3774145"/>
                <a:ext cx="1608837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EDB1C8-A936-00E2-EFEE-7A38A39E33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976" y="3774145"/>
                <a:ext cx="1608837" cy="630441"/>
              </a:xfrm>
              <a:prstGeom prst="rect">
                <a:avLst/>
              </a:prstGeom>
              <a:blipFill>
                <a:blip r:embed="rId4"/>
                <a:stretch>
                  <a:fillRect l="-6061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9287616-CCE5-CCB0-93F9-7D8947C2B097}"/>
                  </a:ext>
                </a:extLst>
              </p:cNvPr>
              <p:cNvSpPr txBox="1"/>
              <p:nvPr/>
            </p:nvSpPr>
            <p:spPr>
              <a:xfrm>
                <a:off x="1088976" y="4310973"/>
                <a:ext cx="132638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9287616-CCE5-CCB0-93F9-7D8947C2B0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976" y="4310973"/>
                <a:ext cx="1326389" cy="613931"/>
              </a:xfrm>
              <a:prstGeom prst="rect">
                <a:avLst/>
              </a:prstGeom>
              <a:blipFill>
                <a:blip r:embed="rId5"/>
                <a:stretch>
                  <a:fillRect l="-7373" r="-7373" b="-8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C3D6F0A-1CB1-905E-C2E3-4A94C7A74893}"/>
              </a:ext>
            </a:extLst>
          </p:cNvPr>
          <p:cNvSpPr txBox="1"/>
          <p:nvPr/>
        </p:nvSpPr>
        <p:spPr>
          <a:xfrm>
            <a:off x="479376" y="4831292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62BFF4C-54A9-9F54-9376-0F753F7B96C4}"/>
                  </a:ext>
                </a:extLst>
              </p:cNvPr>
              <p:cNvSpPr txBox="1"/>
              <p:nvPr/>
            </p:nvSpPr>
            <p:spPr>
              <a:xfrm>
                <a:off x="479376" y="5306780"/>
                <a:ext cx="7434453" cy="6257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34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62BFF4C-54A9-9F54-9376-0F753F7B96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306780"/>
                <a:ext cx="7434453" cy="625742"/>
              </a:xfrm>
              <a:prstGeom prst="rect">
                <a:avLst/>
              </a:prstGeom>
              <a:blipFill>
                <a:blip r:embed="rId6"/>
                <a:stretch>
                  <a:fillRect l="-1313" r="-1313"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0926"/>
              <p:cNvSpPr txBox="1"/>
              <p:nvPr/>
            </p:nvSpPr>
            <p:spPr>
              <a:xfrm>
                <a:off x="479376" y="1196752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09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196752"/>
                <a:ext cx="11111999" cy="946798"/>
              </a:xfrm>
              <a:prstGeom prst="rect">
                <a:avLst/>
              </a:prstGeom>
              <a:blipFill>
                <a:blip r:embed="rId7"/>
                <a:stretch>
                  <a:fillRect l="-1701" t="-5128" r="-1701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0928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83396" y="2192568"/>
            <a:ext cx="2224563" cy="162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2" name="yt_shape_10932"/>
          <p:cNvSpPr txBox="1"/>
          <p:nvPr/>
        </p:nvSpPr>
        <p:spPr>
          <a:xfrm>
            <a:off x="540000" y="124290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某学习小组经过合作交流，给出了下面的解题思路，请你按照他们的解题思路，完成解答过程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933" name="yt_image_10933" title="H_116.1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492896"/>
            <a:ext cx="1739575" cy="167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5" name="yt_shape_10935"/>
          <p:cNvSpPr txBox="1"/>
          <p:nvPr/>
        </p:nvSpPr>
        <p:spPr>
          <a:xfrm>
            <a:off x="407368" y="2710895"/>
            <a:ext cx="80615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，用含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的代数式表示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FB893D-60E1-CDE0-F217-0F38B58D4D0A}"/>
              </a:ext>
            </a:extLst>
          </p:cNvPr>
          <p:cNvSpPr txBox="1"/>
          <p:nvPr/>
        </p:nvSpPr>
        <p:spPr>
          <a:xfrm>
            <a:off x="7175357" y="2664089"/>
            <a:ext cx="122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936"/>
          <p:cNvSpPr txBox="1"/>
          <p:nvPr/>
        </p:nvSpPr>
        <p:spPr>
          <a:xfrm>
            <a:off x="407368" y="3214474"/>
            <a:ext cx="939520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请根据勾股定理，利用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桥梁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建立方程，并求出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由勾股定理，得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77EC041-BE21-BA16-E97C-EA92FA25D455}"/>
              </a:ext>
            </a:extLst>
          </p:cNvPr>
          <p:cNvSpPr txBox="1"/>
          <p:nvPr/>
        </p:nvSpPr>
        <p:spPr>
          <a:xfrm>
            <a:off x="317357" y="3643156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DFFB0C-C649-49CC-4F23-B07D8C05AA53}"/>
              </a:ext>
            </a:extLst>
          </p:cNvPr>
          <p:cNvSpPr txBox="1"/>
          <p:nvPr/>
        </p:nvSpPr>
        <p:spPr>
          <a:xfrm>
            <a:off x="317357" y="4118644"/>
            <a:ext cx="383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6874DB-5E26-71C1-2772-C78C991C2FD5}"/>
              </a:ext>
            </a:extLst>
          </p:cNvPr>
          <p:cNvSpPr txBox="1"/>
          <p:nvPr/>
        </p:nvSpPr>
        <p:spPr>
          <a:xfrm>
            <a:off x="317357" y="4594132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5FD600F-07F5-225A-BBBC-A16164490FAE}"/>
              </a:ext>
            </a:extLst>
          </p:cNvPr>
          <p:cNvSpPr txBox="1"/>
          <p:nvPr/>
        </p:nvSpPr>
        <p:spPr>
          <a:xfrm>
            <a:off x="317357" y="5069620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48FD5D3-90D0-4437-EB92-17C5A54340F4}"/>
              </a:ext>
            </a:extLst>
          </p:cNvPr>
          <p:cNvSpPr txBox="1"/>
          <p:nvPr/>
        </p:nvSpPr>
        <p:spPr>
          <a:xfrm>
            <a:off x="317357" y="5545108"/>
            <a:ext cx="1458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0" name="yt_shape_10940"/>
          <p:cNvSpPr txBox="1"/>
          <p:nvPr/>
        </p:nvSpPr>
        <p:spPr>
          <a:xfrm>
            <a:off x="539880" y="127250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939" name="yt_image_10939" title="H_50.9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27250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42" name="yt_shape_10942"/>
          <p:cNvSpPr txBox="1"/>
          <p:nvPr/>
        </p:nvSpPr>
        <p:spPr>
          <a:xfrm>
            <a:off x="540000" y="19700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阅读与思考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如图，等腰直角三角板如图放置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直角顶点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上，分别过点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943" name="yt_image_10943" title="H_107.1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3872" y="3194220"/>
            <a:ext cx="2566445" cy="162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29CEEF8-102D-B22D-AA9D-2D6624A80C1C}"/>
              </a:ext>
            </a:extLst>
          </p:cNvPr>
          <p:cNvSpPr txBox="1"/>
          <p:nvPr/>
        </p:nvSpPr>
        <p:spPr>
          <a:xfrm>
            <a:off x="449989" y="1616602"/>
            <a:ext cx="407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EFE05E-2B3C-F18F-F583-19082D3E570B}"/>
              </a:ext>
            </a:extLst>
          </p:cNvPr>
          <p:cNvSpPr txBox="1"/>
          <p:nvPr/>
        </p:nvSpPr>
        <p:spPr>
          <a:xfrm>
            <a:off x="449989" y="2092090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64574A-7B63-3A82-3A76-8E501D989BB7}"/>
              </a:ext>
            </a:extLst>
          </p:cNvPr>
          <p:cNvSpPr txBox="1"/>
          <p:nvPr/>
        </p:nvSpPr>
        <p:spPr>
          <a:xfrm>
            <a:off x="449989" y="2567578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462D39-6CB4-54CA-3434-60D57D4E4CE8}"/>
              </a:ext>
            </a:extLst>
          </p:cNvPr>
          <p:cNvSpPr txBox="1"/>
          <p:nvPr/>
        </p:nvSpPr>
        <p:spPr>
          <a:xfrm>
            <a:off x="449989" y="3043066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480E2EC-FF4C-062E-EB1B-C56A765FA4F5}"/>
                  </a:ext>
                </a:extLst>
              </p:cNvPr>
              <p:cNvSpPr txBox="1"/>
              <p:nvPr/>
            </p:nvSpPr>
            <p:spPr>
              <a:xfrm>
                <a:off x="461256" y="3327616"/>
                <a:ext cx="55445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480E2EC-FF4C-062E-EB1B-C56A765FA4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256" y="3327616"/>
                <a:ext cx="5544566" cy="1611643"/>
              </a:xfrm>
              <a:prstGeom prst="rect">
                <a:avLst/>
              </a:prstGeom>
              <a:blipFill>
                <a:blip r:embed="rId2"/>
                <a:stretch>
                  <a:fillRect l="-17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31BED94-D319-5276-DFA8-CF72C5808B0B}"/>
              </a:ext>
            </a:extLst>
          </p:cNvPr>
          <p:cNvSpPr txBox="1"/>
          <p:nvPr/>
        </p:nvSpPr>
        <p:spPr>
          <a:xfrm>
            <a:off x="449989" y="5036585"/>
            <a:ext cx="3880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311C7DC-6C80-B584-2AD5-80A93AB4287D}"/>
              </a:ext>
            </a:extLst>
          </p:cNvPr>
          <p:cNvSpPr txBox="1"/>
          <p:nvPr/>
        </p:nvSpPr>
        <p:spPr>
          <a:xfrm>
            <a:off x="449989" y="5512073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0945"/>
          <p:cNvSpPr txBox="1"/>
          <p:nvPr/>
        </p:nvSpPr>
        <p:spPr>
          <a:xfrm>
            <a:off x="449989" y="1130235"/>
            <a:ext cx="311142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pic>
        <p:nvPicPr>
          <p:cNvPr id="12" name="yt_image_10943" title="H_107.1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4562" y="1947192"/>
            <a:ext cx="2566445" cy="162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49" name="yt_shape_10949"/>
              <p:cNvSpPr txBox="1"/>
              <p:nvPr/>
            </p:nvSpPr>
            <p:spPr>
              <a:xfrm>
                <a:off x="551384" y="1827187"/>
                <a:ext cx="8523167" cy="29426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知：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梯形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梯形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整理，得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949" name="yt_shape_109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27187"/>
                <a:ext cx="8523167" cy="2942665"/>
              </a:xfrm>
              <a:prstGeom prst="rect">
                <a:avLst/>
              </a:prstGeom>
              <a:blipFill>
                <a:blip r:embed="rId2"/>
                <a:stretch>
                  <a:fillRect l="-2144" t="-1867" b="-5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BF48555-5928-48C1-5092-D7B63E3364FB}"/>
              </a:ext>
            </a:extLst>
          </p:cNvPr>
          <p:cNvSpPr txBox="1"/>
          <p:nvPr/>
        </p:nvSpPr>
        <p:spPr>
          <a:xfrm>
            <a:off x="461373" y="1780381"/>
            <a:ext cx="634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知：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568AA4-6316-6683-0F0C-097D463962CC}"/>
                  </a:ext>
                </a:extLst>
              </p:cNvPr>
              <p:cNvSpPr txBox="1"/>
              <p:nvPr/>
            </p:nvSpPr>
            <p:spPr>
              <a:xfrm>
                <a:off x="461373" y="2255869"/>
                <a:ext cx="64935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梯形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568AA4-6316-6683-0F0C-097D463962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255869"/>
                <a:ext cx="6493573" cy="765061"/>
              </a:xfrm>
              <a:prstGeom prst="rect">
                <a:avLst/>
              </a:prstGeom>
              <a:blipFill>
                <a:blip r:embed="rId3"/>
                <a:stretch>
                  <a:fillRect l="-1502" r="-159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988D27-D98D-3F52-1266-6CF35394A2FD}"/>
                  </a:ext>
                </a:extLst>
              </p:cNvPr>
              <p:cNvSpPr txBox="1"/>
              <p:nvPr/>
            </p:nvSpPr>
            <p:spPr>
              <a:xfrm>
                <a:off x="461373" y="2927318"/>
                <a:ext cx="85192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梯形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988D27-D98D-3F52-1266-6CF35394A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927318"/>
                <a:ext cx="8519223" cy="765061"/>
              </a:xfrm>
              <a:prstGeom prst="rect">
                <a:avLst/>
              </a:prstGeom>
              <a:blipFill>
                <a:blip r:embed="rId4"/>
                <a:stretch>
                  <a:fillRect l="-1145" r="-100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E4C0CAE-D77B-4EE6-7494-DF5345704988}"/>
                  </a:ext>
                </a:extLst>
              </p:cNvPr>
              <p:cNvSpPr txBox="1"/>
              <p:nvPr/>
            </p:nvSpPr>
            <p:spPr>
              <a:xfrm>
                <a:off x="461373" y="3598767"/>
                <a:ext cx="35201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E4C0CAE-D77B-4EE6-7494-DF53457049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598767"/>
                <a:ext cx="3520186" cy="765061"/>
              </a:xfrm>
              <a:prstGeom prst="rect">
                <a:avLst/>
              </a:prstGeom>
              <a:blipFill>
                <a:blip r:embed="rId5"/>
                <a:stretch>
                  <a:fillRect l="-2773" r="-2946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1CE4297-2A0D-45DF-A256-5E0501858F2E}"/>
              </a:ext>
            </a:extLst>
          </p:cNvPr>
          <p:cNvSpPr txBox="1"/>
          <p:nvPr/>
        </p:nvSpPr>
        <p:spPr>
          <a:xfrm>
            <a:off x="461373" y="4270216"/>
            <a:ext cx="2829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整理，得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946"/>
          <p:cNvSpPr txBox="1"/>
          <p:nvPr/>
        </p:nvSpPr>
        <p:spPr>
          <a:xfrm>
            <a:off x="551384" y="1249517"/>
            <a:ext cx="83340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三边分别为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，利用此图证明勾股定理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9" name="yt_image_10943" title="H_107.1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64562" y="1947192"/>
            <a:ext cx="2566445" cy="162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1" name="yt_shape_10861"/>
          <p:cNvSpPr txBox="1"/>
          <p:nvPr/>
        </p:nvSpPr>
        <p:spPr>
          <a:xfrm>
            <a:off x="540068" y="1022010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860" name="yt_image_10860" title="H_51.3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68" y="102201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63" name="yt_shape_10863"/>
          <p:cNvSpPr txBox="1"/>
          <p:nvPr/>
        </p:nvSpPr>
        <p:spPr>
          <a:xfrm>
            <a:off x="540068" y="1725307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勾股定理的认识</a:t>
            </a:r>
          </a:p>
        </p:txBody>
      </p:sp>
      <p:sp>
        <p:nvSpPr>
          <p:cNvPr id="10864" name="yt_shape_10864"/>
          <p:cNvSpPr txBox="1"/>
          <p:nvPr/>
        </p:nvSpPr>
        <p:spPr>
          <a:xfrm>
            <a:off x="540068" y="2229617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65" name="yt_table_108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831369"/>
              </p:ext>
            </p:extLst>
          </p:nvPr>
        </p:nvGraphicFramePr>
        <p:xfrm>
          <a:off x="540068" y="2708920"/>
          <a:ext cx="11111864" cy="1901952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的三边，则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Rt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的三边，则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Rt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的三边，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分别是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Rt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的对边，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</a:tbl>
          </a:graphicData>
        </a:graphic>
      </p:graphicFrame>
      <p:pic>
        <p:nvPicPr>
          <p:cNvPr id="3" name="yt_shape_1698903239733" title="H_28.801733">
            <a:extLst>
              <a:ext uri="{FF2B5EF4-FFF2-40B4-BE49-F238E27FC236}">
                <a16:creationId xmlns:a16="http://schemas.microsoft.com/office/drawing/2014/main" id="{9A308922-B10D-A950-9CF4-1402A68EAE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68" y="176698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6CC2F0-6D8A-843A-E3CC-005CC7B5751F}"/>
              </a:ext>
            </a:extLst>
          </p:cNvPr>
          <p:cNvSpPr txBox="1"/>
          <p:nvPr/>
        </p:nvSpPr>
        <p:spPr>
          <a:xfrm>
            <a:off x="3726657" y="21828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7" name="yt_shape_10867"/>
          <p:cNvSpPr txBox="1"/>
          <p:nvPr/>
        </p:nvSpPr>
        <p:spPr>
          <a:xfrm>
            <a:off x="551384" y="1124744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下面各图中，不能证明勾股定理的是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868" name="yt_image_1086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805560"/>
            <a:ext cx="766953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69" name="yt_image_1086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8337" y="1915288"/>
            <a:ext cx="1042416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70" name="yt_image_1087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0753" y="1756411"/>
            <a:ext cx="1140714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71" name="yt_image_1087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1467" y="1756411"/>
            <a:ext cx="1124712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4" name="yt_shape_10874"/>
          <p:cNvSpPr txBox="1"/>
          <p:nvPr/>
        </p:nvSpPr>
        <p:spPr>
          <a:xfrm>
            <a:off x="734826" y="295770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875" name="yt_shape_10875"/>
          <p:cNvSpPr txBox="1"/>
          <p:nvPr/>
        </p:nvSpPr>
        <p:spPr>
          <a:xfrm>
            <a:off x="2007918" y="295770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0876" name="yt_shape_10876"/>
          <p:cNvSpPr txBox="1"/>
          <p:nvPr/>
        </p:nvSpPr>
        <p:spPr>
          <a:xfrm>
            <a:off x="3459483" y="295770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0877" name="yt_shape_10877"/>
          <p:cNvSpPr txBox="1"/>
          <p:nvPr/>
        </p:nvSpPr>
        <p:spPr>
          <a:xfrm>
            <a:off x="4943789" y="295770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0878" name="yt_shape_10878"/>
          <p:cNvSpPr txBox="1"/>
          <p:nvPr/>
        </p:nvSpPr>
        <p:spPr>
          <a:xfrm>
            <a:off x="551503" y="3470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的三边向外作正方形，其面积分别为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882" name="yt_shape_10882"/>
          <p:cNvSpPr txBox="1"/>
          <p:nvPr/>
        </p:nvSpPr>
        <p:spPr>
          <a:xfrm>
            <a:off x="551384" y="64869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79" name="yt_shape_10879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9270" y="4582102"/>
            <a:ext cx="1816227" cy="1854468"/>
            <a:chOff x="0" y="0"/>
            <a:chExt cx="1816227" cy="1854468"/>
          </a:xfrm>
        </p:grpSpPr>
        <p:pic>
          <p:nvPicPr>
            <p:cNvPr id="2" name="yt_image_1087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816227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81" name="yt_shape_10881"/>
            <p:cNvSpPr txBox="1"/>
            <p:nvPr/>
          </p:nvSpPr>
          <p:spPr>
            <a:xfrm>
              <a:off x="374832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F7FD35F-94AD-F685-74C0-EAA68A2C0CF5}"/>
              </a:ext>
            </a:extLst>
          </p:cNvPr>
          <p:cNvSpPr txBox="1"/>
          <p:nvPr/>
        </p:nvSpPr>
        <p:spPr>
          <a:xfrm>
            <a:off x="6176373" y="10779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D54A86-366D-34E4-460B-803789F4DB19}"/>
              </a:ext>
            </a:extLst>
          </p:cNvPr>
          <p:cNvSpPr txBox="1"/>
          <p:nvPr/>
        </p:nvSpPr>
        <p:spPr>
          <a:xfrm>
            <a:off x="2239492" y="389898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3" name="yt_shape_10883"/>
          <p:cNvSpPr txBox="1"/>
          <p:nvPr/>
        </p:nvSpPr>
        <p:spPr>
          <a:xfrm>
            <a:off x="479376" y="980728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利用勾股定理进行计算</a:t>
            </a:r>
          </a:p>
        </p:txBody>
      </p:sp>
      <p:sp>
        <p:nvSpPr>
          <p:cNvPr id="10884" name="yt_shape_10884"/>
          <p:cNvSpPr txBox="1"/>
          <p:nvPr/>
        </p:nvSpPr>
        <p:spPr>
          <a:xfrm>
            <a:off x="479495" y="1485038"/>
            <a:ext cx="1081246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88" name="yt_table_10888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0769137"/>
                  </p:ext>
                </p:extLst>
              </p:nvPr>
            </p:nvGraphicFramePr>
            <p:xfrm>
              <a:off x="479376" y="2444473"/>
              <a:ext cx="7543547" cy="525082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888" name="yt_table_10888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0769137"/>
                  </p:ext>
                </p:extLst>
              </p:nvPr>
            </p:nvGraphicFramePr>
            <p:xfrm>
              <a:off x="479376" y="2444473"/>
              <a:ext cx="7543547" cy="525082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</a:tblGrid>
                  <a:tr h="5250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6089" b="-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127" r="-47887" b="-2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885" name="yt_shape_10885_skip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0988" y="2230409"/>
            <a:ext cx="1385316" cy="1997343"/>
            <a:chOff x="0" y="0"/>
            <a:chExt cx="1385316" cy="1997343"/>
          </a:xfrm>
        </p:grpSpPr>
        <p:pic>
          <p:nvPicPr>
            <p:cNvPr id="3" name="yt_image_10885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85316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87" name="yt_shape_10887"/>
            <p:cNvSpPr txBox="1"/>
            <p:nvPr/>
          </p:nvSpPr>
          <p:spPr>
            <a:xfrm>
              <a:off x="159377" y="16373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889" name="yt_shape_10889"/>
          <p:cNvSpPr txBox="1"/>
          <p:nvPr/>
        </p:nvSpPr>
        <p:spPr>
          <a:xfrm>
            <a:off x="479376" y="4492163"/>
            <a:ext cx="9964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93" name="yt_table_10893_skip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882215"/>
                  </p:ext>
                </p:extLst>
              </p:nvPr>
            </p:nvGraphicFramePr>
            <p:xfrm>
              <a:off x="479376" y="4971466"/>
              <a:ext cx="7519734" cy="756412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89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90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893" name="yt_table_10893_skip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882215"/>
                  </p:ext>
                </p:extLst>
              </p:nvPr>
            </p:nvGraphicFramePr>
            <p:xfrm>
              <a:off x="479376" y="4971466"/>
              <a:ext cx="7519734" cy="756412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89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90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</a:tblGrid>
                  <a:tr h="75641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562" r="-146348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127" r="-46761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643976" b="-8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890" name="yt_shape_10890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3556" y="4979145"/>
            <a:ext cx="1440180" cy="1542429"/>
            <a:chOff x="0" y="0"/>
            <a:chExt cx="1440180" cy="1542429"/>
          </a:xfrm>
        </p:grpSpPr>
        <p:pic>
          <p:nvPicPr>
            <p:cNvPr id="2" name="yt_image_10890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40180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92" name="yt_shape_10892"/>
            <p:cNvSpPr txBox="1"/>
            <p:nvPr/>
          </p:nvSpPr>
          <p:spPr>
            <a:xfrm>
              <a:off x="186809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698903239912">
            <a:extLst>
              <a:ext uri="{FF2B5EF4-FFF2-40B4-BE49-F238E27FC236}">
                <a16:creationId xmlns:a16="http://schemas.microsoft.com/office/drawing/2014/main" id="{5ED29FFF-966E-7DB3-459C-C970CDCFE2A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22405"/>
            <a:ext cx="1355917" cy="36578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12C598C-5CD1-C381-1250-A53033EB22C3}"/>
              </a:ext>
            </a:extLst>
          </p:cNvPr>
          <p:cNvSpPr txBox="1"/>
          <p:nvPr/>
        </p:nvSpPr>
        <p:spPr>
          <a:xfrm>
            <a:off x="1331610" y="19486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07E754-0645-E23C-74DD-69F04DA805FE}"/>
              </a:ext>
            </a:extLst>
          </p:cNvPr>
          <p:cNvSpPr txBox="1"/>
          <p:nvPr/>
        </p:nvSpPr>
        <p:spPr>
          <a:xfrm>
            <a:off x="9444465" y="444535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4" name="yt_shape_10894"/>
          <p:cNvSpPr txBox="1"/>
          <p:nvPr/>
        </p:nvSpPr>
        <p:spPr>
          <a:xfrm>
            <a:off x="540000" y="1124744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899" name="yt_image_10899" title="H_90.7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1864" y="4119843"/>
            <a:ext cx="2155212" cy="14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54EFEC-8600-52E6-8892-8D46D3F9A449}"/>
              </a:ext>
            </a:extLst>
          </p:cNvPr>
          <p:cNvSpPr txBox="1"/>
          <p:nvPr/>
        </p:nvSpPr>
        <p:spPr>
          <a:xfrm>
            <a:off x="4547327" y="155342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0EBE69-25C0-C686-6A4D-2E3534B0D39B}"/>
              </a:ext>
            </a:extLst>
          </p:cNvPr>
          <p:cNvSpPr txBox="1"/>
          <p:nvPr/>
        </p:nvSpPr>
        <p:spPr>
          <a:xfrm>
            <a:off x="4699727" y="202891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858EA0-30AD-53EE-95EC-6921C4AE6ECD}"/>
              </a:ext>
            </a:extLst>
          </p:cNvPr>
          <p:cNvSpPr txBox="1"/>
          <p:nvPr/>
        </p:nvSpPr>
        <p:spPr>
          <a:xfrm>
            <a:off x="4547327" y="250440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D85F4D-929A-3BD3-1A6B-61E537F5CE4C}"/>
              </a:ext>
            </a:extLst>
          </p:cNvPr>
          <p:cNvSpPr txBox="1"/>
          <p:nvPr/>
        </p:nvSpPr>
        <p:spPr>
          <a:xfrm>
            <a:off x="5190264" y="345537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1" name="yt_shape_10901"/>
          <p:cNvSpPr txBox="1"/>
          <p:nvPr/>
        </p:nvSpPr>
        <p:spPr>
          <a:xfrm>
            <a:off x="540000" y="1178752"/>
            <a:ext cx="101373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902" name="yt_image_10902" title="H_102.3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1233" y="2183154"/>
            <a:ext cx="1796158" cy="169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04" name="yt_shape_10904"/>
              <p:cNvSpPr txBox="1"/>
              <p:nvPr/>
            </p:nvSpPr>
            <p:spPr>
              <a:xfrm>
                <a:off x="540000" y="1844824"/>
                <a:ext cx="4451668" cy="28787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904" name="yt_shape_109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4451668" cy="2878737"/>
              </a:xfrm>
              <a:prstGeom prst="rect">
                <a:avLst/>
              </a:prstGeom>
              <a:blipFill>
                <a:blip r:embed="rId3"/>
                <a:stretch>
                  <a:fillRect l="-4247" t="-1907" r="-3288" b="-5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EBCA105-A998-A0C5-979C-605EEFE206AE}"/>
              </a:ext>
            </a:extLst>
          </p:cNvPr>
          <p:cNvSpPr txBox="1"/>
          <p:nvPr/>
        </p:nvSpPr>
        <p:spPr>
          <a:xfrm>
            <a:off x="449989" y="1798018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794C40-BABD-004C-DB39-39F3E2BCB346}"/>
              </a:ext>
            </a:extLst>
          </p:cNvPr>
          <p:cNvSpPr txBox="1"/>
          <p:nvPr/>
        </p:nvSpPr>
        <p:spPr>
          <a:xfrm>
            <a:off x="449989" y="2273506"/>
            <a:ext cx="340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CD4B5A-519A-68DB-6A4C-368E576A3A6C}"/>
              </a:ext>
            </a:extLst>
          </p:cNvPr>
          <p:cNvSpPr txBox="1"/>
          <p:nvPr/>
        </p:nvSpPr>
        <p:spPr>
          <a:xfrm>
            <a:off x="449989" y="2748994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E5D3CC-A764-76D7-5E94-8DA36E94D3E9}"/>
              </a:ext>
            </a:extLst>
          </p:cNvPr>
          <p:cNvSpPr txBox="1"/>
          <p:nvPr/>
        </p:nvSpPr>
        <p:spPr>
          <a:xfrm>
            <a:off x="449989" y="3224482"/>
            <a:ext cx="392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47CE32-954A-E7DA-503C-D6A58AB87501}"/>
              </a:ext>
            </a:extLst>
          </p:cNvPr>
          <p:cNvSpPr txBox="1"/>
          <p:nvPr/>
        </p:nvSpPr>
        <p:spPr>
          <a:xfrm>
            <a:off x="449989" y="3699970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6356F22-405B-E999-8B2C-8CB3A64B66A2}"/>
                  </a:ext>
                </a:extLst>
              </p:cNvPr>
              <p:cNvSpPr txBox="1"/>
              <p:nvPr/>
            </p:nvSpPr>
            <p:spPr>
              <a:xfrm>
                <a:off x="449989" y="4175458"/>
                <a:ext cx="4588701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6356F22-405B-E999-8B2C-8CB3A64B66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75458"/>
                <a:ext cx="4588701" cy="567068"/>
              </a:xfrm>
              <a:prstGeom prst="rect">
                <a:avLst/>
              </a:prstGeom>
              <a:blipFill>
                <a:blip r:embed="rId4"/>
                <a:stretch>
                  <a:fillRect l="-2125" r="-2125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6" name="yt_shape_10906"/>
          <p:cNvSpPr txBox="1"/>
          <p:nvPr/>
        </p:nvSpPr>
        <p:spPr>
          <a:xfrm>
            <a:off x="551384" y="1124744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考虑不全漏解出错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07" name="yt_shape_10907"/>
              <p:cNvSpPr txBox="1"/>
              <p:nvPr/>
            </p:nvSpPr>
            <p:spPr>
              <a:xfrm>
                <a:off x="551384" y="1624309"/>
                <a:ext cx="6581930" cy="29109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已知直角三角形的三边长为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为斜边长，则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为直角边长，则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907" name="yt_shape_109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24309"/>
                <a:ext cx="6581930" cy="2910925"/>
              </a:xfrm>
              <a:prstGeom prst="rect">
                <a:avLst/>
              </a:prstGeom>
              <a:blipFill>
                <a:blip r:embed="rId2"/>
                <a:stretch>
                  <a:fillRect l="-2778" t="-1674" r="-1944" b="-5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3240114" title="H_28.801733">
            <a:extLst>
              <a:ext uri="{FF2B5EF4-FFF2-40B4-BE49-F238E27FC236}">
                <a16:creationId xmlns:a16="http://schemas.microsoft.com/office/drawing/2014/main" id="{280433E9-D03F-32BF-ED1C-884F27E4FD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101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154F31-97AD-54C6-BEE3-55DA6DE1429F}"/>
              </a:ext>
            </a:extLst>
          </p:cNvPr>
          <p:cNvSpPr txBox="1"/>
          <p:nvPr/>
        </p:nvSpPr>
        <p:spPr>
          <a:xfrm>
            <a:off x="461373" y="2052991"/>
            <a:ext cx="669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为斜边长，则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D0A9A9-A9F9-7DD4-DDA1-EFC25CC6DDB7}"/>
              </a:ext>
            </a:extLst>
          </p:cNvPr>
          <p:cNvSpPr txBox="1"/>
          <p:nvPr/>
        </p:nvSpPr>
        <p:spPr>
          <a:xfrm>
            <a:off x="461373" y="2528479"/>
            <a:ext cx="153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105890-0486-8064-2ABC-CC12D3BA164B}"/>
              </a:ext>
            </a:extLst>
          </p:cNvPr>
          <p:cNvSpPr txBox="1"/>
          <p:nvPr/>
        </p:nvSpPr>
        <p:spPr>
          <a:xfrm>
            <a:off x="461373" y="3003967"/>
            <a:ext cx="624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为直角边长，则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D638DE-7E94-BAA6-93A9-B15E05F80F87}"/>
                  </a:ext>
                </a:extLst>
              </p:cNvPr>
              <p:cNvSpPr txBox="1"/>
              <p:nvPr/>
            </p:nvSpPr>
            <p:spPr>
              <a:xfrm>
                <a:off x="461373" y="3479455"/>
                <a:ext cx="259175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D638DE-7E94-BAA6-93A9-B15E05F80F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479455"/>
                <a:ext cx="2591752" cy="613931"/>
              </a:xfrm>
              <a:prstGeom prst="rect">
                <a:avLst/>
              </a:prstGeom>
              <a:blipFill>
                <a:blip r:embed="rId4"/>
                <a:stretch>
                  <a:fillRect l="-3765" r="-3529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EF5D131-4372-42AE-07C3-41CBB1BBB5A4}"/>
                  </a:ext>
                </a:extLst>
              </p:cNvPr>
              <p:cNvSpPr txBox="1"/>
              <p:nvPr/>
            </p:nvSpPr>
            <p:spPr>
              <a:xfrm>
                <a:off x="461373" y="3999774"/>
                <a:ext cx="2740851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EF5D131-4372-42AE-07C3-41CBB1BBB5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999774"/>
                <a:ext cx="2740851" cy="554114"/>
              </a:xfrm>
              <a:prstGeom prst="rect">
                <a:avLst/>
              </a:prstGeom>
              <a:blipFill>
                <a:blip r:embed="rId5"/>
                <a:stretch>
                  <a:fillRect l="-3563" t="-1099" r="-356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1" name="yt_shape_10911"/>
          <p:cNvSpPr txBox="1"/>
          <p:nvPr/>
        </p:nvSpPr>
        <p:spPr>
          <a:xfrm>
            <a:off x="484577" y="1250901"/>
            <a:ext cx="4054187" cy="54078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910" name="yt_image_10910" title="H_50.04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25090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13" name="yt_shape_10913"/>
          <p:cNvSpPr txBox="1"/>
          <p:nvPr/>
        </p:nvSpPr>
        <p:spPr>
          <a:xfrm>
            <a:off x="540000" y="193705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如图，将两个大小、形状完全相同的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拼在一起，其中点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15" name="yt_table_10915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0784521"/>
                  </p:ext>
                </p:extLst>
              </p:nvPr>
            </p:nvGraphicFramePr>
            <p:xfrm>
              <a:off x="539880" y="3376622"/>
              <a:ext cx="8016622" cy="521780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192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93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94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1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915" name="yt_table_10915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0784521"/>
                  </p:ext>
                </p:extLst>
              </p:nvPr>
            </p:nvGraphicFramePr>
            <p:xfrm>
              <a:off x="539880" y="3376622"/>
              <a:ext cx="8016622" cy="521780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192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93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94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195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3603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5000" r="-61316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64807" b="-241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914" name="yt_image_10914_skip" title="H_117">
            <a:extLst>
              <a:ext uri="">
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53506" y="3376622"/>
            <a:ext cx="1496187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B679DD-D73D-829A-2EF6-92B62F909349}"/>
              </a:ext>
            </a:extLst>
          </p:cNvPr>
          <p:cNvSpPr txBox="1"/>
          <p:nvPr/>
        </p:nvSpPr>
        <p:spPr>
          <a:xfrm>
            <a:off x="1973989" y="28412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6" name="yt_shape_10916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赵爽弦图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，它是由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个全等的直角三角形和一个小正方形组成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如图，直角三角形的直角边长为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，斜边长为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，则每个直角三角形的面积为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920" name="yt_shape_10920"/>
          <p:cNvSpPr txBox="1"/>
          <p:nvPr/>
        </p:nvSpPr>
        <p:spPr>
          <a:xfrm>
            <a:off x="539881" y="525885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17" name="yt_shape_10917" title="H_184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2616" y="2860343"/>
            <a:ext cx="1946529" cy="2348244"/>
            <a:chOff x="0" y="0"/>
            <a:chExt cx="1946529" cy="2348244"/>
          </a:xfrm>
        </p:grpSpPr>
        <p:pic>
          <p:nvPicPr>
            <p:cNvPr id="2" name="yt_image_1091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6529" cy="1952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19" name="yt_shape_10919"/>
            <p:cNvSpPr txBox="1"/>
            <p:nvPr/>
          </p:nvSpPr>
          <p:spPr>
            <a:xfrm>
              <a:off x="363800" y="19882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A943BA1-077C-3333-C9A7-BBB89FBFB61A}"/>
              </a:ext>
            </a:extLst>
          </p:cNvPr>
          <p:cNvSpPr txBox="1"/>
          <p:nvPr/>
        </p:nvSpPr>
        <p:spPr>
          <a:xfrm>
            <a:off x="3497989" y="217258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1389</Words>
  <Application>Microsoft Office PowerPoint</Application>
  <PresentationFormat>宽屏</PresentationFormat>
  <Paragraphs>137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44</cp:revision>
  <dcterms:created xsi:type="dcterms:W3CDTF">2023-05-05T05:33:04Z</dcterms:created>
  <dcterms:modified xsi:type="dcterms:W3CDTF">2023-11-03T05:41:04Z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