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2" r:id="rId7"/>
    <p:sldId id="389" r:id="rId8"/>
    <p:sldId id="375" r:id="rId9"/>
    <p:sldId id="377" r:id="rId10"/>
    <p:sldId id="378" r:id="rId11"/>
    <p:sldId id="380" r:id="rId12"/>
    <p:sldId id="382" r:id="rId13"/>
    <p:sldId id="383" r:id="rId14"/>
    <p:sldId id="384" r:id="rId15"/>
    <p:sldId id="386" r:id="rId16"/>
    <p:sldId id="388" r:id="rId17"/>
    <p:sldId id="392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5" name="yt_shape_12155"/>
          <p:cNvSpPr txBox="1"/>
          <p:nvPr/>
        </p:nvSpPr>
        <p:spPr>
          <a:xfrm>
            <a:off x="479376" y="1124744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154" name="yt_image_1215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12474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57" name="yt_shape_12157"/>
          <p:cNvSpPr txBox="1"/>
          <p:nvPr/>
        </p:nvSpPr>
        <p:spPr>
          <a:xfrm>
            <a:off x="479376" y="1822327"/>
            <a:ext cx="584775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有一个角是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的平行四边形是矩形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的平行四边形是矩形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有三个角是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的四边形是矩形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0ED0055-61DD-38B4-8117-292D4225F58A}"/>
              </a:ext>
            </a:extLst>
          </p:cNvPr>
          <p:cNvSpPr txBox="1"/>
          <p:nvPr/>
        </p:nvSpPr>
        <p:spPr>
          <a:xfrm>
            <a:off x="2446765" y="177552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CB0751-8F5A-8984-FD4F-09521433EC6B}"/>
              </a:ext>
            </a:extLst>
          </p:cNvPr>
          <p:cNvSpPr txBox="1"/>
          <p:nvPr/>
        </p:nvSpPr>
        <p:spPr>
          <a:xfrm>
            <a:off x="1837165" y="225100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E73095-67E1-261C-5639-95E3402F5975}"/>
              </a:ext>
            </a:extLst>
          </p:cNvPr>
          <p:cNvSpPr txBox="1"/>
          <p:nvPr/>
        </p:nvSpPr>
        <p:spPr>
          <a:xfrm>
            <a:off x="2446765" y="272649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4" name="yt_shape_12204"/>
          <p:cNvSpPr txBox="1"/>
          <p:nvPr/>
        </p:nvSpPr>
        <p:spPr>
          <a:xfrm>
            <a:off x="539881" y="1014653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203" name="yt_image_1220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14653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06" name="yt_shape_12206"/>
          <p:cNvSpPr txBox="1"/>
          <p:nvPr/>
        </p:nvSpPr>
        <p:spPr>
          <a:xfrm>
            <a:off x="540000" y="17008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如图，顺次连接四边形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各边的中点，若得到的四边形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为矩形，则四边形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一定满足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10" name="yt_table_1221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73712"/>
              </p:ext>
            </p:extLst>
          </p:nvPr>
        </p:nvGraphicFramePr>
        <p:xfrm>
          <a:off x="539881" y="2660243"/>
          <a:ext cx="4894580" cy="950976"/>
        </p:xfrm>
        <a:graphic>
          <a:graphicData uri="http://schemas.openxmlformats.org/drawingml/2006/table">
            <a:tbl>
              <a:tblPr/>
              <a:tblGrid>
                <a:gridCol w="2913380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</a:tbl>
          </a:graphicData>
        </a:graphic>
      </p:graphicFrame>
      <p:grpSp>
        <p:nvGrpSpPr>
          <p:cNvPr id="12207" name="yt_shape_12207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8694" y="2546367"/>
            <a:ext cx="1953305" cy="2129703"/>
            <a:chOff x="0" y="0"/>
            <a:chExt cx="1549908" cy="1689876"/>
          </a:xfrm>
        </p:grpSpPr>
        <p:pic>
          <p:nvPicPr>
            <p:cNvPr id="2" name="yt_image_1220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49908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09" name="yt_shape_12209"/>
            <p:cNvSpPr txBox="1"/>
            <p:nvPr/>
          </p:nvSpPr>
          <p:spPr>
            <a:xfrm>
              <a:off x="241673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4FD6F1D-C45F-D84F-EF9F-9586BD66BA2D}"/>
              </a:ext>
            </a:extLst>
          </p:cNvPr>
          <p:cNvSpPr txBox="1"/>
          <p:nvPr/>
        </p:nvSpPr>
        <p:spPr>
          <a:xfrm>
            <a:off x="3378927" y="212949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12" name="yt_shape_12212"/>
              <p:cNvSpPr txBox="1"/>
              <p:nvPr/>
            </p:nvSpPr>
            <p:spPr>
              <a:xfrm>
                <a:off x="540000" y="1196752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边上任意一点，过点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的最小值是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212" name="yt_shape_122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1122871"/>
              </a:xfrm>
              <a:prstGeom prst="rect">
                <a:avLst/>
              </a:prstGeom>
              <a:blipFill>
                <a:blip r:embed="rId2"/>
                <a:stretch>
                  <a:fillRect l="-1701" t="-4324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17" name="yt_shape_12217"/>
          <p:cNvSpPr txBox="1"/>
          <p:nvPr/>
        </p:nvSpPr>
        <p:spPr>
          <a:xfrm>
            <a:off x="539881" y="43179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14" name="yt_shape_12214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3912" y="2780928"/>
            <a:ext cx="1835521" cy="2117795"/>
            <a:chOff x="0" y="0"/>
            <a:chExt cx="1512189" cy="1744740"/>
          </a:xfrm>
        </p:grpSpPr>
        <p:pic>
          <p:nvPicPr>
            <p:cNvPr id="2" name="yt_image_1221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2189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16" name="yt_shape_12216"/>
            <p:cNvSpPr txBox="1"/>
            <p:nvPr/>
          </p:nvSpPr>
          <p:spPr>
            <a:xfrm>
              <a:off x="146630" y="138474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6100D06-FCA8-9B81-B110-D4E22B5584C4}"/>
                  </a:ext>
                </a:extLst>
              </p:cNvPr>
              <p:cNvSpPr txBox="1"/>
              <p:nvPr/>
            </p:nvSpPr>
            <p:spPr>
              <a:xfrm>
                <a:off x="10519502" y="1484784"/>
                <a:ext cx="742060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6100D06-FCA8-9B81-B110-D4E22B5584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19502" y="1484784"/>
                <a:ext cx="742060" cy="730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8" name="yt_shape_12218"/>
          <p:cNvSpPr txBox="1"/>
          <p:nvPr/>
        </p:nvSpPr>
        <p:spPr>
          <a:xfrm>
            <a:off x="623392" y="12755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分别为垂足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19" name="yt_image_12219" title="H_114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30724" y="2190172"/>
            <a:ext cx="2204667" cy="169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221"/>
          <p:cNvSpPr txBox="1"/>
          <p:nvPr/>
        </p:nvSpPr>
        <p:spPr>
          <a:xfrm>
            <a:off x="479376" y="2254138"/>
            <a:ext cx="5111977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3D39B6-1FAD-1F00-D8BE-EBC771AD1C0C}"/>
              </a:ext>
            </a:extLst>
          </p:cNvPr>
          <p:cNvSpPr txBox="1"/>
          <p:nvPr/>
        </p:nvSpPr>
        <p:spPr>
          <a:xfrm>
            <a:off x="389365" y="2207332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759A92-1F5B-259A-7747-74493921E221}"/>
              </a:ext>
            </a:extLst>
          </p:cNvPr>
          <p:cNvSpPr txBox="1"/>
          <p:nvPr/>
        </p:nvSpPr>
        <p:spPr>
          <a:xfrm>
            <a:off x="389365" y="2682820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476D065-B106-C3C3-8D05-A618A5ADB250}"/>
              </a:ext>
            </a:extLst>
          </p:cNvPr>
          <p:cNvSpPr txBox="1"/>
          <p:nvPr/>
        </p:nvSpPr>
        <p:spPr>
          <a:xfrm>
            <a:off x="389365" y="3158308"/>
            <a:ext cx="356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A6EE3E-7982-2E42-A90A-BEA13D9803BD}"/>
              </a:ext>
            </a:extLst>
          </p:cNvPr>
          <p:cNvSpPr txBox="1"/>
          <p:nvPr/>
        </p:nvSpPr>
        <p:spPr>
          <a:xfrm>
            <a:off x="389365" y="3633796"/>
            <a:ext cx="358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4CE078-A314-887F-C1FA-AC59C96C0004}"/>
              </a:ext>
            </a:extLst>
          </p:cNvPr>
          <p:cNvSpPr txBox="1"/>
          <p:nvPr/>
        </p:nvSpPr>
        <p:spPr>
          <a:xfrm>
            <a:off x="389365" y="4109284"/>
            <a:ext cx="4452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5394F5F-E4A2-C151-7529-3F0327823692}"/>
              </a:ext>
            </a:extLst>
          </p:cNvPr>
          <p:cNvSpPr txBox="1"/>
          <p:nvPr/>
        </p:nvSpPr>
        <p:spPr>
          <a:xfrm>
            <a:off x="389365" y="4584772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42A9AC3-3F3E-4FA9-1CD2-71794C2EE644}"/>
              </a:ext>
            </a:extLst>
          </p:cNvPr>
          <p:cNvSpPr txBox="1"/>
          <p:nvPr/>
        </p:nvSpPr>
        <p:spPr>
          <a:xfrm>
            <a:off x="389365" y="5060260"/>
            <a:ext cx="3150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2" name="yt_shape_12222"/>
          <p:cNvSpPr txBox="1"/>
          <p:nvPr/>
        </p:nvSpPr>
        <p:spPr>
          <a:xfrm>
            <a:off x="540000" y="11881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上的两点，且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23" name="yt_image_12223" title="H_114.517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27035" y="2116866"/>
            <a:ext cx="2324964" cy="164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225"/>
          <p:cNvSpPr txBox="1"/>
          <p:nvPr/>
        </p:nvSpPr>
        <p:spPr>
          <a:xfrm>
            <a:off x="569387" y="2143600"/>
            <a:ext cx="44884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yt_shape_12227"/>
          <p:cNvSpPr txBox="1"/>
          <p:nvPr/>
        </p:nvSpPr>
        <p:spPr>
          <a:xfrm>
            <a:off x="4966524" y="2775267"/>
            <a:ext cx="1900520" cy="117692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400" b="0" i="0" u="none" spc="-6400">
                <a:solidFill>
                  <a:srgbClr val="1EE3CF"/>
                </a:solidFill>
                <a:effectLst/>
                <a:latin typeface="白正" pitchFamily="64"/>
                <a:ea typeface="宋体" pitchFamily="64"/>
              </a:rPr>
              <a:t> </a:t>
            </a:r>
            <a:r>
              <a:rPr lang="en-US" altLang="zh-CN" sz="6400" b="0" i="0" u="none" spc="13370">
                <a:solidFill>
                  <a:srgbClr val="1EE3CF"/>
                </a:solidFill>
                <a:effectLst/>
                <a:latin typeface="白正" pitchFamily="64"/>
                <a:ea typeface="宋体" pitchFamily="64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6" name="yt_image_12226" title="H_100.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27035" y="4194687"/>
            <a:ext cx="2324964" cy="1563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2229"/>
          <p:cNvSpPr txBox="1"/>
          <p:nvPr/>
        </p:nvSpPr>
        <p:spPr>
          <a:xfrm>
            <a:off x="569387" y="2614777"/>
            <a:ext cx="418864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2AB550-3DD3-1F33-A338-78CF1738E26B}"/>
              </a:ext>
            </a:extLst>
          </p:cNvPr>
          <p:cNvSpPr txBox="1"/>
          <p:nvPr/>
        </p:nvSpPr>
        <p:spPr>
          <a:xfrm>
            <a:off x="479376" y="2096794"/>
            <a:ext cx="462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ADAC599-1A1D-7F82-C5D8-BEC5C4D0B46E}"/>
              </a:ext>
            </a:extLst>
          </p:cNvPr>
          <p:cNvSpPr txBox="1"/>
          <p:nvPr/>
        </p:nvSpPr>
        <p:spPr>
          <a:xfrm>
            <a:off x="479376" y="2567971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50FC9C3-6791-6F0C-8001-EEFFBBD54D53}"/>
              </a:ext>
            </a:extLst>
          </p:cNvPr>
          <p:cNvSpPr txBox="1"/>
          <p:nvPr/>
        </p:nvSpPr>
        <p:spPr>
          <a:xfrm>
            <a:off x="479376" y="3043459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62F842A-6023-246B-A3E8-95F4B2204024}"/>
              </a:ext>
            </a:extLst>
          </p:cNvPr>
          <p:cNvSpPr txBox="1"/>
          <p:nvPr/>
        </p:nvSpPr>
        <p:spPr>
          <a:xfrm>
            <a:off x="479376" y="3518947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BD99944-C1B2-1D48-F432-F07B599D2323}"/>
              </a:ext>
            </a:extLst>
          </p:cNvPr>
          <p:cNvSpPr txBox="1"/>
          <p:nvPr/>
        </p:nvSpPr>
        <p:spPr>
          <a:xfrm>
            <a:off x="479376" y="3994435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2233"/>
          <p:cNvSpPr txBox="1"/>
          <p:nvPr/>
        </p:nvSpPr>
        <p:spPr>
          <a:xfrm>
            <a:off x="569387" y="4483687"/>
            <a:ext cx="392254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44CF758-61CD-CD1F-84FD-AE613C1DB4D4}"/>
              </a:ext>
            </a:extLst>
          </p:cNvPr>
          <p:cNvSpPr txBox="1"/>
          <p:nvPr/>
        </p:nvSpPr>
        <p:spPr>
          <a:xfrm>
            <a:off x="479376" y="4436881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CD83C87-B2E1-2E35-326E-0A92D0BE50FD}"/>
              </a:ext>
            </a:extLst>
          </p:cNvPr>
          <p:cNvSpPr txBox="1"/>
          <p:nvPr/>
        </p:nvSpPr>
        <p:spPr>
          <a:xfrm>
            <a:off x="479376" y="4912369"/>
            <a:ext cx="406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B26909C-861A-9975-C100-5D67D8EC27D1}"/>
              </a:ext>
            </a:extLst>
          </p:cNvPr>
          <p:cNvSpPr txBox="1"/>
          <p:nvPr/>
        </p:nvSpPr>
        <p:spPr>
          <a:xfrm>
            <a:off x="479376" y="5387858"/>
            <a:ext cx="2705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FE04A7C-B97E-6B0F-AECD-8CB250FE4208}"/>
              </a:ext>
            </a:extLst>
          </p:cNvPr>
          <p:cNvSpPr txBox="1"/>
          <p:nvPr/>
        </p:nvSpPr>
        <p:spPr>
          <a:xfrm>
            <a:off x="479376" y="5863345"/>
            <a:ext cx="3150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8" name="yt_shape_12238"/>
          <p:cNvSpPr txBox="1"/>
          <p:nvPr/>
        </p:nvSpPr>
        <p:spPr>
          <a:xfrm>
            <a:off x="539880" y="931217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237" name="yt_image_1223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93121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0" name="yt_shape_12240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上一个动点，过点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41" name="yt_image_12241" title="H_106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3602856"/>
            <a:ext cx="2303128" cy="154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3" name="yt_shape_12243"/>
          <p:cNvSpPr txBox="1"/>
          <p:nvPr/>
        </p:nvSpPr>
        <p:spPr>
          <a:xfrm>
            <a:off x="539880" y="2669478"/>
            <a:ext cx="506068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9E195F-F1CB-344B-3ACE-A66B9870C441}"/>
              </a:ext>
            </a:extLst>
          </p:cNvPr>
          <p:cNvSpPr txBox="1"/>
          <p:nvPr/>
        </p:nvSpPr>
        <p:spPr>
          <a:xfrm>
            <a:off x="335360" y="3127368"/>
            <a:ext cx="9879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的平分线于点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，交外角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的平分线于点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D0D4A8-29BA-DC3F-A2EA-91B02234975F}"/>
              </a:ext>
            </a:extLst>
          </p:cNvPr>
          <p:cNvSpPr txBox="1"/>
          <p:nvPr/>
        </p:nvSpPr>
        <p:spPr>
          <a:xfrm>
            <a:off x="335360" y="3602856"/>
            <a:ext cx="509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8F4D28-3AD8-33FE-BED3-D8ED45A7884C}"/>
              </a:ext>
            </a:extLst>
          </p:cNvPr>
          <p:cNvSpPr txBox="1"/>
          <p:nvPr/>
        </p:nvSpPr>
        <p:spPr>
          <a:xfrm>
            <a:off x="335360" y="4078344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7AE0737-E47B-5073-7E1D-14F04EDE0BBE}"/>
              </a:ext>
            </a:extLst>
          </p:cNvPr>
          <p:cNvSpPr txBox="1"/>
          <p:nvPr/>
        </p:nvSpPr>
        <p:spPr>
          <a:xfrm>
            <a:off x="335360" y="4553832"/>
            <a:ext cx="509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749C4E1-1F28-2FCD-CD73-5CDB2B63808E}"/>
              </a:ext>
            </a:extLst>
          </p:cNvPr>
          <p:cNvSpPr txBox="1"/>
          <p:nvPr/>
        </p:nvSpPr>
        <p:spPr>
          <a:xfrm>
            <a:off x="335360" y="5029320"/>
            <a:ext cx="513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7859940-A3A3-7EFA-AC37-BBAB3D875266}"/>
              </a:ext>
            </a:extLst>
          </p:cNvPr>
          <p:cNvSpPr txBox="1"/>
          <p:nvPr/>
        </p:nvSpPr>
        <p:spPr>
          <a:xfrm>
            <a:off x="335360" y="5504808"/>
            <a:ext cx="313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52C25FF-38F2-884A-028F-79FF04D5DCC4}"/>
              </a:ext>
            </a:extLst>
          </p:cNvPr>
          <p:cNvSpPr txBox="1"/>
          <p:nvPr/>
        </p:nvSpPr>
        <p:spPr>
          <a:xfrm>
            <a:off x="335360" y="5980296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8A616CF-CA27-87AE-6A21-105E3A7EBD13}"/>
              </a:ext>
            </a:extLst>
          </p:cNvPr>
          <p:cNvSpPr txBox="1"/>
          <p:nvPr/>
        </p:nvSpPr>
        <p:spPr>
          <a:xfrm>
            <a:off x="389365" y="1221607"/>
            <a:ext cx="6210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E1BC87-6501-DBDF-8646-E5E860A6ED53}"/>
              </a:ext>
            </a:extLst>
          </p:cNvPr>
          <p:cNvSpPr txBox="1"/>
          <p:nvPr/>
        </p:nvSpPr>
        <p:spPr>
          <a:xfrm>
            <a:off x="389365" y="1697095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A25326-71E3-4502-996C-75A39826FCB2}"/>
              </a:ext>
            </a:extLst>
          </p:cNvPr>
          <p:cNvSpPr txBox="1"/>
          <p:nvPr/>
        </p:nvSpPr>
        <p:spPr>
          <a:xfrm>
            <a:off x="389365" y="2172583"/>
            <a:ext cx="456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9E5434-D322-F15B-2942-A84BF523E615}"/>
                  </a:ext>
                </a:extLst>
              </p:cNvPr>
              <p:cNvSpPr txBox="1"/>
              <p:nvPr/>
            </p:nvSpPr>
            <p:spPr>
              <a:xfrm>
                <a:off x="389365" y="2648071"/>
                <a:ext cx="5178996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由勾股定理得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9E5434-D322-F15B-2942-A84BF523E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2648071"/>
                <a:ext cx="5178996" cy="630441"/>
              </a:xfrm>
              <a:prstGeom prst="rect">
                <a:avLst/>
              </a:prstGeom>
              <a:blipFill>
                <a:blip r:embed="rId2"/>
                <a:stretch>
                  <a:fillRect l="-1885" r="-1885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06366CB-EE76-C1D1-6140-A28932967194}"/>
                  </a:ext>
                </a:extLst>
              </p:cNvPr>
              <p:cNvSpPr txBox="1"/>
              <p:nvPr/>
            </p:nvSpPr>
            <p:spPr>
              <a:xfrm>
                <a:off x="389365" y="3184900"/>
                <a:ext cx="29582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06366CB-EE76-C1D1-6140-A289329671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184900"/>
                <a:ext cx="2958211" cy="765061"/>
              </a:xfrm>
              <a:prstGeom prst="rect">
                <a:avLst/>
              </a:prstGeom>
              <a:blipFill>
                <a:blip r:embed="rId3"/>
                <a:stretch>
                  <a:fillRect l="-3299" r="-329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4" name="yt_shape_12244"/>
          <p:cNvSpPr txBox="1"/>
          <p:nvPr/>
        </p:nvSpPr>
        <p:spPr>
          <a:xfrm>
            <a:off x="540000" y="12755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问：当点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上运动到什么位置时，四边形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是矩形？并说明理由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FEF4D0-679E-E5D3-1E7E-D362D245F827}"/>
              </a:ext>
            </a:extLst>
          </p:cNvPr>
          <p:cNvSpPr txBox="1"/>
          <p:nvPr/>
        </p:nvSpPr>
        <p:spPr>
          <a:xfrm>
            <a:off x="540000" y="2184204"/>
            <a:ext cx="8568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上运动到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的中点时，四边形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F609B77-7933-64BC-4C19-E222A76E6F9B}"/>
              </a:ext>
            </a:extLst>
          </p:cNvPr>
          <p:cNvSpPr txBox="1"/>
          <p:nvPr/>
        </p:nvSpPr>
        <p:spPr>
          <a:xfrm>
            <a:off x="540000" y="2659692"/>
            <a:ext cx="5963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理由如下：当点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5BC4C85-BA0A-0AA2-AD9A-1B615273B210}"/>
              </a:ext>
            </a:extLst>
          </p:cNvPr>
          <p:cNvSpPr txBox="1"/>
          <p:nvPr/>
        </p:nvSpPr>
        <p:spPr>
          <a:xfrm>
            <a:off x="540000" y="3135180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B86D68C-4236-9579-632C-5CA2127EE586}"/>
              </a:ext>
            </a:extLst>
          </p:cNvPr>
          <p:cNvSpPr txBox="1"/>
          <p:nvPr/>
        </p:nvSpPr>
        <p:spPr>
          <a:xfrm>
            <a:off x="540000" y="3610668"/>
            <a:ext cx="406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9A35817-B35A-20EF-D83F-800F984B5276}"/>
              </a:ext>
            </a:extLst>
          </p:cNvPr>
          <p:cNvSpPr txBox="1"/>
          <p:nvPr/>
        </p:nvSpPr>
        <p:spPr>
          <a:xfrm>
            <a:off x="540000" y="4086156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C97EDF1-D89D-42CE-2F41-A5ABC4FE5BE0}"/>
              </a:ext>
            </a:extLst>
          </p:cNvPr>
          <p:cNvSpPr txBox="1"/>
          <p:nvPr/>
        </p:nvSpPr>
        <p:spPr>
          <a:xfrm>
            <a:off x="540000" y="4561644"/>
            <a:ext cx="3150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yt_image_12241" title="H_106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637378"/>
            <a:ext cx="2303128" cy="154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1" name="yt_shape_12161"/>
          <p:cNvSpPr txBox="1"/>
          <p:nvPr/>
        </p:nvSpPr>
        <p:spPr>
          <a:xfrm>
            <a:off x="479376" y="1069265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160" name="yt_image_1216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069265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3" name="yt_shape_12163"/>
          <p:cNvSpPr txBox="1"/>
          <p:nvPr/>
        </p:nvSpPr>
        <p:spPr>
          <a:xfrm>
            <a:off x="479376" y="1772562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有一个角是直角的平行四边形是矩形</a:t>
            </a:r>
          </a:p>
        </p:txBody>
      </p:sp>
      <p:sp>
        <p:nvSpPr>
          <p:cNvPr id="12164" name="yt_shape_12164"/>
          <p:cNvSpPr txBox="1"/>
          <p:nvPr/>
        </p:nvSpPr>
        <p:spPr>
          <a:xfrm>
            <a:off x="479376" y="2276872"/>
            <a:ext cx="95490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如图，要使平行四边形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成为矩形，需要添加的条件是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68" name="yt_table_1216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441135"/>
              </p:ext>
            </p:extLst>
          </p:nvPr>
        </p:nvGraphicFramePr>
        <p:xfrm>
          <a:off x="479376" y="2756175"/>
          <a:ext cx="7034530" cy="950976"/>
        </p:xfrm>
        <a:graphic>
          <a:graphicData uri="http://schemas.openxmlformats.org/drawingml/2006/table">
            <a:tbl>
              <a:tblPr/>
              <a:tblGrid>
                <a:gridCol w="3983355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3051175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</a:tbl>
          </a:graphicData>
        </a:graphic>
      </p:graphicFrame>
      <p:grpSp>
        <p:nvGrpSpPr>
          <p:cNvPr id="12165" name="yt_shape_12165_skip" title="H_119.74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59919" y="2756175"/>
            <a:ext cx="2129409" cy="1520712"/>
            <a:chOff x="0" y="0"/>
            <a:chExt cx="2129409" cy="1520712"/>
          </a:xfrm>
        </p:grpSpPr>
        <p:pic>
          <p:nvPicPr>
            <p:cNvPr id="2" name="yt_image_1216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29409" cy="1124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67" name="yt_shape_12167"/>
            <p:cNvSpPr txBox="1"/>
            <p:nvPr/>
          </p:nvSpPr>
          <p:spPr>
            <a:xfrm>
              <a:off x="531423" y="11607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3978430">
            <a:extLst>
              <a:ext uri="{FF2B5EF4-FFF2-40B4-BE49-F238E27FC236}">
                <a16:creationId xmlns:a16="http://schemas.microsoft.com/office/drawing/2014/main" id="{D9272D1D-34F8-38E3-9298-1A122F24B8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1423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EC8D61E-8BD5-FB06-B7C9-4058BB25E0C9}"/>
              </a:ext>
            </a:extLst>
          </p:cNvPr>
          <p:cNvSpPr txBox="1"/>
          <p:nvPr/>
        </p:nvSpPr>
        <p:spPr>
          <a:xfrm>
            <a:off x="9033302" y="223006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0" name="yt_shape_12170"/>
          <p:cNvSpPr txBox="1"/>
          <p:nvPr/>
        </p:nvSpPr>
        <p:spPr>
          <a:xfrm>
            <a:off x="540000" y="1268413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，若再添加一个条件，就能推出四边形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是矩形，你所添加的条件是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答案不唯一，如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写出一种情况即可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174" name="yt_shape_12174"/>
          <p:cNvSpPr txBox="1"/>
          <p:nvPr/>
        </p:nvSpPr>
        <p:spPr>
          <a:xfrm>
            <a:off x="539881" y="4595583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71" name="yt_shape_12171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3328" y="2733237"/>
            <a:ext cx="1585341" cy="1769821"/>
            <a:chOff x="0" y="0"/>
            <a:chExt cx="1585341" cy="1769821"/>
          </a:xfrm>
        </p:grpSpPr>
        <p:pic>
          <p:nvPicPr>
            <p:cNvPr id="2" name="yt_image_1217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5341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73" name="yt_shape_12173"/>
            <p:cNvSpPr txBox="1"/>
            <p:nvPr/>
          </p:nvSpPr>
          <p:spPr>
            <a:xfrm>
              <a:off x="259389" y="1341306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655974D-C7C0-9DFB-5241-F6438C6A8A26}"/>
              </a:ext>
            </a:extLst>
          </p:cNvPr>
          <p:cNvSpPr txBox="1"/>
          <p:nvPr/>
        </p:nvSpPr>
        <p:spPr>
          <a:xfrm>
            <a:off x="6068392" y="1707772"/>
            <a:ext cx="542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答案不唯一，如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5" name="yt_shape_12175"/>
          <p:cNvSpPr txBox="1"/>
          <p:nvPr/>
        </p:nvSpPr>
        <p:spPr>
          <a:xfrm>
            <a:off x="540000" y="11722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边上的中线，四边形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是平行四边形，求证：四边形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76" name="yt_image_12176" title="H_116.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5280" y="2022860"/>
            <a:ext cx="1443278" cy="1648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78" name="yt_shape_12178"/>
          <p:cNvSpPr txBox="1"/>
          <p:nvPr/>
        </p:nvSpPr>
        <p:spPr>
          <a:xfrm>
            <a:off x="599427" y="2276872"/>
            <a:ext cx="557203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边上的中线，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7FBD7A-0FD2-2E7E-0D8F-5FB5ECF9AF33}"/>
              </a:ext>
            </a:extLst>
          </p:cNvPr>
          <p:cNvSpPr txBox="1"/>
          <p:nvPr/>
        </p:nvSpPr>
        <p:spPr>
          <a:xfrm>
            <a:off x="509416" y="2230066"/>
            <a:ext cx="569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边上的中线，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EBEC3E-30E9-846F-D831-3458CB891212}"/>
              </a:ext>
            </a:extLst>
          </p:cNvPr>
          <p:cNvSpPr txBox="1"/>
          <p:nvPr/>
        </p:nvSpPr>
        <p:spPr>
          <a:xfrm>
            <a:off x="509416" y="2705554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645E08-0D8D-7FDD-91EE-E7003BE2BE8E}"/>
              </a:ext>
            </a:extLst>
          </p:cNvPr>
          <p:cNvSpPr txBox="1"/>
          <p:nvPr/>
        </p:nvSpPr>
        <p:spPr>
          <a:xfrm>
            <a:off x="509416" y="3181042"/>
            <a:ext cx="218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ED6F38-4D85-B0EA-465C-3E326BE16E12}"/>
              </a:ext>
            </a:extLst>
          </p:cNvPr>
          <p:cNvSpPr txBox="1"/>
          <p:nvPr/>
        </p:nvSpPr>
        <p:spPr>
          <a:xfrm>
            <a:off x="509416" y="3656530"/>
            <a:ext cx="461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FC4A29-E386-4C33-65BA-AD4736144326}"/>
              </a:ext>
            </a:extLst>
          </p:cNvPr>
          <p:cNvSpPr txBox="1"/>
          <p:nvPr/>
        </p:nvSpPr>
        <p:spPr>
          <a:xfrm>
            <a:off x="509416" y="4132019"/>
            <a:ext cx="3167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9" name="yt_shape_12179"/>
          <p:cNvSpPr txBox="1"/>
          <p:nvPr/>
        </p:nvSpPr>
        <p:spPr>
          <a:xfrm>
            <a:off x="551384" y="1268413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对角线相等的平行四边形是矩形</a:t>
            </a:r>
          </a:p>
        </p:txBody>
      </p:sp>
      <p:sp>
        <p:nvSpPr>
          <p:cNvPr id="12180" name="yt_shape_12180"/>
          <p:cNvSpPr txBox="1"/>
          <p:nvPr/>
        </p:nvSpPr>
        <p:spPr>
          <a:xfrm>
            <a:off x="551384" y="1772723"/>
            <a:ext cx="98648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在下列条件中，能够判定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为矩形的是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81" name="yt_table_121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960092"/>
              </p:ext>
            </p:extLst>
          </p:nvPr>
        </p:nvGraphicFramePr>
        <p:xfrm>
          <a:off x="551384" y="2252026"/>
          <a:ext cx="4877118" cy="950976"/>
        </p:xfrm>
        <a:graphic>
          <a:graphicData uri="http://schemas.openxmlformats.org/drawingml/2006/table">
            <a:tbl>
              <a:tblPr/>
              <a:tblGrid>
                <a:gridCol w="2895918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</a:tbl>
          </a:graphicData>
        </a:graphic>
      </p:graphicFrame>
      <p:pic>
        <p:nvPicPr>
          <p:cNvPr id="3" name="yt_shape_1698903978595" title="H_28.801733">
            <a:extLst>
              <a:ext uri="{FF2B5EF4-FFF2-40B4-BE49-F238E27FC236}">
                <a16:creationId xmlns:a16="http://schemas.microsoft.com/office/drawing/2014/main" id="{B2023467-A920-84A2-F875-5BFF4BD2A6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1009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FA8AE8-0414-D6B7-5DF1-CC1C371C54E9}"/>
              </a:ext>
            </a:extLst>
          </p:cNvPr>
          <p:cNvSpPr txBox="1"/>
          <p:nvPr/>
        </p:nvSpPr>
        <p:spPr>
          <a:xfrm>
            <a:off x="9400585" y="17259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" name="yt_shape_12186"/>
          <p:cNvSpPr txBox="1"/>
          <p:nvPr/>
        </p:nvSpPr>
        <p:spPr>
          <a:xfrm>
            <a:off x="497379" y="2131792"/>
            <a:ext cx="3957815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A602B3-9AB1-2972-9A83-D7F7006722C8}"/>
              </a:ext>
            </a:extLst>
          </p:cNvPr>
          <p:cNvSpPr txBox="1"/>
          <p:nvPr/>
        </p:nvSpPr>
        <p:spPr>
          <a:xfrm>
            <a:off x="407368" y="2084986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0BCF27-0F5F-44FE-FA7D-B798BC69330C}"/>
              </a:ext>
            </a:extLst>
          </p:cNvPr>
          <p:cNvSpPr txBox="1"/>
          <p:nvPr/>
        </p:nvSpPr>
        <p:spPr>
          <a:xfrm>
            <a:off x="407368" y="2560474"/>
            <a:ext cx="298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35FB21-22FA-F469-AE80-5F35B003495E}"/>
              </a:ext>
            </a:extLst>
          </p:cNvPr>
          <p:cNvSpPr txBox="1"/>
          <p:nvPr/>
        </p:nvSpPr>
        <p:spPr>
          <a:xfrm>
            <a:off x="407368" y="3035962"/>
            <a:ext cx="409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CC98F9-24CA-F9CC-1D9C-1A2BC9E8D103}"/>
              </a:ext>
            </a:extLst>
          </p:cNvPr>
          <p:cNvSpPr txBox="1"/>
          <p:nvPr/>
        </p:nvSpPr>
        <p:spPr>
          <a:xfrm>
            <a:off x="407368" y="3511450"/>
            <a:ext cx="3423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7EA60E-0518-A475-BCD7-B306E6E5DD18}"/>
              </a:ext>
            </a:extLst>
          </p:cNvPr>
          <p:cNvSpPr txBox="1"/>
          <p:nvPr/>
        </p:nvSpPr>
        <p:spPr>
          <a:xfrm>
            <a:off x="407368" y="3986938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03FD15-9B9A-C777-B3FE-0FA73AAA81FB}"/>
              </a:ext>
            </a:extLst>
          </p:cNvPr>
          <p:cNvSpPr txBox="1"/>
          <p:nvPr/>
        </p:nvSpPr>
        <p:spPr>
          <a:xfrm>
            <a:off x="407368" y="4462426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777B78E-92F4-66CC-46B3-B719B11779DA}"/>
              </a:ext>
            </a:extLst>
          </p:cNvPr>
          <p:cNvSpPr txBox="1"/>
          <p:nvPr/>
        </p:nvSpPr>
        <p:spPr>
          <a:xfrm>
            <a:off x="407368" y="4937914"/>
            <a:ext cx="3185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183"/>
          <p:cNvSpPr txBox="1"/>
          <p:nvPr/>
        </p:nvSpPr>
        <p:spPr>
          <a:xfrm>
            <a:off x="407368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" name="yt_image_12184" title="H_105.7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02834" y="2231133"/>
            <a:ext cx="2216533" cy="1609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7" name="yt_shape_12187"/>
          <p:cNvSpPr txBox="1"/>
          <p:nvPr/>
        </p:nvSpPr>
        <p:spPr>
          <a:xfrm>
            <a:off x="539880" y="1196498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有三个角是直角的四边形是矩形</a:t>
            </a:r>
          </a:p>
        </p:txBody>
      </p:sp>
      <p:sp>
        <p:nvSpPr>
          <p:cNvPr id="12188" name="yt_shape_12188"/>
          <p:cNvSpPr txBox="1"/>
          <p:nvPr/>
        </p:nvSpPr>
        <p:spPr>
          <a:xfrm>
            <a:off x="540000" y="17008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在数学活动课上，老师和同学们判断一个四边形门框是否为矩形，下面是某合作学习小组的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位同学拟订的方案，其中正确的是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89" name="yt_table_1218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328271"/>
              </p:ext>
            </p:extLst>
          </p:nvPr>
        </p:nvGraphicFramePr>
        <p:xfrm>
          <a:off x="539880" y="2660243"/>
          <a:ext cx="4513263" cy="1901952"/>
        </p:xfrm>
        <a:graphic>
          <a:graphicData uri="http://schemas.openxmlformats.org/drawingml/2006/table">
            <a:tbl>
              <a:tblPr/>
              <a:tblGrid>
                <a:gridCol w="4513263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测量对角线是否相互平分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测量两组对边是否分别相等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测量对角线是否垂直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测量其内角是否都为直角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</a:tbl>
          </a:graphicData>
        </a:graphic>
      </p:graphicFrame>
      <p:pic>
        <p:nvPicPr>
          <p:cNvPr id="3" name="yt_shape_1698903978748" title="H_28.801733">
            <a:extLst>
              <a:ext uri="{FF2B5EF4-FFF2-40B4-BE49-F238E27FC236}">
                <a16:creationId xmlns:a16="http://schemas.microsoft.com/office/drawing/2014/main" id="{BF06FCCE-5414-06CF-99BF-5EF28C191F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23817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8248BA-6084-DD26-3FB6-DCC2B9DC2304}"/>
              </a:ext>
            </a:extLst>
          </p:cNvPr>
          <p:cNvSpPr txBox="1"/>
          <p:nvPr/>
        </p:nvSpPr>
        <p:spPr>
          <a:xfrm>
            <a:off x="7307988" y="21294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1" name="yt_shape_12191"/>
          <p:cNvSpPr txBox="1"/>
          <p:nvPr/>
        </p:nvSpPr>
        <p:spPr>
          <a:xfrm>
            <a:off x="540000" y="12658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内的任意一点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到这个角的两边的距离之和为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，则图中四边形的周长为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195" name="yt_shape_12195"/>
          <p:cNvSpPr txBox="1"/>
          <p:nvPr/>
        </p:nvSpPr>
        <p:spPr>
          <a:xfrm>
            <a:off x="539881" y="420026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92" name="yt_shape_12192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8561" y="2212558"/>
            <a:ext cx="2109276" cy="1992895"/>
            <a:chOff x="0" y="0"/>
            <a:chExt cx="1875663" cy="1772172"/>
          </a:xfrm>
        </p:grpSpPr>
        <p:pic>
          <p:nvPicPr>
            <p:cNvPr id="2" name="yt_image_1219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5663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94" name="yt_shape_12194"/>
            <p:cNvSpPr txBox="1"/>
            <p:nvPr/>
          </p:nvSpPr>
          <p:spPr>
            <a:xfrm>
              <a:off x="404550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48CA4A5-B76C-4C2C-1F6B-FD8E547B8044}"/>
              </a:ext>
            </a:extLst>
          </p:cNvPr>
          <p:cNvSpPr txBox="1"/>
          <p:nvPr/>
        </p:nvSpPr>
        <p:spPr>
          <a:xfrm>
            <a:off x="1973989" y="169457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6" name="yt_shape_12196"/>
          <p:cNvSpPr txBox="1"/>
          <p:nvPr/>
        </p:nvSpPr>
        <p:spPr>
          <a:xfrm>
            <a:off x="479376" y="1196752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不能准确运用矩形的判定方法而致错</a:t>
            </a:r>
          </a:p>
        </p:txBody>
      </p:sp>
      <p:sp>
        <p:nvSpPr>
          <p:cNvPr id="12197" name="yt_shape_12197"/>
          <p:cNvSpPr txBox="1"/>
          <p:nvPr/>
        </p:nvSpPr>
        <p:spPr>
          <a:xfrm>
            <a:off x="479495" y="1701062"/>
            <a:ext cx="11109673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，已知下列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个条件：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，则不能使四边形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成为矩形的是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01" name="yt_table_1220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915649"/>
              </p:ext>
            </p:extLst>
          </p:nvPr>
        </p:nvGraphicFramePr>
        <p:xfrm>
          <a:off x="479376" y="3307288"/>
          <a:ext cx="4675506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②⑤⑥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④⑤⑥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</a:tbl>
          </a:graphicData>
        </a:graphic>
      </p:graphicFrame>
      <p:grpSp>
        <p:nvGrpSpPr>
          <p:cNvPr id="12198" name="yt_shape_12198_skip" title="H_124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1788" y="2996952"/>
            <a:ext cx="1691636" cy="1904408"/>
            <a:chOff x="0" y="0"/>
            <a:chExt cx="1403604" cy="1580148"/>
          </a:xfrm>
        </p:grpSpPr>
        <p:pic>
          <p:nvPicPr>
            <p:cNvPr id="2" name="yt_image_1219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03604" cy="1184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00" name="yt_shape_12200"/>
            <p:cNvSpPr txBox="1"/>
            <p:nvPr/>
          </p:nvSpPr>
          <p:spPr>
            <a:xfrm>
              <a:off x="168521" y="12201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3978905">
            <a:extLst>
              <a:ext uri="{FF2B5EF4-FFF2-40B4-BE49-F238E27FC236}">
                <a16:creationId xmlns:a16="http://schemas.microsoft.com/office/drawing/2014/main" id="{D64CEF7A-E250-7540-EBA4-6B68EC5ED9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3842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101AF35-0033-150A-264C-CE41F9CD9073}"/>
              </a:ext>
            </a:extLst>
          </p:cNvPr>
          <p:cNvSpPr txBox="1"/>
          <p:nvPr/>
        </p:nvSpPr>
        <p:spPr>
          <a:xfrm>
            <a:off x="5452022" y="260523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1457</Words>
  <Application>Microsoft Office PowerPoint</Application>
  <PresentationFormat>宽屏</PresentationFormat>
  <Paragraphs>143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2023-11-02T12:25:36Z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