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70" r:id="rId7"/>
    <p:sldId id="371" r:id="rId8"/>
    <p:sldId id="374" r:id="rId9"/>
    <p:sldId id="381" r:id="rId10"/>
    <p:sldId id="383" r:id="rId11"/>
    <p:sldId id="385" r:id="rId12"/>
    <p:sldId id="386" r:id="rId13"/>
    <p:sldId id="389" r:id="rId14"/>
    <p:sldId id="387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704" y="32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bin"/><Relationship Id="rId4" Type="http://schemas.openxmlformats.org/officeDocument/2006/relationships/image" Target="../media/image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7" Type="http://schemas.openxmlformats.org/officeDocument/2006/relationships/image" Target="../media/image20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bin"/><Relationship Id="rId5" Type="http://schemas.openxmlformats.org/officeDocument/2006/relationships/image" Target="../media/image18.bin"/><Relationship Id="rId4" Type="http://schemas.openxmlformats.org/officeDocument/2006/relationships/image" Target="../media/image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2" name="yt_shape_13252"/>
          <p:cNvSpPr txBox="1"/>
          <p:nvPr/>
        </p:nvSpPr>
        <p:spPr>
          <a:xfrm>
            <a:off x="407249" y="127692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251" name="yt_image_1325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9" y="127692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4" name="yt_shape_13254"/>
          <p:cNvSpPr txBox="1"/>
          <p:nvPr/>
        </p:nvSpPr>
        <p:spPr>
          <a:xfrm>
            <a:off x="407368" y="19745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函数的表示方法有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列表法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解析式法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图象法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它们各有优缺点，一个函数可以同时有几种不同的表示方法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05D2C5-89EA-6FCD-BBA5-905B7F58F40F}"/>
              </a:ext>
            </a:extLst>
          </p:cNvPr>
          <p:cNvSpPr txBox="1"/>
          <p:nvPr/>
        </p:nvSpPr>
        <p:spPr>
          <a:xfrm>
            <a:off x="3060557" y="19276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列表法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990444-D7FF-FDD6-2827-27E70756E6DD}"/>
              </a:ext>
            </a:extLst>
          </p:cNvPr>
          <p:cNvSpPr txBox="1"/>
          <p:nvPr/>
        </p:nvSpPr>
        <p:spPr>
          <a:xfrm>
            <a:off x="4889357" y="192769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解析式法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DCAA70-8AF6-D1D8-29B9-049B4E92C7A1}"/>
              </a:ext>
            </a:extLst>
          </p:cNvPr>
          <p:cNvSpPr txBox="1"/>
          <p:nvPr/>
        </p:nvSpPr>
        <p:spPr>
          <a:xfrm>
            <a:off x="7022956" y="19276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图象法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yt_shape_13318"/>
          <p:cNvSpPr txBox="1"/>
          <p:nvPr/>
        </p:nvSpPr>
        <p:spPr>
          <a:xfrm>
            <a:off x="540000" y="1258789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一个纸箱的质量为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，当放入一些苹果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假设每个苹果的质量均为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后，纸箱和苹果的总质量不超过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10kg.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填表：</a:t>
            </a:r>
          </a:p>
        </p:txBody>
      </p:sp>
      <p:graphicFrame>
        <p:nvGraphicFramePr>
          <p:cNvPr id="13320" name="yt_table_1332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38651"/>
              </p:ext>
            </p:extLst>
          </p:nvPr>
        </p:nvGraphicFramePr>
        <p:xfrm>
          <a:off x="539881" y="2856752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737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放入的苹果个数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总质量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322" name="yt_shape_13322"/>
          <p:cNvSpPr txBox="1"/>
          <p:nvPr/>
        </p:nvSpPr>
        <p:spPr>
          <a:xfrm>
            <a:off x="540000" y="4260358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设放入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个苹果后，纸箱和苹果的总质量为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0.25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这个纸箱内最多能装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个苹果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6B71EF-7A41-B728-9A47-258EFDC31E17}"/>
              </a:ext>
            </a:extLst>
          </p:cNvPr>
          <p:cNvSpPr txBox="1"/>
          <p:nvPr/>
        </p:nvSpPr>
        <p:spPr>
          <a:xfrm>
            <a:off x="6988965" y="356351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/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512D46-D69C-8C39-7BC9-8FE9085D2C6C}"/>
              </a:ext>
            </a:extLst>
          </p:cNvPr>
          <p:cNvSpPr txBox="1"/>
          <p:nvPr/>
        </p:nvSpPr>
        <p:spPr>
          <a:xfrm>
            <a:off x="8780491" y="356351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/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5B1B74-D154-0E2B-427B-8184ED645F35}"/>
              </a:ext>
            </a:extLst>
          </p:cNvPr>
          <p:cNvSpPr txBox="1"/>
          <p:nvPr/>
        </p:nvSpPr>
        <p:spPr>
          <a:xfrm>
            <a:off x="10467241" y="356351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/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F954A7-42F1-C11C-FCB3-6EDF9D27F2A4}"/>
              </a:ext>
            </a:extLst>
          </p:cNvPr>
          <p:cNvSpPr txBox="1"/>
          <p:nvPr/>
        </p:nvSpPr>
        <p:spPr>
          <a:xfrm>
            <a:off x="10895738" y="4185805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B3D4DD-B116-7053-0602-D2BBF7C810D6}"/>
              </a:ext>
            </a:extLst>
          </p:cNvPr>
          <p:cNvSpPr txBox="1"/>
          <p:nvPr/>
        </p:nvSpPr>
        <p:spPr>
          <a:xfrm>
            <a:off x="449989" y="4689040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98E5BC-ABC0-C770-322A-CF1972FA12D3}"/>
              </a:ext>
            </a:extLst>
          </p:cNvPr>
          <p:cNvSpPr txBox="1"/>
          <p:nvPr/>
        </p:nvSpPr>
        <p:spPr>
          <a:xfrm>
            <a:off x="4259989" y="51645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yt_shape_13324"/>
          <p:cNvSpPr txBox="1"/>
          <p:nvPr/>
        </p:nvSpPr>
        <p:spPr>
          <a:xfrm>
            <a:off x="540000" y="1242021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某城市居民用水实行阶梯收费，每户每月用水量如果未超过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吨，按每吨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吨，未超过的部分按每吨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元收费，超过的部分按每吨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设某户每月用水量为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吨，应缴水费为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分别写出每月用水量未超过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吨和超过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吨时，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之间的函数关系式；</a:t>
            </a:r>
          </a:p>
          <a:p>
            <a:pPr algn="just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65F515-2C09-6E8F-BECF-B5A42766201B}"/>
              </a:ext>
            </a:extLst>
          </p:cNvPr>
          <p:cNvSpPr txBox="1"/>
          <p:nvPr/>
        </p:nvSpPr>
        <p:spPr>
          <a:xfrm>
            <a:off x="407368" y="3140968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5A67D7-C34D-53AF-5218-8DB1E5F3DEB9}"/>
              </a:ext>
            </a:extLst>
          </p:cNvPr>
          <p:cNvSpPr txBox="1"/>
          <p:nvPr/>
        </p:nvSpPr>
        <p:spPr>
          <a:xfrm>
            <a:off x="407368" y="3651988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3630A0-7AEF-289A-3258-F0F5CCB61ADC}"/>
              </a:ext>
            </a:extLst>
          </p:cNvPr>
          <p:cNvSpPr txBox="1"/>
          <p:nvPr/>
        </p:nvSpPr>
        <p:spPr>
          <a:xfrm>
            <a:off x="407368" y="4233326"/>
            <a:ext cx="5156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8" name="yt_shape_13328"/>
          <p:cNvSpPr txBox="1"/>
          <p:nvPr/>
        </p:nvSpPr>
        <p:spPr>
          <a:xfrm>
            <a:off x="551384" y="1782192"/>
            <a:ext cx="5693866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该户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月份水费平均每吨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元，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该户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月份用水量超过了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设该户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月份用水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吨，得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答：该户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月份用水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23A9E9-3FAD-D0E4-6C90-CCA072F31D74}"/>
              </a:ext>
            </a:extLst>
          </p:cNvPr>
          <p:cNvSpPr txBox="1"/>
          <p:nvPr/>
        </p:nvSpPr>
        <p:spPr>
          <a:xfrm>
            <a:off x="461373" y="1735386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该户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月份水费平均每吨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E6655C-482D-FE1F-4DAB-D7D857488857}"/>
              </a:ext>
            </a:extLst>
          </p:cNvPr>
          <p:cNvSpPr txBox="1"/>
          <p:nvPr/>
        </p:nvSpPr>
        <p:spPr>
          <a:xfrm>
            <a:off x="461373" y="2210874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该户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月份用水量超过了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607065-FB39-F717-DED2-671CDCF8D5AB}"/>
              </a:ext>
            </a:extLst>
          </p:cNvPr>
          <p:cNvSpPr txBox="1"/>
          <p:nvPr/>
        </p:nvSpPr>
        <p:spPr>
          <a:xfrm>
            <a:off x="461373" y="2686362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设该户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月份用水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吨，得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20BC45-EE61-6F49-C81E-7C34676746E1}"/>
              </a:ext>
            </a:extLst>
          </p:cNvPr>
          <p:cNvSpPr txBox="1"/>
          <p:nvPr/>
        </p:nvSpPr>
        <p:spPr>
          <a:xfrm>
            <a:off x="461373" y="3161850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A0A224-0921-A894-5A71-8639101B52F6}"/>
              </a:ext>
            </a:extLst>
          </p:cNvPr>
          <p:cNvSpPr txBox="1"/>
          <p:nvPr/>
        </p:nvSpPr>
        <p:spPr>
          <a:xfrm>
            <a:off x="461373" y="3637338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答：该户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月份用水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384" y="1268413"/>
            <a:ext cx="10452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若该城市某户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月份水费平均为每吨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2.8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元，求该户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月份用水多少吨？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767408" y="150728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331" name="yt_image_13331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408" y="150728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4" name="yt_shape_13334"/>
          <p:cNvSpPr txBox="1"/>
          <p:nvPr/>
        </p:nvSpPr>
        <p:spPr>
          <a:xfrm>
            <a:off x="767408" y="2204864"/>
            <a:ext cx="9626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如图，梯形的上底长是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，下底长是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3335" name="yt_image_13335" title="H_81.18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6423" y="2924944"/>
            <a:ext cx="1719153" cy="124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7" name="yt_shape_13337"/>
          <p:cNvSpPr txBox="1"/>
          <p:nvPr/>
        </p:nvSpPr>
        <p:spPr>
          <a:xfrm>
            <a:off x="767408" y="4457050"/>
            <a:ext cx="69666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写出梯形的面积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与上底长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CE1728-2999-6253-4ADF-B75ECD369819}"/>
              </a:ext>
            </a:extLst>
          </p:cNvPr>
          <p:cNvSpPr txBox="1"/>
          <p:nvPr/>
        </p:nvSpPr>
        <p:spPr>
          <a:xfrm>
            <a:off x="761108" y="4918138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8" name="yt_shape_13338"/>
          <p:cNvSpPr txBox="1"/>
          <p:nvPr/>
        </p:nvSpPr>
        <p:spPr>
          <a:xfrm>
            <a:off x="551384" y="1262234"/>
            <a:ext cx="8813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用表格表示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的函数关系，补充完整表格并画出函数图象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339" name="yt_table_1333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875884"/>
              </p:ext>
            </p:extLst>
          </p:nvPr>
        </p:nvGraphicFramePr>
        <p:xfrm>
          <a:off x="551384" y="1893901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76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上底长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梯形的面积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3341" name="yt_image_13341" title="H_175.9111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4970" y="3230909"/>
            <a:ext cx="1810512" cy="223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3" name="yt_shape_13343"/>
          <p:cNvSpPr txBox="1"/>
          <p:nvPr/>
        </p:nvSpPr>
        <p:spPr>
          <a:xfrm>
            <a:off x="551384" y="5581873"/>
            <a:ext cx="796692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时，梯形变成了什么图形？此时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的值是多少？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BF7806-93B9-EF8E-2AE5-6583FF263ACF}"/>
              </a:ext>
            </a:extLst>
          </p:cNvPr>
          <p:cNvSpPr txBox="1"/>
          <p:nvPr/>
        </p:nvSpPr>
        <p:spPr>
          <a:xfrm>
            <a:off x="8206968" y="2033734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EA7A27-F921-17F7-808D-5E5AE2D66557}"/>
              </a:ext>
            </a:extLst>
          </p:cNvPr>
          <p:cNvSpPr txBox="1"/>
          <p:nvPr/>
        </p:nvSpPr>
        <p:spPr>
          <a:xfrm>
            <a:off x="9523301" y="2610187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3335" title="H_81.18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2888" y="3794271"/>
            <a:ext cx="1719153" cy="124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31077DE-9174-16D0-9982-92BE76CEF9FF}"/>
              </a:ext>
            </a:extLst>
          </p:cNvPr>
          <p:cNvSpPr txBox="1"/>
          <p:nvPr/>
        </p:nvSpPr>
        <p:spPr>
          <a:xfrm>
            <a:off x="418752" y="6089430"/>
            <a:ext cx="6774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时，梯形变成了三角形，此时，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yt_image_13346" title="H_168.84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7057" y="3311108"/>
            <a:ext cx="1602486" cy="214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C1014C3-AD3E-FFB1-8672-BEA3A67E8E54}"/>
              </a:ext>
            </a:extLst>
          </p:cNvPr>
          <p:cNvSpPr txBox="1"/>
          <p:nvPr/>
        </p:nvSpPr>
        <p:spPr>
          <a:xfrm>
            <a:off x="9364694" y="1196752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6" name="yt_shape_13256"/>
          <p:cNvSpPr txBox="1"/>
          <p:nvPr/>
        </p:nvSpPr>
        <p:spPr>
          <a:xfrm>
            <a:off x="540002" y="1157678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255" name="yt_image_13255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2" y="115767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8" name="yt_shape_13258"/>
          <p:cNvSpPr txBox="1"/>
          <p:nvPr/>
        </p:nvSpPr>
        <p:spPr>
          <a:xfrm>
            <a:off x="540002" y="1860975"/>
            <a:ext cx="26000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列表法</a:t>
            </a:r>
          </a:p>
        </p:txBody>
      </p:sp>
      <p:sp>
        <p:nvSpPr>
          <p:cNvPr id="13259" name="yt_shape_13259"/>
          <p:cNvSpPr txBox="1"/>
          <p:nvPr/>
        </p:nvSpPr>
        <p:spPr>
          <a:xfrm>
            <a:off x="540002" y="2365285"/>
            <a:ext cx="6556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观察表格，则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60" name="yt_table_1326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870019"/>
              </p:ext>
            </p:extLst>
          </p:nvPr>
        </p:nvGraphicFramePr>
        <p:xfrm>
          <a:off x="540002" y="2996952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262" name="yt_table_132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430029"/>
              </p:ext>
            </p:extLst>
          </p:nvPr>
        </p:nvGraphicFramePr>
        <p:xfrm>
          <a:off x="540002" y="4400558"/>
          <a:ext cx="4740593" cy="950976"/>
        </p:xfrm>
        <a:graphic>
          <a:graphicData uri="http://schemas.openxmlformats.org/drawingml/2006/table">
            <a:tbl>
              <a:tblPr/>
              <a:tblGrid>
                <a:gridCol w="2827655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1912938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pic>
        <p:nvPicPr>
          <p:cNvPr id="3" name="yt_shape_1698904611963" title="H_28.801733">
            <a:extLst>
              <a:ext uri="{FF2B5EF4-FFF2-40B4-BE49-F238E27FC236}">
                <a16:creationId xmlns:a16="http://schemas.microsoft.com/office/drawing/2014/main" id="{CA425A48-D827-FFCB-BB64-44428DAFE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2" y="190265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862A16-D99C-7836-2431-504DFAAFC739}"/>
              </a:ext>
            </a:extLst>
          </p:cNvPr>
          <p:cNvSpPr txBox="1"/>
          <p:nvPr/>
        </p:nvSpPr>
        <p:spPr>
          <a:xfrm>
            <a:off x="6130066" y="23184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4" name="yt_shape_13264"/>
          <p:cNvSpPr txBox="1"/>
          <p:nvPr/>
        </p:nvSpPr>
        <p:spPr>
          <a:xfrm>
            <a:off x="540119" y="115745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弹簧挂上物体后会伸长，测得一根弹簧的长度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与所挂物体的质量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间有下面的关系：</a:t>
            </a:r>
          </a:p>
        </p:txBody>
      </p:sp>
      <p:graphicFrame>
        <p:nvGraphicFramePr>
          <p:cNvPr id="13265" name="yt_table_1326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703786"/>
              </p:ext>
            </p:extLst>
          </p:nvPr>
        </p:nvGraphicFramePr>
        <p:xfrm>
          <a:off x="540000" y="227610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267" name="yt_shape_13267"/>
          <p:cNvSpPr txBox="1"/>
          <p:nvPr/>
        </p:nvSpPr>
        <p:spPr>
          <a:xfrm>
            <a:off x="540000" y="3679715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下列说法中，不正确的是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68" name="yt_table_132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975531"/>
              </p:ext>
            </p:extLst>
          </p:nvPr>
        </p:nvGraphicFramePr>
        <p:xfrm>
          <a:off x="540000" y="4159018"/>
          <a:ext cx="9523413" cy="1901952"/>
        </p:xfrm>
        <a:graphic>
          <a:graphicData uri="http://schemas.openxmlformats.org/drawingml/2006/table">
            <a:tbl>
              <a:tblPr/>
              <a:tblGrid>
                <a:gridCol w="952341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是自变量，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弹簧不挂重物时长度为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在弹簧的允许范围内，物体质量每增加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1kg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，弹簧长度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增加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所挂物体质量为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4.5kg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时，弹簧长度为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12.25cm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DACE7E7-E5B9-FFAB-BF6B-D2D0EB03EF23}"/>
              </a:ext>
            </a:extLst>
          </p:cNvPr>
          <p:cNvSpPr txBox="1"/>
          <p:nvPr/>
        </p:nvSpPr>
        <p:spPr>
          <a:xfrm>
            <a:off x="4412389" y="36329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0" name="yt_shape_13270"/>
          <p:cNvSpPr txBox="1"/>
          <p:nvPr/>
        </p:nvSpPr>
        <p:spPr>
          <a:xfrm>
            <a:off x="539881" y="1124490"/>
            <a:ext cx="2907847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解析式法</a:t>
            </a:r>
          </a:p>
        </p:txBody>
      </p:sp>
      <p:sp>
        <p:nvSpPr>
          <p:cNvPr id="13271" name="yt_shape_13271"/>
          <p:cNvSpPr txBox="1"/>
          <p:nvPr/>
        </p:nvSpPr>
        <p:spPr>
          <a:xfrm>
            <a:off x="540000" y="1628800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某城市市区人口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万人，市区绿地面积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万平方米，平均每人拥有绿地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平方米，则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272" name="yt_table_13272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4133454"/>
                  </p:ext>
                </p:extLst>
              </p:nvPr>
            </p:nvGraphicFramePr>
            <p:xfrm>
              <a:off x="539881" y="2588235"/>
              <a:ext cx="4740593" cy="1157288"/>
            </p:xfrm>
            <a:graphic>
              <a:graphicData uri="http://schemas.openxmlformats.org/drawingml/2006/table">
                <a:tbl>
                  <a:tblPr/>
                  <a:tblGrid>
                    <a:gridCol w="2997518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1743075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272" name="yt_table_13272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4133454"/>
                  </p:ext>
                </p:extLst>
              </p:nvPr>
            </p:nvGraphicFramePr>
            <p:xfrm>
              <a:off x="539881" y="2588235"/>
              <a:ext cx="4740593" cy="1157288"/>
            </p:xfrm>
            <a:graphic>
              <a:graphicData uri="http://schemas.openxmlformats.org/drawingml/2006/table">
                <a:tbl>
                  <a:tblPr/>
                  <a:tblGrid>
                    <a:gridCol w="2997518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1743075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681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6106" r="-58012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2378" t="-76106" b="-88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273" name="yt_shape_13273"/>
          <p:cNvSpPr txBox="1"/>
          <p:nvPr/>
        </p:nvSpPr>
        <p:spPr>
          <a:xfrm>
            <a:off x="540001" y="370565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目前，全球淡水资源日益减少，提倡全社会节约用水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据测试：拧不紧的水龙头每分钟滴出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滴水，每滴水约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毫升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梓萌同学洗手后，没有把水龙头拧紧，水龙头以测试的速度滴水，当梓萌同学离开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分钟后，水龙头滴出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毫升的水，请写出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4" name="yt_table_132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324767"/>
              </p:ext>
            </p:extLst>
          </p:nvPr>
        </p:nvGraphicFramePr>
        <p:xfrm>
          <a:off x="539881" y="5625349"/>
          <a:ext cx="5596256" cy="950976"/>
        </p:xfrm>
        <a:graphic>
          <a:graphicData uri="http://schemas.openxmlformats.org/drawingml/2006/table">
            <a:tbl>
              <a:tblPr/>
              <a:tblGrid>
                <a:gridCol w="2997518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2598738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</a:tbl>
          </a:graphicData>
        </a:graphic>
      </p:graphicFrame>
      <p:pic>
        <p:nvPicPr>
          <p:cNvPr id="3" name="yt_shape_1698904612133" title="H_28.801733">
            <a:extLst>
              <a:ext uri="{FF2B5EF4-FFF2-40B4-BE49-F238E27FC236}">
                <a16:creationId xmlns:a16="http://schemas.microsoft.com/office/drawing/2014/main" id="{EE97AC0B-D3EE-A432-009D-A8905A491A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616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96254D-F5F3-6EA2-AE8D-4A263875726F}"/>
              </a:ext>
            </a:extLst>
          </p:cNvPr>
          <p:cNvSpPr txBox="1"/>
          <p:nvPr/>
        </p:nvSpPr>
        <p:spPr>
          <a:xfrm>
            <a:off x="4682264" y="20574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5F6DD7-7571-2150-A86C-D70239C1A3DA}"/>
              </a:ext>
            </a:extLst>
          </p:cNvPr>
          <p:cNvSpPr txBox="1"/>
          <p:nvPr/>
        </p:nvSpPr>
        <p:spPr>
          <a:xfrm>
            <a:off x="3802790" y="50853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6" name="yt_shape_13276"/>
          <p:cNvSpPr txBox="1"/>
          <p:nvPr/>
        </p:nvSpPr>
        <p:spPr>
          <a:xfrm>
            <a:off x="695400" y="12422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直角三角形中一个锐角的度数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与另一个锐角的度数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7" name="yt_table_1327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964182"/>
              </p:ext>
            </p:extLst>
          </p:nvPr>
        </p:nvGraphicFramePr>
        <p:xfrm>
          <a:off x="695281" y="2201704"/>
          <a:ext cx="4105275" cy="1901952"/>
        </p:xfrm>
        <a:graphic>
          <a:graphicData uri="http://schemas.openxmlformats.org/drawingml/2006/table">
            <a:tbl>
              <a:tblPr/>
              <a:tblGrid>
                <a:gridCol w="4105275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D5B37BD-72F5-E281-7052-E4855B93DF59}"/>
              </a:ext>
            </a:extLst>
          </p:cNvPr>
          <p:cNvSpPr txBox="1"/>
          <p:nvPr/>
        </p:nvSpPr>
        <p:spPr>
          <a:xfrm>
            <a:off x="3348589" y="16709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9" name="yt_shape_13279"/>
          <p:cNvSpPr txBox="1"/>
          <p:nvPr/>
        </p:nvSpPr>
        <p:spPr>
          <a:xfrm>
            <a:off x="540000" y="123832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校园里栽下一棵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米高的小树，以后每年长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年后的树高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本笔记本分给学生，每人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本，余下的本数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和学生数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之间的函数解析式为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，且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为整数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A0D208-EECE-D493-7B10-0A7FA4FAC06C}"/>
              </a:ext>
            </a:extLst>
          </p:cNvPr>
          <p:cNvSpPr txBox="1"/>
          <p:nvPr/>
        </p:nvSpPr>
        <p:spPr>
          <a:xfrm>
            <a:off x="2888389" y="1667007"/>
            <a:ext cx="2178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6DFF3D-94EE-01E7-E656-02F96A364779}"/>
              </a:ext>
            </a:extLst>
          </p:cNvPr>
          <p:cNvSpPr txBox="1"/>
          <p:nvPr/>
        </p:nvSpPr>
        <p:spPr>
          <a:xfrm>
            <a:off x="1059589" y="2590236"/>
            <a:ext cx="197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9FE77B-1F90-5186-EC29-78F48A06D3D8}"/>
              </a:ext>
            </a:extLst>
          </p:cNvPr>
          <p:cNvSpPr txBox="1"/>
          <p:nvPr/>
        </p:nvSpPr>
        <p:spPr>
          <a:xfrm>
            <a:off x="6341202" y="2617983"/>
            <a:ext cx="334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" name="yt_shape_13281"/>
          <p:cNvSpPr txBox="1"/>
          <p:nvPr/>
        </p:nvSpPr>
        <p:spPr>
          <a:xfrm>
            <a:off x="540000" y="1167818"/>
            <a:ext cx="26000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图象法</a:t>
            </a:r>
          </a:p>
        </p:txBody>
      </p:sp>
      <p:sp>
        <p:nvSpPr>
          <p:cNvPr id="13282" name="yt_shape_13282"/>
          <p:cNvSpPr txBox="1"/>
          <p:nvPr/>
        </p:nvSpPr>
        <p:spPr>
          <a:xfrm>
            <a:off x="540000" y="1672128"/>
            <a:ext cx="1065195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下面的三个问题中都有两个变量：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汽车从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地匀速行驶到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地，汽车的剩余路程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与行驶时间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将水箱中的水匀速放出，直至放完，水箱中的剩余水量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与放水时间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用长度一定的绳子围成一个矩形，矩形的面积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与一边长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其中，变量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之间的函数关系可以用如图所示的图象表示的是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88" name="yt_table_1328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715868"/>
              </p:ext>
            </p:extLst>
          </p:nvPr>
        </p:nvGraphicFramePr>
        <p:xfrm>
          <a:off x="540000" y="5574798"/>
          <a:ext cx="93338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pic>
        <p:nvPicPr>
          <p:cNvPr id="13287" name="yt_image_13287_skip" title="H_11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1727" y="4089226"/>
            <a:ext cx="1986534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612317" title="H_28.801733">
            <a:extLst>
              <a:ext uri="{FF2B5EF4-FFF2-40B4-BE49-F238E27FC236}">
                <a16:creationId xmlns:a16="http://schemas.microsoft.com/office/drawing/2014/main" id="{D401EFB8-066D-6DA0-E02A-CD0A2D01EA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0949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125AE-99B4-F0F0-C9A1-F813B7DB5C3F}"/>
              </a:ext>
            </a:extLst>
          </p:cNvPr>
          <p:cNvSpPr txBox="1"/>
          <p:nvPr/>
        </p:nvSpPr>
        <p:spPr>
          <a:xfrm>
            <a:off x="10168664" y="35272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0" name="yt_shape_13290"/>
          <p:cNvSpPr txBox="1"/>
          <p:nvPr/>
        </p:nvSpPr>
        <p:spPr>
          <a:xfrm>
            <a:off x="551384" y="1268413"/>
            <a:ext cx="752449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对自变量或函数代表的实际意义理解不准确</a:t>
            </a:r>
          </a:p>
        </p:txBody>
      </p:sp>
      <p:sp>
        <p:nvSpPr>
          <p:cNvPr id="13291" name="yt_shape_13291"/>
          <p:cNvSpPr txBox="1"/>
          <p:nvPr/>
        </p:nvSpPr>
        <p:spPr>
          <a:xfrm>
            <a:off x="551503" y="17727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已知等腰三角形的周长是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，底边长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是腰长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的函数，则下列图象中，能正确反映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之间函数关系的图象是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92" name="yt_image_132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2884522"/>
            <a:ext cx="109613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93" name="yt_image_132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7493" y="2884522"/>
            <a:ext cx="109613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94" name="yt_image_132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0653" y="2880454"/>
            <a:ext cx="1013841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95" name="yt_image_132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9079" y="2880454"/>
            <a:ext cx="1013841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8" name="yt_shape_13298"/>
          <p:cNvSpPr txBox="1"/>
          <p:nvPr/>
        </p:nvSpPr>
        <p:spPr>
          <a:xfrm>
            <a:off x="899418" y="43601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299" name="yt_shape_13299"/>
          <p:cNvSpPr txBox="1"/>
          <p:nvPr/>
        </p:nvSpPr>
        <p:spPr>
          <a:xfrm>
            <a:off x="2603934" y="43601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300" name="yt_shape_13300"/>
          <p:cNvSpPr txBox="1"/>
          <p:nvPr/>
        </p:nvSpPr>
        <p:spPr>
          <a:xfrm>
            <a:off x="4245946" y="435035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301" name="yt_shape_13301"/>
          <p:cNvSpPr txBox="1"/>
          <p:nvPr/>
        </p:nvSpPr>
        <p:spPr>
          <a:xfrm>
            <a:off x="5895965" y="435035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698904612485">
            <a:extLst>
              <a:ext uri="{FF2B5EF4-FFF2-40B4-BE49-F238E27FC236}">
                <a16:creationId xmlns:a16="http://schemas.microsoft.com/office/drawing/2014/main" id="{CD34611E-5C95-8440-ABB6-5825B4FBF2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749995-EEF0-34C7-468A-2463E360BC73}"/>
              </a:ext>
            </a:extLst>
          </p:cNvPr>
          <p:cNvSpPr txBox="1"/>
          <p:nvPr/>
        </p:nvSpPr>
        <p:spPr>
          <a:xfrm>
            <a:off x="4998567" y="22014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3" name="yt_shape_13303"/>
          <p:cNvSpPr txBox="1"/>
          <p:nvPr/>
        </p:nvSpPr>
        <p:spPr>
          <a:xfrm>
            <a:off x="551265" y="1258913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302" name="yt_image_133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1258913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5" name="yt_shape_13305"/>
          <p:cNvSpPr txBox="1"/>
          <p:nvPr/>
        </p:nvSpPr>
        <p:spPr>
          <a:xfrm>
            <a:off x="551384" y="1945068"/>
            <a:ext cx="1045242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东东用仪器匀速向如图所示的容器中注水，直到注满为止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表示注水时间，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表示水面的高度，下列图象适合表示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的对应关系的是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06" name="yt_image_133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3921" y="3385462"/>
            <a:ext cx="1389888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08" name="yt_image_133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886" y="3628885"/>
            <a:ext cx="98640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09" name="yt_image_133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6295" y="3628885"/>
            <a:ext cx="98640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0" name="yt_image_133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92704" y="3628885"/>
            <a:ext cx="98640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1" name="yt_image_133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39113" y="3628885"/>
            <a:ext cx="98640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yt_shape_13314"/>
          <p:cNvSpPr txBox="1"/>
          <p:nvPr/>
        </p:nvSpPr>
        <p:spPr>
          <a:xfrm>
            <a:off x="993056" y="464272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315" name="yt_shape_13315"/>
          <p:cNvSpPr txBox="1"/>
          <p:nvPr/>
        </p:nvSpPr>
        <p:spPr>
          <a:xfrm>
            <a:off x="2347872" y="464272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316" name="yt_shape_13316"/>
          <p:cNvSpPr txBox="1"/>
          <p:nvPr/>
        </p:nvSpPr>
        <p:spPr>
          <a:xfrm>
            <a:off x="3694281" y="464272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317" name="yt_shape_13317"/>
          <p:cNvSpPr txBox="1"/>
          <p:nvPr/>
        </p:nvSpPr>
        <p:spPr>
          <a:xfrm>
            <a:off x="5032283" y="464272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F7B716-C358-8749-F6EB-BBC6900A0E3F}"/>
              </a:ext>
            </a:extLst>
          </p:cNvPr>
          <p:cNvSpPr txBox="1"/>
          <p:nvPr/>
        </p:nvSpPr>
        <p:spPr>
          <a:xfrm>
            <a:off x="2315866" y="28395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1368</Words>
  <Application>Microsoft Office PowerPoint</Application>
  <PresentationFormat>宽屏</PresentationFormat>
  <Paragraphs>161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2023-11-02T14:03:01Z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