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notesMasterIdLst>
    <p:notesMasterId r:id="rId20"/>
  </p:notesMasterIdLst>
  <p:sldIdLst>
    <p:sldId id="363" r:id="rId3"/>
    <p:sldId id="369" r:id="rId4"/>
    <p:sldId id="372" r:id="rId5"/>
    <p:sldId id="373" r:id="rId6"/>
    <p:sldId id="374" r:id="rId7"/>
    <p:sldId id="376" r:id="rId8"/>
    <p:sldId id="377" r:id="rId9"/>
    <p:sldId id="378" r:id="rId10"/>
    <p:sldId id="380" r:id="rId11"/>
    <p:sldId id="382" r:id="rId12"/>
    <p:sldId id="383" r:id="rId13"/>
    <p:sldId id="384" r:id="rId14"/>
    <p:sldId id="385" r:id="rId15"/>
    <p:sldId id="392" r:id="rId16"/>
    <p:sldId id="386" r:id="rId17"/>
    <p:sldId id="390" r:id="rId18"/>
    <p:sldId id="256" r:id="rId19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99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63" d="100"/>
          <a:sy n="63" d="100"/>
        </p:scale>
        <p:origin x="780" y="60"/>
      </p:cViewPr>
      <p:guideLst>
        <p:guide orient="horz" pos="799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AFB5EE3-E30C-4C7C-9981-19BB2133B009}" type="datetimeFigureOut">
              <a:rPr lang="zh-CN" altLang="en-US" smtClean="0"/>
              <a:t>2023/11/2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81820C1-CBF9-4656-8DF2-0BCC5E5683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90214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1820C1-CBF9-4656-8DF2-0BCC5E568357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41003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bin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bin"/><Relationship Id="rId7" Type="http://schemas.openxmlformats.org/officeDocument/2006/relationships/image" Target="../media/image34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bin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bin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65" name="yt_shape_12065"/>
          <p:cNvSpPr txBox="1"/>
          <p:nvPr/>
        </p:nvSpPr>
        <p:spPr>
          <a:xfrm>
            <a:off x="539881" y="1219249"/>
            <a:ext cx="4119013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50" b="0" i="0" u="none" spc="31382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2064" name="yt_image_12064" title="H_50.9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881" y="1219249"/>
            <a:ext cx="408622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067" name="yt_shape_12067"/>
          <p:cNvSpPr txBox="1"/>
          <p:nvPr/>
        </p:nvSpPr>
        <p:spPr>
          <a:xfrm>
            <a:off x="540000" y="1916832"/>
            <a:ext cx="11111999" cy="234904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有一个角是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</a:rPr>
              <a:t>直角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的平行四边形叫矩形，也就是长方形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矩形具有平行四边形的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</a:rPr>
              <a:t>所有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性质外还有特殊性质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矩形的四个角都是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</a:rPr>
              <a:t>直角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；矩形的对角线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</a:rPr>
              <a:t>相等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；矩形是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</a:rPr>
              <a:t>轴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对称图形，有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</a:rPr>
              <a:t>两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条对称轴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直角三角形斜边上的中线等于斜边的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</a:rPr>
              <a:t>一半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F4FACF8-1C55-2F03-205F-11C9E6F4304C}"/>
              </a:ext>
            </a:extLst>
          </p:cNvPr>
          <p:cNvSpPr txBox="1"/>
          <p:nvPr/>
        </p:nvSpPr>
        <p:spPr>
          <a:xfrm>
            <a:off x="2507389" y="1870026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+mn-cs"/>
              </a:rPr>
              <a:t>直角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E34692F-5872-D1B5-E835-3648FD870144}"/>
              </a:ext>
            </a:extLst>
          </p:cNvPr>
          <p:cNvSpPr txBox="1"/>
          <p:nvPr/>
        </p:nvSpPr>
        <p:spPr>
          <a:xfrm>
            <a:off x="4031389" y="2345514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+mn-cs"/>
              </a:rPr>
              <a:t>所有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5AC2778-0C6E-5B0F-4345-C8A41CCDDE54}"/>
              </a:ext>
            </a:extLst>
          </p:cNvPr>
          <p:cNvSpPr txBox="1"/>
          <p:nvPr/>
        </p:nvSpPr>
        <p:spPr>
          <a:xfrm>
            <a:off x="3421789" y="2821002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+mn-cs"/>
              </a:rPr>
              <a:t>直角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AB23DB4-E43D-B8BA-9A5D-202678F2CE24}"/>
              </a:ext>
            </a:extLst>
          </p:cNvPr>
          <p:cNvSpPr txBox="1"/>
          <p:nvPr/>
        </p:nvSpPr>
        <p:spPr>
          <a:xfrm>
            <a:off x="6774588" y="2821002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+mn-cs"/>
              </a:rPr>
              <a:t>相等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3AE3E57-D5ED-E146-F294-3C385CCFA227}"/>
              </a:ext>
            </a:extLst>
          </p:cNvPr>
          <p:cNvSpPr txBox="1"/>
          <p:nvPr/>
        </p:nvSpPr>
        <p:spPr>
          <a:xfrm>
            <a:off x="9212988" y="2821002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+mn-cs"/>
              </a:rPr>
              <a:t>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BE7306C-F812-258C-9C50-82937F810511}"/>
              </a:ext>
            </a:extLst>
          </p:cNvPr>
          <p:cNvSpPr txBox="1"/>
          <p:nvPr/>
        </p:nvSpPr>
        <p:spPr>
          <a:xfrm>
            <a:off x="1059589" y="3296490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+mn-cs"/>
              </a:rPr>
              <a:t>两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25C764AC-D455-0FDE-2EBB-E4EF1871C838}"/>
              </a:ext>
            </a:extLst>
          </p:cNvPr>
          <p:cNvSpPr txBox="1"/>
          <p:nvPr/>
        </p:nvSpPr>
        <p:spPr>
          <a:xfrm>
            <a:off x="5860189" y="3771978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+mn-cs"/>
              </a:rPr>
              <a:t>一半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18" name="yt_shape_12118"/>
          <p:cNvSpPr txBox="1"/>
          <p:nvPr/>
        </p:nvSpPr>
        <p:spPr>
          <a:xfrm>
            <a:off x="540000" y="125750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宁波市中考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Rt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为斜边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的中点，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上一点，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的中点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的长为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2122" name="yt_table_12122_skip" title="H_36.39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376570640"/>
                  </p:ext>
                </p:extLst>
              </p:nvPr>
            </p:nvGraphicFramePr>
            <p:xfrm>
              <a:off x="539881" y="2216944"/>
              <a:ext cx="7632320" cy="521780"/>
            </p:xfrm>
            <a:graphic>
              <a:graphicData uri="http://schemas.openxmlformats.org/drawingml/2006/table">
                <a:tbl>
                  <a:tblPr/>
                  <a:tblGrid>
                    <a:gridCol w="2334070">
                      <a:extLst>
                        <a:ext uri="{9D8B030D-6E8A-4147-A177-3AD203B41FA5}">
                          <a16:colId xmlns:a16="http://schemas.microsoft.com/office/drawing/2014/main" val="10371"/>
                        </a:ext>
                      </a:extLst>
                    </a:gridCol>
                    <a:gridCol w="1948180">
                      <a:extLst>
                        <a:ext uri="{9D8B030D-6E8A-4147-A177-3AD203B41FA5}">
                          <a16:colId xmlns:a16="http://schemas.microsoft.com/office/drawing/2014/main" val="10372"/>
                        </a:ext>
                      </a:extLst>
                    </a:gridCol>
                    <a:gridCol w="2316607">
                      <a:extLst>
                        <a:ext uri="{9D8B030D-6E8A-4147-A177-3AD203B41FA5}">
                          <a16:colId xmlns:a16="http://schemas.microsoft.com/office/drawing/2014/main" val="10373"/>
                        </a:ext>
                      </a:extLst>
                    </a:gridCol>
                    <a:gridCol w="1033463">
                      <a:extLst>
                        <a:ext uri="{9D8B030D-6E8A-4147-A177-3AD203B41FA5}">
                          <a16:colId xmlns:a16="http://schemas.microsoft.com/office/drawing/2014/main" val="10374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A.2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C.2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66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2122" name="yt_table_12122_skip" title="H_36.39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376570640"/>
                  </p:ext>
                </p:extLst>
              </p:nvPr>
            </p:nvGraphicFramePr>
            <p:xfrm>
              <a:off x="539881" y="2216944"/>
              <a:ext cx="7632320" cy="521780"/>
            </p:xfrm>
            <a:graphic>
              <a:graphicData uri="http://schemas.openxmlformats.org/drawingml/2006/table">
                <a:tbl>
                  <a:tblPr/>
                  <a:tblGrid>
                    <a:gridCol w="2334070">
                      <a:extLst>
                        <a:ext uri="{9D8B030D-6E8A-4147-A177-3AD203B41FA5}">
                          <a16:colId xmlns:a16="http://schemas.microsoft.com/office/drawing/2014/main" val="10371"/>
                        </a:ext>
                      </a:extLst>
                    </a:gridCol>
                    <a:gridCol w="1948180">
                      <a:extLst>
                        <a:ext uri="{9D8B030D-6E8A-4147-A177-3AD203B41FA5}">
                          <a16:colId xmlns:a16="http://schemas.microsoft.com/office/drawing/2014/main" val="10372"/>
                        </a:ext>
                      </a:extLst>
                    </a:gridCol>
                    <a:gridCol w="2316607">
                      <a:extLst>
                        <a:ext uri="{9D8B030D-6E8A-4147-A177-3AD203B41FA5}">
                          <a16:colId xmlns:a16="http://schemas.microsoft.com/office/drawing/2014/main" val="10373"/>
                        </a:ext>
                      </a:extLst>
                    </a:gridCol>
                    <a:gridCol w="1033463">
                      <a:extLst>
                        <a:ext uri="{9D8B030D-6E8A-4147-A177-3AD203B41FA5}">
                          <a16:colId xmlns:a16="http://schemas.microsoft.com/office/drawing/2014/main" val="10374"/>
                        </a:ext>
                      </a:extLst>
                    </a:gridCol>
                  </a:tblGrid>
                  <a:tr h="52178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227154" b="-2298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85000" r="-44737" b="-2298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66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2119" name="yt_shape_12119_skip" title="H_150.3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842694" y="2060848"/>
            <a:ext cx="1809305" cy="2132933"/>
            <a:chOff x="0" y="0"/>
            <a:chExt cx="1619631" cy="1909332"/>
          </a:xfrm>
        </p:grpSpPr>
        <p:pic>
          <p:nvPicPr>
            <p:cNvPr id="2" name="yt_image_12119">
              <a:extLst>
                <a:ext uri="">
                  <a16:creationId xmlns:p14="http://schemas.microsoft.com/office/powerpoint/2010/main" xmlns:a14="http://schemas.microsoft.com/office/drawing/2010/main" xmlns:a16="http://schemas.microsoft.com/office/drawing/2014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619631" cy="15133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121" name="yt_shape_12121"/>
            <p:cNvSpPr txBox="1"/>
            <p:nvPr/>
          </p:nvSpPr>
          <p:spPr>
            <a:xfrm>
              <a:off x="200351" y="1549332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FF6F1E62-A4FF-EA52-0E6F-511B7F44DB4E}"/>
              </a:ext>
            </a:extLst>
          </p:cNvPr>
          <p:cNvSpPr txBox="1"/>
          <p:nvPr/>
        </p:nvSpPr>
        <p:spPr>
          <a:xfrm>
            <a:off x="6925402" y="1686191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23" name="yt_shape_12123"/>
          <p:cNvSpPr txBox="1"/>
          <p:nvPr/>
        </p:nvSpPr>
        <p:spPr>
          <a:xfrm>
            <a:off x="479376" y="119675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分别是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的高，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的中点，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的周长是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14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2127" name="yt_shape_12127"/>
          <p:cNvSpPr txBox="1"/>
          <p:nvPr/>
        </p:nvSpPr>
        <p:spPr>
          <a:xfrm>
            <a:off x="479257" y="4301389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124" name="yt_shape_12124" title="H_152.9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81775" y="2064341"/>
            <a:ext cx="1507199" cy="2237048"/>
            <a:chOff x="0" y="0"/>
            <a:chExt cx="1308735" cy="1942479"/>
          </a:xfrm>
        </p:grpSpPr>
        <p:pic>
          <p:nvPicPr>
            <p:cNvPr id="2" name="yt_image_12124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308735" cy="154647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126" name="yt_shape_12126"/>
            <p:cNvSpPr txBox="1"/>
            <p:nvPr/>
          </p:nvSpPr>
          <p:spPr>
            <a:xfrm>
              <a:off x="44903" y="1582479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626FE1F0-D089-DF99-159A-A98260640D0B}"/>
              </a:ext>
            </a:extLst>
          </p:cNvPr>
          <p:cNvSpPr txBox="1"/>
          <p:nvPr/>
        </p:nvSpPr>
        <p:spPr>
          <a:xfrm>
            <a:off x="1913365" y="1625434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28" name="yt_shape_12128"/>
          <p:cNvSpPr txBox="1"/>
          <p:nvPr/>
        </p:nvSpPr>
        <p:spPr>
          <a:xfrm>
            <a:off x="540000" y="119675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如图，在矩形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中，对角线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相交于点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分别在边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上，且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求证：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2129" name="yt_image_12129" title="H_92.79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607000" y="2204864"/>
            <a:ext cx="2044999" cy="1440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yt_shape_12131"/>
              <p:cNvSpPr txBox="1"/>
              <p:nvPr/>
            </p:nvSpPr>
            <p:spPr>
              <a:xfrm>
                <a:off x="540000" y="2173061"/>
                <a:ext cx="5071901" cy="446744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证明：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四边形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为矩形，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ODC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ODC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OCD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即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EDO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FCO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ODE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≌△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OCF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SAS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OF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>
          <p:sp>
            <p:nvSpPr>
              <p:cNvPr id="4" name="yt_shape_1213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173061"/>
                <a:ext cx="5071901" cy="4467441"/>
              </a:xfrm>
              <a:prstGeom prst="rect">
                <a:avLst/>
              </a:prstGeom>
              <a:blipFill>
                <a:blip r:embed="rId3"/>
                <a:stretch>
                  <a:fillRect l="-3726" t="-1091" r="-2524" b="-34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B37FE2E7-7391-AF36-47CB-D2655AA21301}"/>
              </a:ext>
            </a:extLst>
          </p:cNvPr>
          <p:cNvSpPr txBox="1"/>
          <p:nvPr/>
        </p:nvSpPr>
        <p:spPr>
          <a:xfrm>
            <a:off x="449989" y="2126255"/>
            <a:ext cx="43282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为矩形，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7AAAD26-9AE0-E3AC-0753-466EC58F4BF3}"/>
              </a:ext>
            </a:extLst>
          </p:cNvPr>
          <p:cNvSpPr txBox="1"/>
          <p:nvPr/>
        </p:nvSpPr>
        <p:spPr>
          <a:xfrm>
            <a:off x="449989" y="2601743"/>
            <a:ext cx="36551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A2D698EE-2F9E-2AE7-0018-457531859B06}"/>
                  </a:ext>
                </a:extLst>
              </p:cNvPr>
              <p:cNvSpPr txBox="1"/>
              <p:nvPr/>
            </p:nvSpPr>
            <p:spPr>
              <a:xfrm>
                <a:off x="449989" y="3077231"/>
                <a:ext cx="4493323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A2D698EE-2F9E-2AE7-0018-457531859B0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077231"/>
                <a:ext cx="4493323" cy="765061"/>
              </a:xfrm>
              <a:prstGeom prst="rect">
                <a:avLst/>
              </a:prstGeom>
              <a:blipFill>
                <a:blip r:embed="rId4"/>
                <a:stretch>
                  <a:fillRect l="-2171" r="-2171" b="-3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1A8BA244-CDAF-4DAF-85A7-4C6D92088735}"/>
              </a:ext>
            </a:extLst>
          </p:cNvPr>
          <p:cNvSpPr txBox="1"/>
          <p:nvPr/>
        </p:nvSpPr>
        <p:spPr>
          <a:xfrm>
            <a:off x="449989" y="3748680"/>
            <a:ext cx="47727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ODC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227C8011-D132-30D8-57F9-BF9BA3FB1B2F}"/>
              </a:ext>
            </a:extLst>
          </p:cNvPr>
          <p:cNvSpPr txBox="1"/>
          <p:nvPr/>
        </p:nvSpPr>
        <p:spPr>
          <a:xfrm>
            <a:off x="449989" y="4224168"/>
            <a:ext cx="52029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ODC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OCD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273C641D-1DF9-D6DA-D2C4-D158F7CD22C0}"/>
              </a:ext>
            </a:extLst>
          </p:cNvPr>
          <p:cNvSpPr txBox="1"/>
          <p:nvPr/>
        </p:nvSpPr>
        <p:spPr>
          <a:xfrm>
            <a:off x="449989" y="4699656"/>
            <a:ext cx="27121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EDO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FCO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25F6D28F-8CF2-AC7C-C592-A9363F3084BA}"/>
              </a:ext>
            </a:extLst>
          </p:cNvPr>
          <p:cNvSpPr txBox="1"/>
          <p:nvPr/>
        </p:nvSpPr>
        <p:spPr>
          <a:xfrm>
            <a:off x="449989" y="5175144"/>
            <a:ext cx="36694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32FE66BE-929F-9B26-9DCE-BAE3EC7CC7AF}"/>
              </a:ext>
            </a:extLst>
          </p:cNvPr>
          <p:cNvSpPr txBox="1"/>
          <p:nvPr/>
        </p:nvSpPr>
        <p:spPr>
          <a:xfrm>
            <a:off x="449989" y="5650632"/>
            <a:ext cx="41107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ODE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OCF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SAS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20E5F4A0-E514-2295-4DC7-2486FC0EE600}"/>
              </a:ext>
            </a:extLst>
          </p:cNvPr>
          <p:cNvSpPr txBox="1"/>
          <p:nvPr/>
        </p:nvSpPr>
        <p:spPr>
          <a:xfrm>
            <a:off x="449989" y="6126120"/>
            <a:ext cx="1678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33" name="yt_shape_12133"/>
          <p:cNvSpPr txBox="1"/>
          <p:nvPr/>
        </p:nvSpPr>
        <p:spPr>
          <a:xfrm>
            <a:off x="540000" y="908720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如图，已知矩形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上一点，且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，垂足是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求证：</a:t>
            </a:r>
          </a:p>
        </p:txBody>
      </p:sp>
      <p:pic>
        <p:nvPicPr>
          <p:cNvPr id="12134" name="yt_image_12134" title="H_95.85">
            <a:extLst>
              <a:ext uri="">
                <a16:creationId xmlns:a14="http://schemas.microsoft.com/office/drawing/2010/main" xmlns:mc="http://schemas.openxmlformats.org/markup-compatibility/2006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61668" y="1854955"/>
            <a:ext cx="1887667" cy="13648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136" name="yt_shape_12136"/>
          <p:cNvSpPr txBox="1"/>
          <p:nvPr/>
        </p:nvSpPr>
        <p:spPr>
          <a:xfrm>
            <a:off x="407249" y="1923621"/>
            <a:ext cx="3161122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ABF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；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A109750-FA1A-0F78-6DEF-E33054D4F2ED}"/>
              </a:ext>
            </a:extLst>
          </p:cNvPr>
          <p:cNvSpPr txBox="1"/>
          <p:nvPr/>
        </p:nvSpPr>
        <p:spPr>
          <a:xfrm>
            <a:off x="407249" y="2338325"/>
            <a:ext cx="50902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证明：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是矩形，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5264BC7-C924-9273-D5A0-20CB5B625743}"/>
              </a:ext>
            </a:extLst>
          </p:cNvPr>
          <p:cNvSpPr txBox="1"/>
          <p:nvPr/>
        </p:nvSpPr>
        <p:spPr>
          <a:xfrm>
            <a:off x="407249" y="2813813"/>
            <a:ext cx="45933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DB97A34-FC25-0CA9-36E4-2036C9F4BF97}"/>
              </a:ext>
            </a:extLst>
          </p:cNvPr>
          <p:cNvSpPr txBox="1"/>
          <p:nvPr/>
        </p:nvSpPr>
        <p:spPr>
          <a:xfrm>
            <a:off x="407249" y="3289301"/>
            <a:ext cx="26248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7435F8EE-13C5-3482-BAA6-25905769F1B7}"/>
              </a:ext>
            </a:extLst>
          </p:cNvPr>
          <p:cNvSpPr txBox="1"/>
          <p:nvPr/>
        </p:nvSpPr>
        <p:spPr>
          <a:xfrm>
            <a:off x="407249" y="3764789"/>
            <a:ext cx="1872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2690305C-BFA1-074F-98FA-A739E7C3E383}"/>
              </a:ext>
            </a:extLst>
          </p:cNvPr>
          <p:cNvSpPr txBox="1"/>
          <p:nvPr/>
        </p:nvSpPr>
        <p:spPr>
          <a:xfrm>
            <a:off x="407249" y="4240277"/>
            <a:ext cx="29851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08F299C5-D183-5B08-EEE0-6D29021087F6}"/>
              </a:ext>
            </a:extLst>
          </p:cNvPr>
          <p:cNvSpPr txBox="1"/>
          <p:nvPr/>
        </p:nvSpPr>
        <p:spPr>
          <a:xfrm>
            <a:off x="407249" y="4715765"/>
            <a:ext cx="18548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668645CC-957B-60F2-92D4-84024168A415}"/>
              </a:ext>
            </a:extLst>
          </p:cNvPr>
          <p:cNvSpPr txBox="1"/>
          <p:nvPr/>
        </p:nvSpPr>
        <p:spPr>
          <a:xfrm>
            <a:off x="407249" y="5191253"/>
            <a:ext cx="1643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8EB8B41F-D51B-477F-54AF-A0E7606C6D6C}"/>
                  </a:ext>
                </a:extLst>
              </p:cNvPr>
              <p:cNvSpPr txBox="1"/>
              <p:nvPr/>
            </p:nvSpPr>
            <p:spPr>
              <a:xfrm>
                <a:off x="407249" y="4879138"/>
                <a:ext cx="6185154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在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ABF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和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DEA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𝐷𝐸𝐴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=90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°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𝐴𝐹𝐵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𝐷𝐴𝐸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𝐴𝐹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𝐷𝐴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8EB8B41F-D51B-477F-54AF-A0E7606C6D6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249" y="4879138"/>
                <a:ext cx="6185154" cy="1611643"/>
              </a:xfrm>
              <a:prstGeom prst="rect">
                <a:avLst/>
              </a:prstGeom>
              <a:blipFill>
                <a:blip r:embed="rId4"/>
                <a:stretch>
                  <a:fillRect l="-157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文本框 12">
            <a:extLst>
              <a:ext uri="{FF2B5EF4-FFF2-40B4-BE49-F238E27FC236}">
                <a16:creationId xmlns:a16="http://schemas.microsoft.com/office/drawing/2014/main" id="{019ADB03-3A9E-7D34-5912-0617B0200AB8}"/>
              </a:ext>
            </a:extLst>
          </p:cNvPr>
          <p:cNvSpPr txBox="1"/>
          <p:nvPr/>
        </p:nvSpPr>
        <p:spPr>
          <a:xfrm>
            <a:off x="407249" y="6309320"/>
            <a:ext cx="38456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∴△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ABF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AAS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38" name="yt_shape_12138"/>
          <p:cNvSpPr txBox="1"/>
          <p:nvPr/>
        </p:nvSpPr>
        <p:spPr>
          <a:xfrm>
            <a:off x="551384" y="1262733"/>
            <a:ext cx="4334520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EDC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的平分线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 smtClean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证明</a:t>
            </a:r>
            <a:r>
              <a:rPr lang="zh-CN" altLang="zh-CN" sz="100" b="0" i="0" u="none" dirty="0" smtClean="0">
                <a:noFill/>
                <a:effectLst/>
                <a:latin typeface="白正"/>
                <a:ea typeface="宋体"/>
              </a:rPr>
              <a:t>⁠</a:t>
            </a:r>
            <a:endParaRPr lang="zh-CN" altLang="zh-CN" sz="100" b="0" i="0" u="none" dirty="0">
              <a:noFill/>
              <a:effectLst/>
              <a:latin typeface="白正"/>
              <a:ea typeface="宋体"/>
            </a:endParaRP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∴△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ABF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DEA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AAS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pic>
        <p:nvPicPr>
          <p:cNvPr id="12" name="yt_image_12134" title="H_95.85">
            <a:extLst>
              <a:ext uri="">
                <a16:creationId xmlns:a14="http://schemas.microsoft.com/office/drawing/2010/main" xmlns:mc="http://schemas.openxmlformats.org/markup-compatibility/2006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61668" y="1854955"/>
            <a:ext cx="1887667" cy="13648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yt_shape_12140"/>
          <p:cNvSpPr txBox="1"/>
          <p:nvPr/>
        </p:nvSpPr>
        <p:spPr>
          <a:xfrm>
            <a:off x="551384" y="1772816"/>
            <a:ext cx="5110373" cy="426956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由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ABF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DEA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四边形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是矩形，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DEA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DEF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Rt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DEF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Rt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DCF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EDF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CDF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EDC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的平分线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46B9B046-9CAE-F7A0-E428-C65F1EFAD384}"/>
              </a:ext>
            </a:extLst>
          </p:cNvPr>
          <p:cNvSpPr txBox="1"/>
          <p:nvPr/>
        </p:nvSpPr>
        <p:spPr>
          <a:xfrm>
            <a:off x="461373" y="1726010"/>
            <a:ext cx="46822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09571F4F-4E1B-0232-84A5-678B98F7D46F}"/>
              </a:ext>
            </a:extLst>
          </p:cNvPr>
          <p:cNvSpPr txBox="1"/>
          <p:nvPr/>
        </p:nvSpPr>
        <p:spPr>
          <a:xfrm>
            <a:off x="461373" y="2201498"/>
            <a:ext cx="1643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E74BD063-4D3E-4A79-BB9B-9DDFA8747017}"/>
              </a:ext>
            </a:extLst>
          </p:cNvPr>
          <p:cNvSpPr txBox="1"/>
          <p:nvPr/>
        </p:nvSpPr>
        <p:spPr>
          <a:xfrm>
            <a:off x="461373" y="2676986"/>
            <a:ext cx="34138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是矩形，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BD5771E8-8A3B-9F23-4875-F8658F3CC19B}"/>
              </a:ext>
            </a:extLst>
          </p:cNvPr>
          <p:cNvSpPr txBox="1"/>
          <p:nvPr/>
        </p:nvSpPr>
        <p:spPr>
          <a:xfrm>
            <a:off x="461373" y="3152474"/>
            <a:ext cx="3205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DD7BD263-2CA8-06ED-60D7-0DFAF3D087D0}"/>
              </a:ext>
            </a:extLst>
          </p:cNvPr>
          <p:cNvSpPr txBox="1"/>
          <p:nvPr/>
        </p:nvSpPr>
        <p:spPr>
          <a:xfrm>
            <a:off x="461373" y="3627962"/>
            <a:ext cx="16961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F1A17392-325C-0675-38C1-6463B39333D2}"/>
              </a:ext>
            </a:extLst>
          </p:cNvPr>
          <p:cNvSpPr txBox="1"/>
          <p:nvPr/>
        </p:nvSpPr>
        <p:spPr>
          <a:xfrm>
            <a:off x="461373" y="4103450"/>
            <a:ext cx="52410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752B4188-E7AC-46B8-71B7-639162D0AB64}"/>
              </a:ext>
            </a:extLst>
          </p:cNvPr>
          <p:cNvSpPr txBox="1"/>
          <p:nvPr/>
        </p:nvSpPr>
        <p:spPr>
          <a:xfrm>
            <a:off x="461373" y="4578938"/>
            <a:ext cx="52076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3AC94030-CFCB-FEE7-6201-8ACD209EDF26}"/>
              </a:ext>
            </a:extLst>
          </p:cNvPr>
          <p:cNvSpPr txBox="1"/>
          <p:nvPr/>
        </p:nvSpPr>
        <p:spPr>
          <a:xfrm>
            <a:off x="461373" y="5054426"/>
            <a:ext cx="26772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EDF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F82894DA-72B2-05AB-FE61-51B9D805A0B7}"/>
              </a:ext>
            </a:extLst>
          </p:cNvPr>
          <p:cNvSpPr txBox="1"/>
          <p:nvPr/>
        </p:nvSpPr>
        <p:spPr>
          <a:xfrm>
            <a:off x="461373" y="5529914"/>
            <a:ext cx="3405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EDC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的平分线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uild="allAtOnce"/>
      <p:bldP spid="15" grpId="0" build="allAtOnce"/>
      <p:bldP spid="16" grpId="0" build="allAtOnce"/>
      <p:bldP spid="17" grpId="0" build="allAtOnce"/>
      <p:bldP spid="18" grpId="0" build="allAtOnce"/>
      <p:bldP spid="19" grpId="0" build="allAtOnce"/>
      <p:bldP spid="20" grpId="0" build="allAtOnce"/>
      <p:bldP spid="21" grpId="0" build="allAtOnce"/>
      <p:bldP spid="22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42" name="yt_shape_12142"/>
          <p:cNvSpPr txBox="1"/>
          <p:nvPr/>
        </p:nvSpPr>
        <p:spPr>
          <a:xfrm>
            <a:off x="539880" y="859209"/>
            <a:ext cx="4119013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50" b="0" i="0" u="none" spc="31382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2141" name="yt_image_12141" title="H_50.94">
            <a:extLst>
              <a:ext uri="">
                <a16:creationId xmlns:mc="http://schemas.openxmlformats.org/markup-compatibility/2006" xmlns:m="http://schemas.openxmlformats.org/officeDocument/2006/math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880" y="859209"/>
            <a:ext cx="408622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144" name="yt_shape_12144"/>
          <p:cNvSpPr txBox="1"/>
          <p:nvPr/>
        </p:nvSpPr>
        <p:spPr>
          <a:xfrm>
            <a:off x="540000" y="155679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推理能力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分别是矩形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上的点，若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2145" name="yt_image_12145" title="H_110.16">
            <a:extLst>
              <a:ext uri="">
                <a16:creationId xmlns:a14="http://schemas.microsoft.com/office/drawing/2010/main" xmlns:mc="http://schemas.openxmlformats.org/markup-compatibility/2006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684896" y="2527380"/>
            <a:ext cx="1967103" cy="1399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147" name="yt_shape_12147"/>
          <p:cNvSpPr txBox="1"/>
          <p:nvPr/>
        </p:nvSpPr>
        <p:spPr>
          <a:xfrm>
            <a:off x="571928" y="2538286"/>
            <a:ext cx="3111429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求证：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；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F68CC8E-BFCC-6020-E592-33ADE532936B}"/>
              </a:ext>
            </a:extLst>
          </p:cNvPr>
          <p:cNvSpPr txBox="1"/>
          <p:nvPr/>
        </p:nvSpPr>
        <p:spPr>
          <a:xfrm>
            <a:off x="416726" y="2973662"/>
            <a:ext cx="65332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证明：在矩形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中，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43AFD8F-621C-0444-B08E-FFBE8E4076C3}"/>
              </a:ext>
            </a:extLst>
          </p:cNvPr>
          <p:cNvSpPr txBox="1"/>
          <p:nvPr/>
        </p:nvSpPr>
        <p:spPr>
          <a:xfrm>
            <a:off x="416726" y="3449150"/>
            <a:ext cx="35503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B8F4E82-3BF3-0B6C-4826-0B17BDBED977}"/>
              </a:ext>
            </a:extLst>
          </p:cNvPr>
          <p:cNvSpPr txBox="1"/>
          <p:nvPr/>
        </p:nvSpPr>
        <p:spPr>
          <a:xfrm>
            <a:off x="416726" y="3924638"/>
            <a:ext cx="40758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FEC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8E39B2BE-1F73-1F53-6537-C6E3C0911558}"/>
              </a:ext>
            </a:extLst>
          </p:cNvPr>
          <p:cNvSpPr txBox="1"/>
          <p:nvPr/>
        </p:nvSpPr>
        <p:spPr>
          <a:xfrm>
            <a:off x="416726" y="4400126"/>
            <a:ext cx="36027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3C173CE0-6767-2BA5-ACD1-E8C31B91BFD6}"/>
              </a:ext>
            </a:extLst>
          </p:cNvPr>
          <p:cNvSpPr txBox="1"/>
          <p:nvPr/>
        </p:nvSpPr>
        <p:spPr>
          <a:xfrm>
            <a:off x="416726" y="4875614"/>
            <a:ext cx="26422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4CB3F69B-A7A4-2459-6B5A-E7ED13A01BDA}"/>
                  </a:ext>
                </a:extLst>
              </p:cNvPr>
              <p:cNvSpPr txBox="1"/>
              <p:nvPr/>
            </p:nvSpPr>
            <p:spPr>
              <a:xfrm>
                <a:off x="451542" y="4703447"/>
                <a:ext cx="5520753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在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AEF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和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DCE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𝐴𝐹𝐸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𝐷𝐸𝐶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𝐸𝐹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𝐶𝐸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4CB3F69B-A7A4-2459-6B5A-E7ED13A01BD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1542" y="4703447"/>
                <a:ext cx="5520753" cy="1611643"/>
              </a:xfrm>
              <a:prstGeom prst="rect">
                <a:avLst/>
              </a:prstGeom>
              <a:blipFill>
                <a:blip r:embed="rId4"/>
                <a:stretch>
                  <a:fillRect l="-16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文本框 12">
            <a:extLst>
              <a:ext uri="{FF2B5EF4-FFF2-40B4-BE49-F238E27FC236}">
                <a16:creationId xmlns:a16="http://schemas.microsoft.com/office/drawing/2014/main" id="{572267F2-9DE3-2196-1697-A3F56B2E2905}"/>
              </a:ext>
            </a:extLst>
          </p:cNvPr>
          <p:cNvSpPr txBox="1"/>
          <p:nvPr/>
        </p:nvSpPr>
        <p:spPr>
          <a:xfrm>
            <a:off x="416726" y="6260755"/>
            <a:ext cx="704742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lvl="0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∴△</a:t>
            </a:r>
            <a:r>
              <a:rPr kumimoji="0" lang="en-US" altLang="zh-CN" sz="24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AEF</a:t>
            </a: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24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DCE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AAS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lang="en-US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∴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AE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＝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DC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  <a:p>
            <a:pPr>
              <a:lnSpc>
                <a:spcPct val="129999"/>
              </a:lnSpc>
            </a:pP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2148">
                <a:extLst>
                  <a:ext uri="{FF2B5EF4-FFF2-40B4-BE49-F238E27FC236}">
                    <a16:creationId xmlns:a16="http://schemas.microsoft.com/office/drawing/2014/main" id="{C48694FC-223A-1397-FA28-B3051033B128}"/>
                  </a:ext>
                </a:extLst>
              </p:cNvPr>
              <p:cNvSpPr txBox="1"/>
              <p:nvPr/>
            </p:nvSpPr>
            <p:spPr>
              <a:xfrm>
                <a:off x="551384" y="1268413"/>
                <a:ext cx="4175951" cy="46666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已知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，求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的长</a:t>
                </a:r>
                <a:r>
                  <a:rPr lang="en-US" altLang="zh-CN" sz="2400" b="0" i="0" u="none" dirty="0" smtClean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endParaRPr lang="en-US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endParaRPr>
              </a:p>
            </p:txBody>
          </p:sp>
        </mc:Choice>
        <mc:Fallback>
          <p:sp>
            <p:nvSpPr>
              <p:cNvPr id="2" name="yt_shape_12148">
                <a:extLst>
                  <a:ext uri="{FF2B5EF4-FFF2-40B4-BE49-F238E27FC236}">
                    <a16:creationId xmlns:a16="http://schemas.microsoft.com/office/drawing/2014/main" id="{C48694FC-223A-1397-FA28-B3051033B12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1268413"/>
                <a:ext cx="4175951" cy="466666"/>
              </a:xfrm>
              <a:prstGeom prst="rect">
                <a:avLst/>
              </a:prstGeom>
              <a:blipFill>
                <a:blip r:embed="rId2"/>
                <a:stretch>
                  <a:fillRect l="-4380" t="-3896" r="-3650" b="-389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" name="yt_image_12145" title="H_110.16">
            <a:extLst>
              <a:ext uri="">
                <a16:creationId xmlns:a14="http://schemas.microsoft.com/office/drawing/2010/main" xmlns:mc="http://schemas.openxmlformats.org/markup-compatibility/2006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684896" y="2527380"/>
            <a:ext cx="1967103" cy="1399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2" name="yt_shape_12152"/>
              <p:cNvSpPr txBox="1"/>
              <p:nvPr/>
            </p:nvSpPr>
            <p:spPr>
              <a:xfrm>
                <a:off x="569387" y="1891630"/>
                <a:ext cx="6594882" cy="248927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解：由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在矩形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中，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中，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即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>
          <p:sp>
            <p:nvSpPr>
              <p:cNvPr id="12" name="yt_shape_1215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9387" y="1891630"/>
                <a:ext cx="6594882" cy="2489271"/>
              </a:xfrm>
              <a:prstGeom prst="rect">
                <a:avLst/>
              </a:prstGeom>
              <a:blipFill>
                <a:blip r:embed="rId4"/>
                <a:stretch>
                  <a:fillRect l="-2773" t="-733" r="-1941" b="-660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299E58AC-3204-D156-4224-80911861485E}"/>
                  </a:ext>
                </a:extLst>
              </p:cNvPr>
              <p:cNvSpPr txBox="1"/>
              <p:nvPr/>
            </p:nvSpPr>
            <p:spPr>
              <a:xfrm>
                <a:off x="479376" y="1844824"/>
                <a:ext cx="6711188" cy="6153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解：由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得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299E58AC-3204-D156-4224-80911861485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1844824"/>
                <a:ext cx="6711188" cy="615392"/>
              </a:xfrm>
              <a:prstGeom prst="rect">
                <a:avLst/>
              </a:prstGeom>
              <a:blipFill>
                <a:blip r:embed="rId5"/>
                <a:stretch>
                  <a:fillRect l="-1453" r="-1453" b="-128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F73EDE4C-5878-283D-0C42-C2C34BAD5437}"/>
                  </a:ext>
                </a:extLst>
              </p:cNvPr>
              <p:cNvSpPr txBox="1"/>
              <p:nvPr/>
            </p:nvSpPr>
            <p:spPr>
              <a:xfrm>
                <a:off x="479376" y="2366604"/>
                <a:ext cx="4577588" cy="61539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在矩形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中，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F73EDE4C-5878-283D-0C42-C2C34BAD543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2366604"/>
                <a:ext cx="4577588" cy="615391"/>
              </a:xfrm>
              <a:prstGeom prst="rect">
                <a:avLst/>
              </a:prstGeom>
              <a:blipFill>
                <a:blip r:embed="rId6"/>
                <a:stretch>
                  <a:fillRect l="-2130" r="-2130" b="-128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文本框 14">
            <a:extLst>
              <a:ext uri="{FF2B5EF4-FFF2-40B4-BE49-F238E27FC236}">
                <a16:creationId xmlns:a16="http://schemas.microsoft.com/office/drawing/2014/main" id="{0FA98CC8-820D-5292-EAE9-9D9D81090800}"/>
              </a:ext>
            </a:extLst>
          </p:cNvPr>
          <p:cNvSpPr txBox="1"/>
          <p:nvPr/>
        </p:nvSpPr>
        <p:spPr>
          <a:xfrm>
            <a:off x="479376" y="2888383"/>
            <a:ext cx="4577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中，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578E83EA-692A-890A-A418-ED410875594C}"/>
                  </a:ext>
                </a:extLst>
              </p:cNvPr>
              <p:cNvSpPr txBox="1"/>
              <p:nvPr/>
            </p:nvSpPr>
            <p:spPr>
              <a:xfrm>
                <a:off x="479376" y="3363871"/>
                <a:ext cx="4031615" cy="6153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即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BE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578E83EA-692A-890A-A418-ED410875594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3363871"/>
                <a:ext cx="4031615" cy="615392"/>
              </a:xfrm>
              <a:prstGeom prst="rect">
                <a:avLst/>
              </a:prstGeom>
              <a:blipFill>
                <a:blip r:embed="rId7"/>
                <a:stretch>
                  <a:fillRect l="-2421" r="-2572" b="-128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" name="文本框 16">
            <a:extLst>
              <a:ext uri="{FF2B5EF4-FFF2-40B4-BE49-F238E27FC236}">
                <a16:creationId xmlns:a16="http://schemas.microsoft.com/office/drawing/2014/main" id="{42DBFACB-727E-287B-B1C8-CBD3430D329B}"/>
              </a:ext>
            </a:extLst>
          </p:cNvPr>
          <p:cNvSpPr txBox="1"/>
          <p:nvPr/>
        </p:nvSpPr>
        <p:spPr>
          <a:xfrm>
            <a:off x="479376" y="3885652"/>
            <a:ext cx="1389762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uild="allAtOnce"/>
      <p:bldP spid="14" grpId="0" build="allAtOnce"/>
      <p:bldP spid="15" grpId="0" build="allAtOnce"/>
      <p:bldP spid="16" grpId="0" build="allAtOnce"/>
      <p:bldP spid="17" grpId="0" build="allAtOnce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72" name="yt_shape_12072"/>
          <p:cNvSpPr txBox="1"/>
          <p:nvPr/>
        </p:nvSpPr>
        <p:spPr>
          <a:xfrm>
            <a:off x="540000" y="967724"/>
            <a:ext cx="4137479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50" b="0" i="0" u="none" spc="31526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2071" name="yt_image_12071">
            <a:extLst>
              <a:ext uri="">
                <a16:creationId xmlns:p14="http://schemas.microsoft.com/office/powerpoint/2010/main"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67724"/>
            <a:ext cx="4104513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074" name="yt_shape_12074"/>
          <p:cNvSpPr txBox="1"/>
          <p:nvPr/>
        </p:nvSpPr>
        <p:spPr>
          <a:xfrm>
            <a:off x="540000" y="1671021"/>
            <a:ext cx="3215624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矩形的性质</a:t>
            </a:r>
          </a:p>
        </p:txBody>
      </p:sp>
      <p:sp>
        <p:nvSpPr>
          <p:cNvPr id="12075" name="yt_shape_12075"/>
          <p:cNvSpPr txBox="1"/>
          <p:nvPr/>
        </p:nvSpPr>
        <p:spPr>
          <a:xfrm>
            <a:off x="540000" y="2175331"/>
            <a:ext cx="751487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矩形具有而平行四边形不一定具有的性质是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076" name="yt_table_12076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5363883"/>
              </p:ext>
            </p:extLst>
          </p:nvPr>
        </p:nvGraphicFramePr>
        <p:xfrm>
          <a:off x="540000" y="2654634"/>
          <a:ext cx="6920548" cy="950976"/>
        </p:xfrm>
        <a:graphic>
          <a:graphicData uri="http://schemas.openxmlformats.org/drawingml/2006/table">
            <a:tbl>
              <a:tblPr/>
              <a:tblGrid>
                <a:gridCol w="3913823">
                  <a:extLst>
                    <a:ext uri="{9D8B030D-6E8A-4147-A177-3AD203B41FA5}">
                      <a16:colId xmlns:a16="http://schemas.microsoft.com/office/drawing/2014/main" val="10357"/>
                    </a:ext>
                  </a:extLst>
                </a:gridCol>
                <a:gridCol w="3006725">
                  <a:extLst>
                    <a:ext uri="{9D8B030D-6E8A-4147-A177-3AD203B41FA5}">
                      <a16:colId xmlns:a16="http://schemas.microsoft.com/office/drawing/2014/main" val="1035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对边相等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对角相等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6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对角线相等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对角线互相平行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62"/>
                  </a:ext>
                </a:extLst>
              </a:tr>
            </a:tbl>
          </a:graphicData>
        </a:graphic>
      </p:graphicFrame>
      <p:sp>
        <p:nvSpPr>
          <p:cNvPr id="12078" name="yt_shape_12078"/>
          <p:cNvSpPr txBox="1"/>
          <p:nvPr/>
        </p:nvSpPr>
        <p:spPr>
          <a:xfrm>
            <a:off x="540119" y="365618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武威市中考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如图，将矩形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对折，使边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分别重合，展开后得到四边形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EFGH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，则四边形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EFGH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的面积为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082" name="yt_table_12082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0011202"/>
              </p:ext>
            </p:extLst>
          </p:nvPr>
        </p:nvGraphicFramePr>
        <p:xfrm>
          <a:off x="540000" y="4615623"/>
          <a:ext cx="6895466" cy="475488"/>
        </p:xfrm>
        <a:graphic>
          <a:graphicData uri="http://schemas.openxmlformats.org/drawingml/2006/table">
            <a:tbl>
              <a:tblPr/>
              <a:tblGrid>
                <a:gridCol w="1965643">
                  <a:extLst>
                    <a:ext uri="{9D8B030D-6E8A-4147-A177-3AD203B41FA5}">
                      <a16:colId xmlns:a16="http://schemas.microsoft.com/office/drawing/2014/main" val="10359"/>
                    </a:ext>
                  </a:extLst>
                </a:gridCol>
                <a:gridCol w="1948180">
                  <a:extLst>
                    <a:ext uri="{9D8B030D-6E8A-4147-A177-3AD203B41FA5}">
                      <a16:colId xmlns:a16="http://schemas.microsoft.com/office/drawing/2014/main" val="10360"/>
                    </a:ext>
                  </a:extLst>
                </a:gridCol>
                <a:gridCol w="1948180">
                  <a:extLst>
                    <a:ext uri="{9D8B030D-6E8A-4147-A177-3AD203B41FA5}">
                      <a16:colId xmlns:a16="http://schemas.microsoft.com/office/drawing/2014/main" val="10361"/>
                    </a:ext>
                  </a:extLst>
                </a:gridCol>
                <a:gridCol w="1033463">
                  <a:extLst>
                    <a:ext uri="{9D8B030D-6E8A-4147-A177-3AD203B41FA5}">
                      <a16:colId xmlns:a16="http://schemas.microsoft.com/office/drawing/2014/main" val="1036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63"/>
                  </a:ext>
                </a:extLst>
              </a:tr>
            </a:tbl>
          </a:graphicData>
        </a:graphic>
      </p:graphicFrame>
      <p:grpSp>
        <p:nvGrpSpPr>
          <p:cNvPr id="12079" name="yt_shape_12079_skip" title="H_128.7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462983" y="4698320"/>
            <a:ext cx="2189135" cy="1837713"/>
            <a:chOff x="0" y="0"/>
            <a:chExt cx="1947672" cy="1635012"/>
          </a:xfrm>
        </p:grpSpPr>
        <p:pic>
          <p:nvPicPr>
            <p:cNvPr id="2" name="yt_image_12079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947672" cy="12390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081" name="yt_shape_12081"/>
            <p:cNvSpPr txBox="1"/>
            <p:nvPr/>
          </p:nvSpPr>
          <p:spPr>
            <a:xfrm>
              <a:off x="440555" y="127501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698903928308">
            <a:extLst>
              <a:ext uri="{FF2B5EF4-FFF2-40B4-BE49-F238E27FC236}">
                <a16:creationId xmlns:a16="http://schemas.microsoft.com/office/drawing/2014/main" id="{8F72AAB4-37E3-C910-B8B9-2B4C99AFEED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712698"/>
            <a:ext cx="1355917" cy="365782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97F37888-1058-4872-D698-5A8A20C6CA49}"/>
              </a:ext>
            </a:extLst>
          </p:cNvPr>
          <p:cNvSpPr txBox="1"/>
          <p:nvPr/>
        </p:nvSpPr>
        <p:spPr>
          <a:xfrm>
            <a:off x="7079389" y="2128525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4A1FA2A-8EE2-5AFE-D862-41E825C24427}"/>
              </a:ext>
            </a:extLst>
          </p:cNvPr>
          <p:cNvSpPr txBox="1"/>
          <p:nvPr/>
        </p:nvSpPr>
        <p:spPr>
          <a:xfrm>
            <a:off x="9922721" y="4084870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4" name="yt_shape_12084"/>
          <p:cNvSpPr txBox="1"/>
          <p:nvPr/>
        </p:nvSpPr>
        <p:spPr>
          <a:xfrm>
            <a:off x="540000" y="1268413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美丽乡村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建设使我市农村住宅旧貌变新颜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如图所示为一农村民居侧面截图，屋坡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分别架在墙体的点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处，且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，侧面四边形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BDEC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为矩形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若测得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55°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110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°.</a:t>
            </a:r>
          </a:p>
        </p:txBody>
      </p:sp>
      <p:sp>
        <p:nvSpPr>
          <p:cNvPr id="12088" name="yt_shape_12088"/>
          <p:cNvSpPr txBox="1"/>
          <p:nvPr/>
        </p:nvSpPr>
        <p:spPr>
          <a:xfrm>
            <a:off x="539881" y="4792616"/>
            <a:ext cx="65" cy="360099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085" name="yt_shape_12085" title="H_148.1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63258" y="2863606"/>
            <a:ext cx="1865481" cy="2316781"/>
            <a:chOff x="0" y="0"/>
            <a:chExt cx="1570482" cy="1950415"/>
          </a:xfrm>
        </p:grpSpPr>
        <p:pic>
          <p:nvPicPr>
            <p:cNvPr id="2" name="yt_image_12085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570482" cy="14859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087" name="yt_shape_12087"/>
            <p:cNvSpPr txBox="1"/>
            <p:nvPr/>
          </p:nvSpPr>
          <p:spPr>
            <a:xfrm>
              <a:off x="251960" y="1521900"/>
              <a:ext cx="1102562" cy="428515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just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21CC99C6-F6A0-5D7D-D320-32370884E041}"/>
              </a:ext>
            </a:extLst>
          </p:cNvPr>
          <p:cNvSpPr txBox="1"/>
          <p:nvPr/>
        </p:nvSpPr>
        <p:spPr>
          <a:xfrm>
            <a:off x="4093302" y="2172583"/>
            <a:ext cx="93078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9" name="yt_shape_12089"/>
          <p:cNvSpPr txBox="1"/>
          <p:nvPr/>
        </p:nvSpPr>
        <p:spPr>
          <a:xfrm>
            <a:off x="551384" y="1124744"/>
            <a:ext cx="10305127" cy="96026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已知：如图，在矩形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在边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上，点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在边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上，且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求证：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2090" name="yt_image_12090" title="H_104.49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15696" y="2085007"/>
            <a:ext cx="2012823" cy="13270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yt_shape_12092"/>
          <p:cNvSpPr txBox="1"/>
          <p:nvPr/>
        </p:nvSpPr>
        <p:spPr>
          <a:xfrm>
            <a:off x="537027" y="2035993"/>
            <a:ext cx="4188647" cy="426956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证明：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四边形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是矩形，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EFB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BEF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EFD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EFB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CFD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BEF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CFD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BEF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CFD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ASA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086397C-9A5D-65F3-7011-5C7C7F56ACBE}"/>
              </a:ext>
            </a:extLst>
          </p:cNvPr>
          <p:cNvSpPr txBox="1"/>
          <p:nvPr/>
        </p:nvSpPr>
        <p:spPr>
          <a:xfrm>
            <a:off x="447016" y="1989187"/>
            <a:ext cx="43282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是矩形，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29127DE-D708-FE26-616B-0857C810BDB2}"/>
              </a:ext>
            </a:extLst>
          </p:cNvPr>
          <p:cNvSpPr txBox="1"/>
          <p:nvPr/>
        </p:nvSpPr>
        <p:spPr>
          <a:xfrm>
            <a:off x="447016" y="2464675"/>
            <a:ext cx="2824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7C6A219-1D8B-E9A2-11FA-FF4D64D08C2F}"/>
              </a:ext>
            </a:extLst>
          </p:cNvPr>
          <p:cNvSpPr txBox="1"/>
          <p:nvPr/>
        </p:nvSpPr>
        <p:spPr>
          <a:xfrm>
            <a:off x="447016" y="2940163"/>
            <a:ext cx="35503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EB80DAC-51C4-1448-47EF-78F825C43D49}"/>
              </a:ext>
            </a:extLst>
          </p:cNvPr>
          <p:cNvSpPr txBox="1"/>
          <p:nvPr/>
        </p:nvSpPr>
        <p:spPr>
          <a:xfrm>
            <a:off x="447016" y="3415651"/>
            <a:ext cx="41107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FAA041CD-16E6-F551-246E-C538998A0682}"/>
              </a:ext>
            </a:extLst>
          </p:cNvPr>
          <p:cNvSpPr txBox="1"/>
          <p:nvPr/>
        </p:nvSpPr>
        <p:spPr>
          <a:xfrm>
            <a:off x="447016" y="3891139"/>
            <a:ext cx="36027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23D67D93-BCC0-19EF-7E15-BE42088FCB0C}"/>
              </a:ext>
            </a:extLst>
          </p:cNvPr>
          <p:cNvSpPr txBox="1"/>
          <p:nvPr/>
        </p:nvSpPr>
        <p:spPr>
          <a:xfrm>
            <a:off x="447016" y="4366627"/>
            <a:ext cx="28708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E839A0EF-2C93-3E9C-A618-A6416D2CA1CD}"/>
              </a:ext>
            </a:extLst>
          </p:cNvPr>
          <p:cNvSpPr txBox="1"/>
          <p:nvPr/>
        </p:nvSpPr>
        <p:spPr>
          <a:xfrm>
            <a:off x="447016" y="4842115"/>
            <a:ext cx="34630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73826B21-D147-810B-B90A-F22AD8D9F3AA}"/>
              </a:ext>
            </a:extLst>
          </p:cNvPr>
          <p:cNvSpPr txBox="1"/>
          <p:nvPr/>
        </p:nvSpPr>
        <p:spPr>
          <a:xfrm>
            <a:off x="447016" y="5317603"/>
            <a:ext cx="3863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ASA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9B12BBC8-9023-8BC8-9E4F-0B13C9A93504}"/>
              </a:ext>
            </a:extLst>
          </p:cNvPr>
          <p:cNvSpPr txBox="1"/>
          <p:nvPr/>
        </p:nvSpPr>
        <p:spPr>
          <a:xfrm>
            <a:off x="447016" y="5793091"/>
            <a:ext cx="16612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93" name="yt_shape_12093"/>
          <p:cNvSpPr txBox="1"/>
          <p:nvPr/>
        </p:nvSpPr>
        <p:spPr>
          <a:xfrm>
            <a:off x="551265" y="1196498"/>
            <a:ext cx="7216719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直角三角形斜边上的中线等于斜边的一半</a:t>
            </a:r>
          </a:p>
        </p:txBody>
      </p:sp>
      <p:sp>
        <p:nvSpPr>
          <p:cNvPr id="12094" name="yt_shape_12094"/>
          <p:cNvSpPr txBox="1"/>
          <p:nvPr/>
        </p:nvSpPr>
        <p:spPr>
          <a:xfrm>
            <a:off x="551384" y="1700808"/>
            <a:ext cx="10360863" cy="96026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如图，在</a:t>
            </a:r>
            <a:r>
              <a:rPr lang="en-US" altLang="zh-CN" sz="2400" b="0" i="0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Rt</a:t>
            </a:r>
            <a:r>
              <a:rPr lang="en-US" altLang="zh-CN" sz="2400" b="0" i="0" u="none" dirty="0" err="1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的中点，则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的长度是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098" name="yt_table_12098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6077465"/>
              </p:ext>
            </p:extLst>
          </p:nvPr>
        </p:nvGraphicFramePr>
        <p:xfrm>
          <a:off x="560041" y="2856873"/>
          <a:ext cx="6895466" cy="475488"/>
        </p:xfrm>
        <a:graphic>
          <a:graphicData uri="http://schemas.openxmlformats.org/drawingml/2006/table">
            <a:tbl>
              <a:tblPr/>
              <a:tblGrid>
                <a:gridCol w="1965643">
                  <a:extLst>
                    <a:ext uri="{9D8B030D-6E8A-4147-A177-3AD203B41FA5}">
                      <a16:colId xmlns:a16="http://schemas.microsoft.com/office/drawing/2014/main" val="10363"/>
                    </a:ext>
                  </a:extLst>
                </a:gridCol>
                <a:gridCol w="1948180">
                  <a:extLst>
                    <a:ext uri="{9D8B030D-6E8A-4147-A177-3AD203B41FA5}">
                      <a16:colId xmlns:a16="http://schemas.microsoft.com/office/drawing/2014/main" val="10364"/>
                    </a:ext>
                  </a:extLst>
                </a:gridCol>
                <a:gridCol w="1948180">
                  <a:extLst>
                    <a:ext uri="{9D8B030D-6E8A-4147-A177-3AD203B41FA5}">
                      <a16:colId xmlns:a16="http://schemas.microsoft.com/office/drawing/2014/main" val="10365"/>
                    </a:ext>
                  </a:extLst>
                </a:gridCol>
                <a:gridCol w="1033463">
                  <a:extLst>
                    <a:ext uri="{9D8B030D-6E8A-4147-A177-3AD203B41FA5}">
                      <a16:colId xmlns:a16="http://schemas.microsoft.com/office/drawing/2014/main" val="1036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64"/>
                  </a:ext>
                </a:extLst>
              </a:tr>
            </a:tbl>
          </a:graphicData>
        </a:graphic>
      </p:graphicFrame>
      <p:grpSp>
        <p:nvGrpSpPr>
          <p:cNvPr id="12095" name="yt_shape_12095_skip" title="H_144.3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059220" y="2411713"/>
            <a:ext cx="853027" cy="2088232"/>
            <a:chOff x="0" y="0"/>
            <a:chExt cx="748665" cy="1832751"/>
          </a:xfrm>
        </p:grpSpPr>
        <p:pic>
          <p:nvPicPr>
            <p:cNvPr id="2" name="yt_image_12095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748665" cy="143675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097" name="yt_shape_12097"/>
            <p:cNvSpPr txBox="1"/>
            <p:nvPr/>
          </p:nvSpPr>
          <p:spPr>
            <a:xfrm>
              <a:off x="-158948" y="1472751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698903928475">
            <a:extLst>
              <a:ext uri="{FF2B5EF4-FFF2-40B4-BE49-F238E27FC236}">
                <a16:creationId xmlns:a16="http://schemas.microsoft.com/office/drawing/2014/main" id="{D67A788E-F4BC-DB3D-7DA6-108CC534BD8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265" y="1238175"/>
            <a:ext cx="1355917" cy="365782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16F7D113-FD0A-970B-7420-094B59A9E195}"/>
              </a:ext>
            </a:extLst>
          </p:cNvPr>
          <p:cNvSpPr txBox="1"/>
          <p:nvPr/>
        </p:nvSpPr>
        <p:spPr>
          <a:xfrm>
            <a:off x="1343472" y="213435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00" name="yt_shape_12100"/>
          <p:cNvSpPr txBox="1"/>
          <p:nvPr/>
        </p:nvSpPr>
        <p:spPr>
          <a:xfrm>
            <a:off x="540000" y="126841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原创题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的中线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DCB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42°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的度数为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48°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2104" name="yt_shape_12104"/>
          <p:cNvSpPr txBox="1"/>
          <p:nvPr/>
        </p:nvSpPr>
        <p:spPr>
          <a:xfrm>
            <a:off x="539881" y="4263347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101" name="yt_shape_12101" title="H_144.3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40983" y="2321120"/>
            <a:ext cx="1710034" cy="2232871"/>
            <a:chOff x="0" y="0"/>
            <a:chExt cx="1403604" cy="1832751"/>
          </a:xfrm>
        </p:grpSpPr>
        <p:pic>
          <p:nvPicPr>
            <p:cNvPr id="2" name="yt_image_12101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403604" cy="143675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103" name="yt_shape_12103"/>
            <p:cNvSpPr txBox="1"/>
            <p:nvPr/>
          </p:nvSpPr>
          <p:spPr>
            <a:xfrm>
              <a:off x="168521" y="1472751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6BAAB763-DFDF-5369-AA5D-6E3F9AC3A0D9}"/>
              </a:ext>
            </a:extLst>
          </p:cNvPr>
          <p:cNvSpPr txBox="1"/>
          <p:nvPr/>
        </p:nvSpPr>
        <p:spPr>
          <a:xfrm>
            <a:off x="3501164" y="1697095"/>
            <a:ext cx="9119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48°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05" name="yt_shape_12105"/>
          <p:cNvSpPr txBox="1"/>
          <p:nvPr/>
        </p:nvSpPr>
        <p:spPr>
          <a:xfrm>
            <a:off x="513791" y="114440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如图，在</a:t>
            </a:r>
            <a:r>
              <a:rPr lang="en-US" altLang="zh-CN" sz="2400" b="0" i="0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Rt</a:t>
            </a:r>
            <a:r>
              <a:rPr lang="en-US" altLang="zh-CN" sz="2400" b="0" i="0" u="none" dirty="0" err="1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边上的中线，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ED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，交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延长线于点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35°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，求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的度数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2106" name="yt_image_12106" title="H_109.26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79831" y="2297262"/>
            <a:ext cx="2145959" cy="16519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108" name="yt_shape_12108"/>
          <p:cNvSpPr txBox="1"/>
          <p:nvPr/>
        </p:nvSpPr>
        <p:spPr>
          <a:xfrm>
            <a:off x="604978" y="2292849"/>
            <a:ext cx="4807406" cy="28291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解：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35°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55°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BAC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是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边上的中线，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55°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BDA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180°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55°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55°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70°.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FF6C902-B186-5B42-C376-DD3015B8D9EE}"/>
              </a:ext>
            </a:extLst>
          </p:cNvPr>
          <p:cNvSpPr txBox="1"/>
          <p:nvPr/>
        </p:nvSpPr>
        <p:spPr>
          <a:xfrm>
            <a:off x="514967" y="2246043"/>
            <a:ext cx="40265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57306F4-DD58-3354-B989-AF2EF3D766C8}"/>
              </a:ext>
            </a:extLst>
          </p:cNvPr>
          <p:cNvSpPr txBox="1"/>
          <p:nvPr/>
        </p:nvSpPr>
        <p:spPr>
          <a:xfrm>
            <a:off x="514967" y="2721531"/>
            <a:ext cx="2012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1DAF6EC-2A0F-0AD3-4ED3-145B8E7AC645}"/>
              </a:ext>
            </a:extLst>
          </p:cNvPr>
          <p:cNvSpPr txBox="1"/>
          <p:nvPr/>
        </p:nvSpPr>
        <p:spPr>
          <a:xfrm>
            <a:off x="514967" y="3197019"/>
            <a:ext cx="24009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314570F-487F-9B89-B232-2A950D6CBE43}"/>
              </a:ext>
            </a:extLst>
          </p:cNvPr>
          <p:cNvSpPr txBox="1"/>
          <p:nvPr/>
        </p:nvSpPr>
        <p:spPr>
          <a:xfrm>
            <a:off x="514967" y="3672507"/>
            <a:ext cx="31090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是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边上的中线，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63A4C96-EA5E-8DCB-C7E0-0045A18554D2}"/>
              </a:ext>
            </a:extLst>
          </p:cNvPr>
          <p:cNvSpPr txBox="1"/>
          <p:nvPr/>
        </p:nvSpPr>
        <p:spPr>
          <a:xfrm>
            <a:off x="514967" y="4147995"/>
            <a:ext cx="49409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429B650-2BD1-6507-51BA-AEE2B535A865}"/>
              </a:ext>
            </a:extLst>
          </p:cNvPr>
          <p:cNvSpPr txBox="1"/>
          <p:nvPr/>
        </p:nvSpPr>
        <p:spPr>
          <a:xfrm>
            <a:off x="514967" y="4623483"/>
            <a:ext cx="45377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70°.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09" name="yt_shape_12109"/>
          <p:cNvSpPr txBox="1"/>
          <p:nvPr/>
        </p:nvSpPr>
        <p:spPr>
          <a:xfrm>
            <a:off x="539880" y="1303085"/>
            <a:ext cx="4754507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考虑问题不全面而致错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110" name="yt_shape_12110"/>
              <p:cNvSpPr txBox="1"/>
              <p:nvPr/>
            </p:nvSpPr>
            <p:spPr>
              <a:xfrm>
                <a:off x="540000" y="1807395"/>
                <a:ext cx="11111999" cy="112287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在矩形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中，对角线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相交于点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OE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∶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∶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黑体" pitchFamily="24"/>
                  </a:rPr>
                  <a:t>或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2110" name="yt_shape_121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807395"/>
                <a:ext cx="11111999" cy="1122871"/>
              </a:xfrm>
              <a:prstGeom prst="rect">
                <a:avLst/>
              </a:prstGeom>
              <a:blipFill>
                <a:blip r:embed="rId2"/>
                <a:stretch>
                  <a:fillRect l="-1701" t="-4324" b="-81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98903928640" title="H_28.801733">
            <a:extLst>
              <a:ext uri="{FF2B5EF4-FFF2-40B4-BE49-F238E27FC236}">
                <a16:creationId xmlns:a16="http://schemas.microsoft.com/office/drawing/2014/main" id="{CFDB26B9-DF94-5519-AC92-4EE68B8DBA9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880" y="1344762"/>
            <a:ext cx="1355917" cy="365782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B39E99E8-71E5-2B35-A5A1-424462F0EC00}"/>
                  </a:ext>
                </a:extLst>
              </p:cNvPr>
              <p:cNvSpPr txBox="1"/>
              <p:nvPr/>
            </p:nvSpPr>
            <p:spPr>
              <a:xfrm>
                <a:off x="4034691" y="2236077"/>
                <a:ext cx="1489901" cy="7301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黑体" pitchFamily="24"/>
                  </a:rPr>
                  <a:t>或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B39E99E8-71E5-2B35-A5A1-424462F0EC0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34691" y="2236077"/>
                <a:ext cx="1489901" cy="730136"/>
              </a:xfrm>
              <a:prstGeom prst="rect">
                <a:avLst/>
              </a:prstGeom>
              <a:blipFill>
                <a:blip r:embed="rId4"/>
                <a:stretch>
                  <a:fillRect l="-6557" b="-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D0D1F287-429E-B8F5-B215-ABD4C1D72AFE}"/>
              </a:ext>
            </a:extLst>
          </p:cNvPr>
          <p:cNvCxnSpPr/>
          <p:nvPr/>
        </p:nvCxnSpPr>
        <p:spPr>
          <a:xfrm>
            <a:off x="3819902" y="2938457"/>
            <a:ext cx="1614678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13" name="yt_shape_12113"/>
          <p:cNvSpPr txBox="1"/>
          <p:nvPr/>
        </p:nvSpPr>
        <p:spPr>
          <a:xfrm>
            <a:off x="539881" y="1158669"/>
            <a:ext cx="3943580" cy="57926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150" b="0" i="0" u="none" spc="-31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150" b="0" i="0" u="none" spc="30039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2112" name="yt_image_12112" title="H_50.04">
            <a:extLst>
              <a:ext uri="">
                <a16:creationId xmlns:mc="http://schemas.openxmlformats.org/markup-compatibility/2006" xmlns:p14="http://schemas.microsoft.com/office/powerpoint/2010/main" xmlns:m="http://schemas.openxmlformats.org/officeDocument/2006/math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881" y="1158669"/>
            <a:ext cx="3912489" cy="635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115" name="yt_shape_12115"/>
          <p:cNvSpPr txBox="1"/>
          <p:nvPr/>
        </p:nvSpPr>
        <p:spPr>
          <a:xfrm>
            <a:off x="540000" y="184482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页第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题变式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一张矩形纸片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，已知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，小明按所给步骤折叠纸片，则线段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长为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2117" name="yt_table_12117_skip" title="H_36.39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025251379"/>
                  </p:ext>
                </p:extLst>
              </p:nvPr>
            </p:nvGraphicFramePr>
            <p:xfrm>
              <a:off x="539881" y="4437112"/>
              <a:ext cx="7479920" cy="521780"/>
            </p:xfrm>
            <a:graphic>
              <a:graphicData uri="http://schemas.openxmlformats.org/drawingml/2006/table">
                <a:tbl>
                  <a:tblPr/>
                  <a:tblGrid>
                    <a:gridCol w="2181670">
                      <a:extLst>
                        <a:ext uri="{9D8B030D-6E8A-4147-A177-3AD203B41FA5}">
                          <a16:colId xmlns:a16="http://schemas.microsoft.com/office/drawing/2014/main" val="10367"/>
                        </a:ext>
                      </a:extLst>
                    </a:gridCol>
                    <a:gridCol w="2316607">
                      <a:extLst>
                        <a:ext uri="{9D8B030D-6E8A-4147-A177-3AD203B41FA5}">
                          <a16:colId xmlns:a16="http://schemas.microsoft.com/office/drawing/2014/main" val="10368"/>
                        </a:ext>
                      </a:extLst>
                    </a:gridCol>
                    <a:gridCol w="1948180">
                      <a:extLst>
                        <a:ext uri="{9D8B030D-6E8A-4147-A177-3AD203B41FA5}">
                          <a16:colId xmlns:a16="http://schemas.microsoft.com/office/drawing/2014/main" val="10369"/>
                        </a:ext>
                      </a:extLst>
                    </a:gridCol>
                    <a:gridCol w="1033463">
                      <a:extLst>
                        <a:ext uri="{9D8B030D-6E8A-4147-A177-3AD203B41FA5}">
                          <a16:colId xmlns:a16="http://schemas.microsoft.com/office/drawing/2014/main" val="10370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B.2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 dirty="0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65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2117" name="yt_table_12117_skip" title="H_36.39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025251379"/>
                  </p:ext>
                </p:extLst>
              </p:nvPr>
            </p:nvGraphicFramePr>
            <p:xfrm>
              <a:off x="539881" y="4437112"/>
              <a:ext cx="7479920" cy="521780"/>
            </p:xfrm>
            <a:graphic>
              <a:graphicData uri="http://schemas.openxmlformats.org/drawingml/2006/table">
                <a:tbl>
                  <a:tblPr/>
                  <a:tblGrid>
                    <a:gridCol w="2181670">
                      <a:extLst>
                        <a:ext uri="{9D8B030D-6E8A-4147-A177-3AD203B41FA5}">
                          <a16:colId xmlns:a16="http://schemas.microsoft.com/office/drawing/2014/main" val="10367"/>
                        </a:ext>
                      </a:extLst>
                    </a:gridCol>
                    <a:gridCol w="2316607">
                      <a:extLst>
                        <a:ext uri="{9D8B030D-6E8A-4147-A177-3AD203B41FA5}">
                          <a16:colId xmlns:a16="http://schemas.microsoft.com/office/drawing/2014/main" val="10368"/>
                        </a:ext>
                      </a:extLst>
                    </a:gridCol>
                    <a:gridCol w="1948180">
                      <a:extLst>
                        <a:ext uri="{9D8B030D-6E8A-4147-A177-3AD203B41FA5}">
                          <a16:colId xmlns:a16="http://schemas.microsoft.com/office/drawing/2014/main" val="10369"/>
                        </a:ext>
                      </a:extLst>
                    </a:gridCol>
                    <a:gridCol w="1033463">
                      <a:extLst>
                        <a:ext uri="{9D8B030D-6E8A-4147-A177-3AD203B41FA5}">
                          <a16:colId xmlns:a16="http://schemas.microsoft.com/office/drawing/2014/main" val="10370"/>
                        </a:ext>
                      </a:extLst>
                    </a:gridCol>
                  </a:tblGrid>
                  <a:tr h="52178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243017" b="-2873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94211" r="-128947" b="-2873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65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12116" name="yt_image_12116_skip" title="H_88.56">
            <a:extLst>
              <a:ext uri="">
                <a16:creationId xmlns:m="http://schemas.openxmlformats.org/officeDocument/2006/math" xmlns:p14="http://schemas.microsoft.com/office/powerpoint/2010/main" xmlns:a14="http://schemas.microsoft.com/office/drawing/2010/main" xmlns:a16="http://schemas.microsoft.com/office/drawing/2014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03712" y="2982974"/>
            <a:ext cx="5361595" cy="1272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9F06615-0653-7BD7-20C3-33594F30C2E8}"/>
              </a:ext>
            </a:extLst>
          </p:cNvPr>
          <p:cNvSpPr txBox="1"/>
          <p:nvPr/>
        </p:nvSpPr>
        <p:spPr>
          <a:xfrm>
            <a:off x="5158514" y="227350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1586</Words>
  <Application>Microsoft Office PowerPoint</Application>
  <PresentationFormat>宽屏</PresentationFormat>
  <Paragraphs>170</Paragraphs>
  <Slides>17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31" baseType="lpstr">
      <vt:lpstr>Finished</vt:lpstr>
      <vt:lpstr>白正</vt:lpstr>
      <vt:lpstr>等线</vt:lpstr>
      <vt:lpstr>等线 Light</vt:lpstr>
      <vt:lpstr>黑体</vt:lpstr>
      <vt:lpstr>楷体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阳鑫</cp:lastModifiedBy>
  <cp:revision>45</cp:revision>
  <dcterms:created xsi:type="dcterms:W3CDTF">2023-05-05T05:33:04Z</dcterms:created>
  <dcterms:modified xsi:type="dcterms:W3CDTF">2023-11-02T12:18:21Z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